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9" r:id="rId2"/>
    <p:sldId id="258" r:id="rId3"/>
    <p:sldId id="272" r:id="rId4"/>
    <p:sldId id="292" r:id="rId5"/>
    <p:sldId id="291" r:id="rId6"/>
    <p:sldId id="261" r:id="rId7"/>
    <p:sldId id="262" r:id="rId8"/>
    <p:sldId id="265" r:id="rId9"/>
    <p:sldId id="270" r:id="rId10"/>
    <p:sldId id="273" r:id="rId11"/>
    <p:sldId id="276" r:id="rId12"/>
    <p:sldId id="277" r:id="rId13"/>
    <p:sldId id="264" r:id="rId14"/>
    <p:sldId id="278" r:id="rId15"/>
    <p:sldId id="279" r:id="rId16"/>
    <p:sldId id="284" r:id="rId17"/>
    <p:sldId id="286" r:id="rId18"/>
    <p:sldId id="288" r:id="rId19"/>
    <p:sldId id="256" r:id="rId20"/>
    <p:sldId id="257" r:id="rId21"/>
    <p:sldId id="293" r:id="rId22"/>
    <p:sldId id="260" r:id="rId23"/>
    <p:sldId id="290" r:id="rId24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&#1058;&#1045;&#1050;&#1059;&#1063;&#1050;&#1040;\&#1082;&#1086;&#1090;&#1077;&#1083;&#1100;&#1085;&#1099;&#1077;\&#1044;&#1048;&#1053;&#1040;&#1052;&#1048;&#1050;&#1040;\&#1074;&#1074;&#1086;&#1076;%20&#1082;&#1086;&#1090;&#1083;&#1086;&#1074;%202002-2016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Общее количество котельных, шт.</c:v>
          </c:tx>
          <c:invertIfNegative val="0"/>
          <c:dLbls>
            <c:txPr>
              <a:bodyPr/>
              <a:lstStyle/>
              <a:p>
                <a:pPr>
                  <a:defRPr sz="15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'2006-2020'!$C$2:$E$2</c:f>
              <c:strCache>
                <c:ptCount val="3"/>
                <c:pt idx="0">
                  <c:v>2003 год</c:v>
                </c:pt>
                <c:pt idx="1">
                  <c:v>2011 год</c:v>
                </c:pt>
                <c:pt idx="2">
                  <c:v>1 полугодие 2017 года</c:v>
                </c:pt>
              </c:strCache>
            </c:strRef>
          </c:cat>
          <c:val>
            <c:numRef>
              <c:f>'2006-2020'!$C$3:$E$3</c:f>
              <c:numCache>
                <c:formatCode>0</c:formatCode>
                <c:ptCount val="3"/>
                <c:pt idx="0" formatCode="General">
                  <c:v>2127</c:v>
                </c:pt>
                <c:pt idx="1">
                  <c:v>3343</c:v>
                </c:pt>
                <c:pt idx="2" formatCode="General">
                  <c:v>3853</c:v>
                </c:pt>
              </c:numCache>
            </c:numRef>
          </c:val>
        </c:ser>
        <c:ser>
          <c:idx val="1"/>
          <c:order val="1"/>
          <c:tx>
            <c:v>Количество котельных на МТЭР, шт.</c:v>
          </c:tx>
          <c:invertIfNegative val="0"/>
          <c:dLbls>
            <c:txPr>
              <a:bodyPr/>
              <a:lstStyle/>
              <a:p>
                <a:pPr>
                  <a:defRPr sz="15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'2006-2020'!$C$2:$E$2</c:f>
              <c:strCache>
                <c:ptCount val="3"/>
                <c:pt idx="0">
                  <c:v>2003 год</c:v>
                </c:pt>
                <c:pt idx="1">
                  <c:v>2011 год</c:v>
                </c:pt>
                <c:pt idx="2">
                  <c:v>1 полугодие 2017 года</c:v>
                </c:pt>
              </c:strCache>
            </c:strRef>
          </c:cat>
          <c:val>
            <c:numRef>
              <c:f>'2006-2020'!$C$4:$E$4</c:f>
              <c:numCache>
                <c:formatCode>0</c:formatCode>
                <c:ptCount val="3"/>
                <c:pt idx="0" formatCode="General">
                  <c:v>1350</c:v>
                </c:pt>
                <c:pt idx="1">
                  <c:v>2544</c:v>
                </c:pt>
                <c:pt idx="2" formatCode="General">
                  <c:v>2933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319552"/>
        <c:axId val="117329920"/>
      </c:barChart>
      <c:catAx>
        <c:axId val="117319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ru-RU"/>
          </a:p>
        </c:txPr>
        <c:crossAx val="117329920"/>
        <c:crosses val="autoZero"/>
        <c:auto val="1"/>
        <c:lblAlgn val="ctr"/>
        <c:lblOffset val="100"/>
        <c:noMultiLvlLbl val="0"/>
      </c:catAx>
      <c:valAx>
        <c:axId val="117329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31955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</cdr:x>
      <cdr:y>0.16176</cdr:y>
    </cdr:from>
    <cdr:to>
      <cdr:x>0.86207</cdr:x>
      <cdr:y>0.75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2088232" y="792066"/>
          <a:ext cx="5112577" cy="2880342"/>
        </a:xfrm>
        <a:prstGeom xmlns:a="http://schemas.openxmlformats.org/drawingml/2006/main" prst="line">
          <a:avLst/>
        </a:prstGeom>
        <a:ln xmlns:a="http://schemas.openxmlformats.org/drawingml/2006/main" w="19050" cap="sq">
          <a:solidFill>
            <a:schemeClr val="tx1"/>
          </a:solidFill>
          <a:prstDash val="sysDash"/>
          <a:miter lim="800000"/>
          <a:headEnd type="diamond" w="lg" len="lg"/>
          <a:tailEnd type="diamond" w="lg" len="lg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0.20684</cdr:x>
      <cdr:y>0.76471</cdr:y>
    </cdr:from>
    <cdr:to>
      <cdr:x>0.31029</cdr:x>
      <cdr:y>0.83824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727714" y="3744416"/>
          <a:ext cx="864110" cy="360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i="1" dirty="0" smtClean="0"/>
            <a:t>500</a:t>
          </a:r>
          <a:r>
            <a:rPr lang="ru-RU" sz="1100" b="1" i="1" dirty="0" smtClean="0"/>
            <a:t>МВт</a:t>
          </a:r>
          <a:endParaRPr lang="ru-RU" sz="1100" b="1" i="1" dirty="0"/>
        </a:p>
      </cdr:txBody>
    </cdr:sp>
  </cdr:relSizeAnchor>
  <cdr:relSizeAnchor xmlns:cdr="http://schemas.openxmlformats.org/drawingml/2006/chartDrawing">
    <cdr:from>
      <cdr:x>0.86207</cdr:x>
      <cdr:y>0.13235</cdr:y>
    </cdr:from>
    <cdr:to>
      <cdr:x>0.95689</cdr:x>
      <cdr:y>0.19118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7200800" y="648072"/>
          <a:ext cx="792025" cy="288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i="1" dirty="0" smtClean="0"/>
            <a:t>37</a:t>
          </a:r>
          <a:r>
            <a:rPr lang="en-US" sz="1100" b="1" i="1" dirty="0" smtClean="0"/>
            <a:t>27</a:t>
          </a:r>
          <a:r>
            <a:rPr lang="ru-RU" sz="1100" b="1" i="1" dirty="0" smtClean="0"/>
            <a:t>МВт</a:t>
          </a:r>
          <a:endParaRPr lang="ru-RU" sz="1100" b="1" i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D845D-FA13-4438-92EB-4F3FDC86C7C2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EC990-D48A-4713-A62D-EF3E40437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425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982BB8F-AD7E-477A-B525-652AA28F5BE5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1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189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9571-4727-4D92-A41E-8562BF73C8C2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425F-84C2-4041-8DBA-D3DE6730B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958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9571-4727-4D92-A41E-8562BF73C8C2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425F-84C2-4041-8DBA-D3DE6730B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497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9571-4727-4D92-A41E-8562BF73C8C2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425F-84C2-4041-8DBA-D3DE6730B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250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2DA9D-886D-4641-9820-00F00659EA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788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4A532-26C0-43C6-A776-843C76458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48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9571-4727-4D92-A41E-8562BF73C8C2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425F-84C2-4041-8DBA-D3DE6730B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583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9571-4727-4D92-A41E-8562BF73C8C2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425F-84C2-4041-8DBA-D3DE6730B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024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9571-4727-4D92-A41E-8562BF73C8C2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425F-84C2-4041-8DBA-D3DE6730B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9571-4727-4D92-A41E-8562BF73C8C2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425F-84C2-4041-8DBA-D3DE6730B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385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9571-4727-4D92-A41E-8562BF73C8C2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425F-84C2-4041-8DBA-D3DE6730B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441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9571-4727-4D92-A41E-8562BF73C8C2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425F-84C2-4041-8DBA-D3DE6730B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380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9571-4727-4D92-A41E-8562BF73C8C2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425F-84C2-4041-8DBA-D3DE6730B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992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9571-4727-4D92-A41E-8562BF73C8C2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425F-84C2-4041-8DBA-D3DE6730B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439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79571-4727-4D92-A41E-8562BF73C8C2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4425F-84C2-4041-8DBA-D3DE6730B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28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1520" y="2132856"/>
            <a:ext cx="8568952" cy="18002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31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sz="3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Белорусский опыт вовлечения местных видов топлива в сферу обеспечения населения тепловой энергией</a:t>
            </a:r>
            <a:r>
              <a:rPr lang="ru-RU" altLang="ru-RU" sz="31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2051" name="Прямоугольник 5"/>
          <p:cNvSpPr>
            <a:spLocks noChangeArrowheads="1"/>
          </p:cNvSpPr>
          <p:nvPr/>
        </p:nvSpPr>
        <p:spPr bwMode="auto">
          <a:xfrm>
            <a:off x="611560" y="4873516"/>
            <a:ext cx="3783905" cy="147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latin typeface="Arial" charset="0"/>
              </a:rPr>
              <a:t>Малашенко М.П.</a:t>
            </a:r>
            <a:endParaRPr lang="ru-RU" altLang="ru-RU" sz="2000" b="1" dirty="0">
              <a:latin typeface="Arial" charset="0"/>
            </a:endParaRPr>
          </a:p>
          <a:p>
            <a:pPr eaLnBrk="1" hangingPunct="1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latin typeface="Arial" charset="0"/>
              </a:rPr>
              <a:t>заместитель Председателя Государственного комитета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latin typeface="Arial" charset="0"/>
              </a:rPr>
              <a:t>по стандартизации – 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latin typeface="Arial" charset="0"/>
              </a:rPr>
              <a:t>директор </a:t>
            </a:r>
            <a:r>
              <a:rPr lang="ru-RU" altLang="ru-RU" sz="2000" dirty="0">
                <a:latin typeface="Arial" charset="0"/>
              </a:rPr>
              <a:t>Департамента по </a:t>
            </a:r>
            <a:r>
              <a:rPr lang="ru-RU" altLang="ru-RU" sz="2000" dirty="0" smtClean="0">
                <a:latin typeface="Arial" charset="0"/>
              </a:rPr>
              <a:t>энергоэффективности</a:t>
            </a:r>
            <a:endParaRPr lang="ru-RU" altLang="ru-RU" sz="2000" dirty="0">
              <a:latin typeface="Arial" charset="0"/>
            </a:endParaRPr>
          </a:p>
        </p:txBody>
      </p:sp>
      <p:sp>
        <p:nvSpPr>
          <p:cNvPr id="2054" name="TextBox 1"/>
          <p:cNvSpPr txBox="1">
            <a:spLocks noChangeArrowheads="1"/>
          </p:cNvSpPr>
          <p:nvPr/>
        </p:nvSpPr>
        <p:spPr bwMode="auto">
          <a:xfrm>
            <a:off x="2411760" y="188640"/>
            <a:ext cx="662473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 dirty="0">
              <a:solidFill>
                <a:srgbClr val="0070C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latin typeface="Arial" charset="0"/>
                <a:cs typeface="Arial" charset="0"/>
              </a:rPr>
              <a:t>23 ноября 2017 г.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 dirty="0" smtClean="0">
                <a:latin typeface="Arial" charset="0"/>
                <a:cs typeface="Arial" charset="0"/>
              </a:rPr>
              <a:t>IX</a:t>
            </a:r>
            <a:r>
              <a:rPr lang="ru-RU" altLang="ru-RU" sz="2000" dirty="0" smtClean="0">
                <a:latin typeface="Arial" charset="0"/>
                <a:cs typeface="Arial" charset="0"/>
              </a:rPr>
              <a:t> Международный инвестиционный бизнес-форум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latin typeface="Arial" charset="0"/>
                <a:cs typeface="Arial" charset="0"/>
              </a:rPr>
              <a:t>«Возобновляемая энергетика и энергоэффективная модернизация промышленности»</a:t>
            </a:r>
            <a:endParaRPr lang="ru-RU" altLang="ru-RU" sz="2000" dirty="0">
              <a:latin typeface="Arial" charset="0"/>
              <a:cs typeface="Arial" charset="0"/>
            </a:endParaRPr>
          </a:p>
        </p:txBody>
      </p:sp>
      <p:sp>
        <p:nvSpPr>
          <p:cNvPr id="2055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C2EAEF-B1B4-4FBE-A1FB-EE0C76B39971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ru-RU" altLang="ru-RU" sz="1200" dirty="0" smtClean="0">
              <a:solidFill>
                <a:srgbClr val="898989"/>
              </a:solidFill>
            </a:endParaRPr>
          </a:p>
        </p:txBody>
      </p:sp>
      <p:pic>
        <p:nvPicPr>
          <p:cNvPr id="6" name="Picture 9" descr="D:\My Documents\gerb_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43" y="176565"/>
            <a:ext cx="799033" cy="79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Belener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889347"/>
            <a:ext cx="2517331" cy="46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784" y="223600"/>
            <a:ext cx="1361728" cy="68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933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 txBox="1">
            <a:spLocks/>
          </p:cNvSpPr>
          <p:nvPr/>
        </p:nvSpPr>
        <p:spPr bwMode="auto">
          <a:xfrm>
            <a:off x="306266" y="2276475"/>
            <a:ext cx="88201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ru-RU" altLang="ru-RU" b="1" i="1">
                <a:solidFill>
                  <a:schemeClr val="tx2"/>
                </a:solidFill>
                <a:latin typeface="Arno Pro" pitchFamily="18" charset="0"/>
              </a:rPr>
              <a:t>Производство лесозаготовительной техники в Республике Беларусь </a:t>
            </a:r>
            <a:endParaRPr lang="ru-RU" altLang="ru-RU" i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468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ctrTitle"/>
          </p:nvPr>
        </p:nvSpPr>
        <p:spPr>
          <a:xfrm>
            <a:off x="71805" y="215901"/>
            <a:ext cx="9000392" cy="1470025"/>
          </a:xfrm>
        </p:spPr>
        <p:txBody>
          <a:bodyPr>
            <a:normAutofit fontScale="90000"/>
          </a:bodyPr>
          <a:lstStyle/>
          <a:p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Машина рубильная «БЕЛАРУС» МР-40-01 с приводом от автономного двигателя предназначена для производства топливной щепы из круглых и колотых лесоматериалов, низкокачественной древесины, отходов лесопиления и деревообработки.</a:t>
            </a:r>
          </a:p>
        </p:txBody>
      </p:sp>
      <p:sp>
        <p:nvSpPr>
          <p:cNvPr id="26627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89" y="1995488"/>
            <a:ext cx="9144001" cy="48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408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ctrTitle"/>
          </p:nvPr>
        </p:nvSpPr>
        <p:spPr>
          <a:xfrm>
            <a:off x="35170" y="15876"/>
            <a:ext cx="9001858" cy="1470025"/>
          </a:xfrm>
        </p:spPr>
        <p:txBody>
          <a:bodyPr/>
          <a:lstStyle/>
          <a:p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Машина лесная погрузочно-транспортная «БЕЛАРУС» МПТ-461.1 предназначена для сбора и вывоза сортиментов к погрузочным площадкам или непосредственно к потребителю.</a:t>
            </a:r>
          </a:p>
        </p:txBody>
      </p:sp>
      <p:sp>
        <p:nvSpPr>
          <p:cNvPr id="276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66" y="1327150"/>
            <a:ext cx="7545265" cy="533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607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118697" y="0"/>
            <a:ext cx="8773257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2400" b="1">
                <a:solidFill>
                  <a:srgbClr val="000000"/>
                </a:solidFill>
                <a:latin typeface="Times New Roman" pitchFamily="18" charset="0"/>
              </a:rPr>
              <a:t>НПП «Белкотломаш» ООО (п. Бешенковичи)</a:t>
            </a:r>
            <a:r>
              <a:rPr lang="ru-RU" altLang="ru-RU" sz="1400"/>
              <a:t> </a:t>
            </a: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сфера деятельности конструирование и производство современных стальных водогрейных жаротрубных и водотрубных котлов мощностью до 8 МВт, работающих  на различных видах топлива: природный газ, печное бытовое топливо, топочный мазут, дизельное топливо,  каменный угль, </a:t>
            </a:r>
            <a:r>
              <a:rPr lang="ru-RU" altLang="ru-RU" sz="1800" b="1">
                <a:latin typeface="Times New Roman" pitchFamily="18" charset="0"/>
                <a:cs typeface="Times New Roman" pitchFamily="18" charset="0"/>
              </a:rPr>
              <a:t>фрезерный торф</a:t>
            </a:r>
            <a:r>
              <a:rPr lang="en-US" altLang="ru-RU" sz="1800" b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sz="1800" b="1">
                <a:latin typeface="Times New Roman" pitchFamily="18" charset="0"/>
                <a:cs typeface="Times New Roman" pitchFamily="18" charset="0"/>
              </a:rPr>
              <a:t> торфобрикет</a:t>
            </a: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, отходы древесины (дрова, щепа, кора, опилки, стружка), а также паровых котлов производительностью до 4 т пара/ч, работающих на жидком и газообразном топливе.</a:t>
            </a:r>
          </a:p>
          <a:p>
            <a:endParaRPr lang="ru-RU" altLang="ru-RU" sz="1800">
              <a:solidFill>
                <a:srgbClr val="000000"/>
              </a:solidFill>
              <a:latin typeface="Times New Roman" pitchFamily="18" charset="0"/>
            </a:endParaRPr>
          </a:p>
          <a:p>
            <a:endParaRPr lang="ru-RU" altLang="ru-RU" sz="1400"/>
          </a:p>
        </p:txBody>
      </p:sp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4907573" y="2246314"/>
            <a:ext cx="39839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Котельная на фрезерном торфе  4 МВт</a:t>
            </a:r>
          </a:p>
        </p:txBody>
      </p:sp>
      <p:sp>
        <p:nvSpPr>
          <p:cNvPr id="14340" name="TextBox 7"/>
          <p:cNvSpPr txBox="1">
            <a:spLocks noChangeArrowheads="1"/>
          </p:cNvSpPr>
          <p:nvPr/>
        </p:nvSpPr>
        <p:spPr bwMode="auto">
          <a:xfrm>
            <a:off x="7762143" y="2541588"/>
            <a:ext cx="9621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п. Вежи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987920" y="1644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 altLang="ru-RU"/>
          </a:p>
        </p:txBody>
      </p:sp>
      <p:sp>
        <p:nvSpPr>
          <p:cNvPr id="14342" name="AutoShape 2" descr="&amp;Kcy;&amp;acy;&amp;rcy;&amp;tcy;&amp;icy;&amp;ncy;&amp;kcy;&amp;icy; &amp;pcy;&amp;ocy; &amp;zcy;&amp;acy;&amp;pcy;&amp;rcy;&amp;ocy;&amp;scy;&amp;ucy; &amp;kcy;&amp;ocy;&amp;tcy;&amp;iecy;&amp;lcy;&amp;softcy;&amp;ncy;&amp;acy;&amp;yacy; &amp;Vcy;&amp;iecy;&amp;zhcy;&amp;ycy;"/>
          <p:cNvSpPr>
            <a:spLocks noChangeAspect="1" noChangeArrowheads="1"/>
          </p:cNvSpPr>
          <p:nvPr/>
        </p:nvSpPr>
        <p:spPr bwMode="auto">
          <a:xfrm>
            <a:off x="143608" y="-144463"/>
            <a:ext cx="281354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pic>
        <p:nvPicPr>
          <p:cNvPr id="143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82" y="2924176"/>
            <a:ext cx="3988777" cy="324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943" y="2909888"/>
            <a:ext cx="3931626" cy="325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2205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-280231" y="20992"/>
            <a:ext cx="9612560" cy="936104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ПРЕДПРИЯТИЯ ТОРФЯНОЙ ОТРАСЛИ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5810251" y="990600"/>
            <a:ext cx="3373315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432000" algn="just">
              <a:defRPr/>
            </a:pPr>
            <a:r>
              <a:rPr lang="ru-RU" altLang="ru-RU" sz="1200" dirty="0" smtClean="0">
                <a:latin typeface="Arial Black" pitchFamily="34" charset="0"/>
              </a:rPr>
              <a:t>В настоящее время на </a:t>
            </a:r>
            <a:r>
              <a:rPr lang="en-US" altLang="ru-RU" sz="1200" dirty="0" smtClean="0">
                <a:latin typeface="Arial Black" pitchFamily="34" charset="0"/>
              </a:rPr>
              <a:t/>
            </a:r>
            <a:br>
              <a:rPr lang="en-US" altLang="ru-RU" sz="1200" dirty="0" smtClean="0">
                <a:latin typeface="Arial Black" pitchFamily="34" charset="0"/>
              </a:rPr>
            </a:br>
            <a:r>
              <a:rPr lang="ru-RU" altLang="ru-RU" sz="1200" dirty="0" smtClean="0">
                <a:latin typeface="Arial Black" pitchFamily="34" charset="0"/>
              </a:rPr>
              <a:t>14</a:t>
            </a:r>
            <a:r>
              <a:rPr lang="en-US" altLang="ru-RU" sz="1200" dirty="0" smtClean="0">
                <a:latin typeface="Arial Black" pitchFamily="34" charset="0"/>
              </a:rPr>
              <a:t> </a:t>
            </a:r>
            <a:r>
              <a:rPr lang="ru-RU" altLang="ru-RU" sz="1200" dirty="0" smtClean="0">
                <a:latin typeface="Arial Black" pitchFamily="34" charset="0"/>
              </a:rPr>
              <a:t>действующих производственно-отопительных котельных </a:t>
            </a:r>
            <a:r>
              <a:rPr lang="ru-RU" altLang="ru-RU" sz="1200" dirty="0" err="1" smtClean="0">
                <a:latin typeface="Arial Black" pitchFamily="34" charset="0"/>
              </a:rPr>
              <a:t>торфоперерабатывающих</a:t>
            </a:r>
            <a:r>
              <a:rPr lang="ru-RU" altLang="ru-RU" sz="1200" dirty="0" smtClean="0">
                <a:latin typeface="Arial Black" pitchFamily="34" charset="0"/>
              </a:rPr>
              <a:t> предприятий ГПО «</a:t>
            </a:r>
            <a:r>
              <a:rPr lang="ru-RU" altLang="ru-RU" sz="1200" dirty="0" err="1" smtClean="0">
                <a:latin typeface="Arial Black" pitchFamily="34" charset="0"/>
              </a:rPr>
              <a:t>Белтопгаз</a:t>
            </a:r>
            <a:r>
              <a:rPr lang="ru-RU" altLang="ru-RU" sz="1200" dirty="0" smtClean="0">
                <a:latin typeface="Arial Black" pitchFamily="34" charset="0"/>
              </a:rPr>
              <a:t>» (производительностью более 0,5Гкал/ч) установлено 49 котлов, из них:</a:t>
            </a:r>
          </a:p>
          <a:p>
            <a:pPr indent="432000" algn="just">
              <a:defRPr/>
            </a:pPr>
            <a:r>
              <a:rPr lang="ru-RU" altLang="ru-RU" sz="1200" dirty="0" smtClean="0">
                <a:latin typeface="Arial Black" pitchFamily="34" charset="0"/>
              </a:rPr>
              <a:t>37 котлов работают на торфяном топливе (фрезерный торф, топливные брикеты, отсев торфа) и других местных ТЭР; </a:t>
            </a:r>
          </a:p>
          <a:p>
            <a:pPr indent="432000" algn="just">
              <a:defRPr/>
            </a:pPr>
            <a:r>
              <a:rPr lang="ru-RU" altLang="ru-RU" sz="1200" dirty="0" smtClean="0">
                <a:latin typeface="Arial Black" pitchFamily="34" charset="0"/>
              </a:rPr>
              <a:t>12 газовых котлов  используются в качестве резервных.</a:t>
            </a:r>
          </a:p>
          <a:p>
            <a:pPr>
              <a:defRPr/>
            </a:pPr>
            <a:endParaRPr lang="ru-RU" altLang="ru-RU" sz="1200" dirty="0" smtClean="0">
              <a:latin typeface="Arial Black" pitchFamily="34" charset="0"/>
            </a:endParaRPr>
          </a:p>
          <a:p>
            <a:pPr>
              <a:defRPr/>
            </a:pPr>
            <a:r>
              <a:rPr lang="ru-RU" altLang="ru-RU" sz="1200" dirty="0" smtClean="0">
                <a:latin typeface="Arial Black" pitchFamily="34" charset="0"/>
              </a:rPr>
              <a:t>Технические возможности: производства брикетов – 1,4 млн. тонн, добычи торфа – 3 млн. тонн.</a:t>
            </a:r>
          </a:p>
        </p:txBody>
      </p:sp>
      <p:pic>
        <p:nvPicPr>
          <p:cNvPr id="2867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58" y="957263"/>
            <a:ext cx="5574323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8147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839" y="1125538"/>
            <a:ext cx="7126166" cy="4824412"/>
          </a:xfrm>
        </p:spPr>
        <p:txBody>
          <a:bodyPr/>
          <a:lstStyle/>
          <a:p>
            <a:pPr eaLnBrk="1" hangingPunct="1"/>
            <a:r>
              <a:rPr lang="ru-RU" altLang="ru-RU" sz="4800" b="1" i="1" smtClean="0">
                <a:latin typeface="Algerian" pitchFamily="82" charset="0"/>
              </a:rPr>
              <a:t>ПРОИЗВОДСТВО МАШИН И</a:t>
            </a:r>
            <a:br>
              <a:rPr lang="ru-RU" altLang="ru-RU" sz="4800" b="1" i="1" smtClean="0">
                <a:latin typeface="Algerian" pitchFamily="82" charset="0"/>
              </a:rPr>
            </a:br>
            <a:r>
              <a:rPr lang="ru-RU" altLang="ru-RU" sz="4800" b="1" i="1" smtClean="0">
                <a:latin typeface="Algerian" pitchFamily="82" charset="0"/>
              </a:rPr>
              <a:t>ОБОРУДОВАНИЯ  ДЛЯ</a:t>
            </a:r>
            <a:br>
              <a:rPr lang="ru-RU" altLang="ru-RU" sz="4800" b="1" i="1" smtClean="0">
                <a:latin typeface="Algerian" pitchFamily="82" charset="0"/>
              </a:rPr>
            </a:br>
            <a:r>
              <a:rPr lang="ru-RU" altLang="ru-RU" sz="4800" b="1" i="1" smtClean="0">
                <a:latin typeface="Algerian" pitchFamily="82" charset="0"/>
              </a:rPr>
              <a:t>ТОРФЯНОЙ ОТРАСЛИ</a:t>
            </a:r>
            <a:r>
              <a:rPr lang="ru-RU" altLang="ru-RU" sz="3600" b="1" i="1" smtClean="0">
                <a:latin typeface="Algerian" pitchFamily="82" charset="0"/>
              </a:rPr>
              <a:t/>
            </a:r>
            <a:br>
              <a:rPr lang="ru-RU" altLang="ru-RU" sz="3600" b="1" i="1" smtClean="0">
                <a:latin typeface="Algerian" pitchFamily="82" charset="0"/>
              </a:rPr>
            </a:br>
            <a:r>
              <a:rPr lang="ru-RU" altLang="ru-RU" sz="3600" b="1" i="1" smtClean="0">
                <a:latin typeface="Times New Roman" pitchFamily="18" charset="0"/>
              </a:rPr>
              <a:t/>
            </a:r>
            <a:br>
              <a:rPr lang="ru-RU" altLang="ru-RU" sz="3600" b="1" i="1" smtClean="0">
                <a:latin typeface="Times New Roman" pitchFamily="18" charset="0"/>
              </a:rPr>
            </a:br>
            <a:r>
              <a:rPr lang="ru-RU" altLang="ru-RU" sz="4000" b="1" i="1" smtClean="0">
                <a:latin typeface="Times New Roman" pitchFamily="18" charset="0"/>
              </a:rPr>
              <a:t>РЕСПУБЛИКА БЕЛАРУСЬ</a:t>
            </a:r>
          </a:p>
        </p:txBody>
      </p:sp>
    </p:spTree>
    <p:extLst>
      <p:ext uri="{BB962C8B-B14F-4D97-AF65-F5344CB8AC3E}">
        <p14:creationId xmlns:p14="http://schemas.microsoft.com/office/powerpoint/2010/main" val="16795127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smtClean="0"/>
              <a:t>Профилировщик шнековый АТ-51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1" y="2349500"/>
            <a:ext cx="4681903" cy="4114800"/>
          </a:xfrm>
        </p:spPr>
        <p:txBody>
          <a:bodyPr/>
          <a:lstStyle/>
          <a:p>
            <a:pPr eaLnBrk="1" hangingPunct="1"/>
            <a:r>
              <a:rPr lang="ru-RU" altLang="ru-RU" sz="2400" smtClean="0"/>
              <a:t>Производитель: </a:t>
            </a:r>
          </a:p>
          <a:p>
            <a:pPr eaLnBrk="1" hangingPunct="1"/>
            <a:r>
              <a:rPr lang="ru-RU" altLang="ru-RU" sz="2400" b="1" smtClean="0"/>
              <a:t>ЗАО «Амкодор-Пинск»</a:t>
            </a:r>
            <a:endParaRPr lang="ru-RU" altLang="ru-RU" sz="2400" smtClean="0"/>
          </a:p>
          <a:p>
            <a:pPr eaLnBrk="1" hangingPunct="1"/>
            <a:r>
              <a:rPr lang="ru-RU" altLang="ru-RU" sz="2400" smtClean="0"/>
              <a:t>Тип- прицепной к трактору </a:t>
            </a:r>
          </a:p>
          <a:p>
            <a:pPr eaLnBrk="1" hangingPunct="1"/>
            <a:r>
              <a:rPr lang="ru-RU" altLang="ru-RU" sz="2400" b="1" smtClean="0"/>
              <a:t>МТЗ-1021, -1221</a:t>
            </a:r>
          </a:p>
          <a:p>
            <a:pPr eaLnBrk="1" hangingPunct="1"/>
            <a:r>
              <a:rPr lang="ru-RU" altLang="ru-RU" sz="2400" smtClean="0"/>
              <a:t>Ширина захвата, мм.</a:t>
            </a:r>
            <a:r>
              <a:rPr lang="ru-RU" altLang="ru-RU" sz="2400" b="1" smtClean="0"/>
              <a:t>      </a:t>
            </a:r>
          </a:p>
          <a:p>
            <a:pPr eaLnBrk="1" hangingPunct="1"/>
            <a:r>
              <a:rPr lang="ru-RU" altLang="ru-RU" sz="2400" b="1" smtClean="0"/>
              <a:t> - 5700</a:t>
            </a:r>
          </a:p>
          <a:p>
            <a:pPr eaLnBrk="1" hangingPunct="1"/>
            <a:r>
              <a:rPr lang="ru-RU" altLang="ru-RU" sz="2400" smtClean="0"/>
              <a:t>Рабочая скорость</a:t>
            </a:r>
            <a:r>
              <a:rPr lang="ru-RU" altLang="ru-RU" sz="2400" b="1" smtClean="0"/>
              <a:t> </a:t>
            </a:r>
            <a:r>
              <a:rPr lang="ru-RU" altLang="ru-RU" sz="2400" smtClean="0"/>
              <a:t>км/ч</a:t>
            </a:r>
            <a:r>
              <a:rPr lang="ru-RU" altLang="ru-RU" sz="2400" b="1" smtClean="0"/>
              <a:t>   </a:t>
            </a:r>
          </a:p>
          <a:p>
            <a:pPr eaLnBrk="1" hangingPunct="1"/>
            <a:r>
              <a:rPr lang="ru-RU" altLang="ru-RU" sz="2400" b="1" smtClean="0"/>
              <a:t>- 0,5-4,2</a:t>
            </a:r>
          </a:p>
          <a:p>
            <a:pPr eaLnBrk="1" hangingPunct="1"/>
            <a:r>
              <a:rPr lang="ru-RU" altLang="ru-RU" sz="2400" smtClean="0"/>
              <a:t>Ширина шнека, мм</a:t>
            </a:r>
            <a:r>
              <a:rPr lang="ru-RU" altLang="ru-RU" sz="2400" b="1" smtClean="0"/>
              <a:t>     - 6500</a:t>
            </a:r>
          </a:p>
          <a:p>
            <a:pPr eaLnBrk="1" hangingPunct="1">
              <a:buFontTx/>
              <a:buNone/>
            </a:pPr>
            <a:endParaRPr lang="ru-RU" altLang="ru-RU" sz="2400" b="1" smtClean="0"/>
          </a:p>
        </p:txBody>
      </p:sp>
      <p:pic>
        <p:nvPicPr>
          <p:cNvPr id="34820" name="Picture 4" descr="Профилировщик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805" y="2201864"/>
            <a:ext cx="4391757" cy="3532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498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354" y="188913"/>
            <a:ext cx="7581900" cy="863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b="1" smtClean="0"/>
              <a:t>МАШИНА ШТАБЕЛЮЮЩАЯ </a:t>
            </a:r>
            <a:br>
              <a:rPr lang="ru-RU" altLang="ru-RU" sz="2800" b="1" smtClean="0"/>
            </a:br>
            <a:r>
              <a:rPr lang="ru-RU" altLang="ru-RU" sz="2800" b="1" smtClean="0"/>
              <a:t>АМКОДОР-30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23850" y="4005264"/>
            <a:ext cx="7993673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>
                <a:latin typeface="Tahoma" pitchFamily="34" charset="0"/>
              </a:rPr>
              <a:t>Производитель:</a:t>
            </a:r>
            <a:r>
              <a:rPr lang="ru-RU" altLang="ru-RU" sz="2400" b="1">
                <a:latin typeface="Tahoma" pitchFamily="34" charset="0"/>
              </a:rPr>
              <a:t> ЗАО «Амкодор-Пинск»</a:t>
            </a:r>
          </a:p>
          <a:p>
            <a:r>
              <a:rPr lang="ru-RU" altLang="ru-RU" sz="2400">
                <a:latin typeface="Tahoma" pitchFamily="34" charset="0"/>
              </a:rPr>
              <a:t>Тип машины - самоходная</a:t>
            </a:r>
          </a:p>
          <a:p>
            <a:r>
              <a:rPr lang="ru-RU" altLang="ru-RU" sz="2400">
                <a:latin typeface="Tahoma" pitchFamily="34" charset="0"/>
              </a:rPr>
              <a:t>Максимальная высота штабеля, м – </a:t>
            </a:r>
            <a:r>
              <a:rPr lang="ru-RU" altLang="ru-RU" sz="2400" b="1">
                <a:latin typeface="Tahoma" pitchFamily="34" charset="0"/>
              </a:rPr>
              <a:t>8</a:t>
            </a:r>
          </a:p>
          <a:p>
            <a:r>
              <a:rPr lang="ru-RU" altLang="ru-RU" sz="2400">
                <a:latin typeface="Tahoma" pitchFamily="34" charset="0"/>
              </a:rPr>
              <a:t>Среднее давление на грунт, кПа – </a:t>
            </a:r>
            <a:r>
              <a:rPr lang="ru-RU" altLang="ru-RU" sz="2400" b="1">
                <a:latin typeface="Tahoma" pitchFamily="34" charset="0"/>
              </a:rPr>
              <a:t>27</a:t>
            </a:r>
          </a:p>
          <a:p>
            <a:r>
              <a:rPr lang="ru-RU" altLang="ru-RU" sz="2400">
                <a:latin typeface="Tahoma" pitchFamily="34" charset="0"/>
              </a:rPr>
              <a:t>Рабочая скорость, км/час – </a:t>
            </a:r>
            <a:r>
              <a:rPr lang="ru-RU" altLang="ru-RU" sz="2400" b="1">
                <a:latin typeface="Tahoma" pitchFamily="34" charset="0"/>
              </a:rPr>
              <a:t>0..1,3</a:t>
            </a:r>
          </a:p>
          <a:p>
            <a:r>
              <a:rPr lang="ru-RU" altLang="ru-RU" sz="2400">
                <a:latin typeface="Tahoma" pitchFamily="34" charset="0"/>
              </a:rPr>
              <a:t>Трансмиссия – гидрообъемная</a:t>
            </a:r>
          </a:p>
          <a:p>
            <a:r>
              <a:rPr lang="ru-RU" altLang="ru-RU" sz="2400">
                <a:latin typeface="Tahoma" pitchFamily="34" charset="0"/>
              </a:rPr>
              <a:t>Эксплуатационная масса, кг – </a:t>
            </a:r>
            <a:r>
              <a:rPr lang="ru-RU" altLang="ru-RU" sz="2400" b="1">
                <a:latin typeface="Tahoma" pitchFamily="34" charset="0"/>
              </a:rPr>
              <a:t>16500</a:t>
            </a:r>
          </a:p>
          <a:p>
            <a:endParaRPr lang="ru-RU" altLang="ru-RU" sz="2400" b="1">
              <a:latin typeface="Tahoma" pitchFamily="34" charset="0"/>
            </a:endParaRPr>
          </a:p>
        </p:txBody>
      </p:sp>
      <p:pic>
        <p:nvPicPr>
          <p:cNvPr id="36868" name="main_photo" descr="a30_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359" y="1076326"/>
            <a:ext cx="459251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7506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229600" cy="2448272"/>
          </a:xfrm>
        </p:spPr>
        <p:txBody>
          <a:bodyPr>
            <a:no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Экспортное</a:t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финансирование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906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8928992" cy="79208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ПРЕДОСТАВЛЕНИЕ ЭКСПОРТНЫХ КРЕДИТОВ</a:t>
            </a:r>
            <a:br>
              <a:rPr lang="ru-RU" sz="2200" b="1" dirty="0" smtClean="0"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ПО МЕЖБАНКОВСКОЙ СХЕМЕ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229200"/>
            <a:ext cx="3024336" cy="1080120"/>
          </a:xfrm>
          <a:ln w="38100">
            <a:solidFill>
              <a:schemeClr val="tx1"/>
            </a:solidFill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Экспортер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67568" y="1052736"/>
            <a:ext cx="3152304" cy="1152128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Белорусское РУП Экспортно-импортного Страхования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Белэксимгарант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51520" y="2924944"/>
            <a:ext cx="3024336" cy="1512168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Банк развития Республики Беларусь 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084168" y="2924944"/>
            <a:ext cx="2736304" cy="1512168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АБ «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Укргазбанк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6084168" y="5240240"/>
            <a:ext cx="2736304" cy="108012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Импортер-нерезидент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273568" y="3205472"/>
            <a:ext cx="2810600" cy="216024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275856" y="5775364"/>
            <a:ext cx="2808312" cy="229328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>
            <a:off x="3275856" y="5503840"/>
            <a:ext cx="2808312" cy="216024"/>
          </a:xfrm>
          <a:prstGeom prst="lef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>
            <a:off x="3273568" y="3502716"/>
            <a:ext cx="2810600" cy="214316"/>
          </a:xfrm>
          <a:prstGeom prst="lef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83568" y="2198024"/>
            <a:ext cx="216024" cy="726920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3895948" y="5990536"/>
            <a:ext cx="1568128" cy="324888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Товары</a:t>
            </a: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3419872" y="5101912"/>
            <a:ext cx="2484848" cy="401928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Оплата за счет кредита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6228184" y="4456564"/>
            <a:ext cx="216024" cy="783676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916784" y="2399040"/>
            <a:ext cx="1568128" cy="324888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Страхование</a:t>
            </a: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4156532" y="4647854"/>
            <a:ext cx="2080208" cy="324888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Связанный кредит</a:t>
            </a:r>
          </a:p>
        </p:txBody>
      </p:sp>
      <p:sp>
        <p:nvSpPr>
          <p:cNvPr id="19" name="Стрелка вверх 18"/>
          <p:cNvSpPr/>
          <p:nvPr/>
        </p:nvSpPr>
        <p:spPr>
          <a:xfrm>
            <a:off x="6588224" y="4437112"/>
            <a:ext cx="216024" cy="803128"/>
          </a:xfrm>
          <a:prstGeom prst="up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6964312" y="4643684"/>
            <a:ext cx="1856160" cy="324888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Возврат кредита </a:t>
            </a: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3381580" y="2644416"/>
            <a:ext cx="2232248" cy="561056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Межбанковский</a:t>
            </a:r>
          </a:p>
          <a:p>
            <a:pPr>
              <a:spcBef>
                <a:spcPts val="0"/>
              </a:spcBef>
            </a:pPr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кредит</a:t>
            </a: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3768504" y="3717032"/>
            <a:ext cx="1856160" cy="324888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Возврат кредита </a:t>
            </a:r>
          </a:p>
        </p:txBody>
      </p:sp>
    </p:spTree>
    <p:extLst>
      <p:ext uri="{BB962C8B-B14F-4D97-AF65-F5344CB8AC3E}">
        <p14:creationId xmlns:p14="http://schemas.microsoft.com/office/powerpoint/2010/main" val="2463172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рямоугольник 3"/>
          <p:cNvSpPr>
            <a:spLocks noChangeArrowheads="1"/>
          </p:cNvSpPr>
          <p:nvPr/>
        </p:nvSpPr>
        <p:spPr bwMode="auto">
          <a:xfrm>
            <a:off x="142844" y="115888"/>
            <a:ext cx="88583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Структура потребления котельно-печного топлива в Республике Беларусь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201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%</a:t>
            </a: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1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 smtClean="0"/>
              <a:t>.</a:t>
            </a:r>
            <a:endParaRPr lang="ru-RU" dirty="0" smtClean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978522"/>
              </p:ext>
            </p:extLst>
          </p:nvPr>
        </p:nvGraphicFramePr>
        <p:xfrm>
          <a:off x="-31750" y="857232"/>
          <a:ext cx="9175750" cy="554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Worksheet" r:id="rId3" imgW="9448800" imgH="5715000" progId="Excel.Sheet.8">
                  <p:embed/>
                </p:oleObj>
              </mc:Choice>
              <mc:Fallback>
                <p:oleObj name="Worksheet" r:id="rId3" imgW="9448800" imgH="57150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750" y="857232"/>
                        <a:ext cx="9175750" cy="554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Левая фигурная скобка 5"/>
          <p:cNvSpPr/>
          <p:nvPr/>
        </p:nvSpPr>
        <p:spPr>
          <a:xfrm rot="16200000">
            <a:off x="3500430" y="4000504"/>
            <a:ext cx="357190" cy="407196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1357298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Газ природный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4500570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Прочие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4546" y="4857760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Энергия солнца, ветра, воды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7620" y="5000636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Торфяное топливо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4876" y="4857760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Древесное топливо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57884" y="4857760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Газ попутный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6578" y="4786322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Уголь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6578" y="4214818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Мазут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2198" y="3714752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Газ сжиженный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28794" y="857232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Котельно-печное топливо всего – 24752 тыс. т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у.т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28860" y="628652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Местные ТЭР – 13,2 %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36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8928992" cy="576063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Стоимость кредитных средств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229200"/>
            <a:ext cx="3024336" cy="1080120"/>
          </a:xfrm>
          <a:ln w="38100">
            <a:solidFill>
              <a:schemeClr val="tx1"/>
            </a:solidFill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Экспортер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67568" y="1052736"/>
            <a:ext cx="3152304" cy="1152128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Белорусское РУП Экспортно-импортного Страхования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Белэксимгарант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51520" y="2918072"/>
            <a:ext cx="3024336" cy="1512168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Банк развития Республики Беларусь 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156176" y="2924944"/>
            <a:ext cx="2736304" cy="1512168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АБ «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Укргазбанк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6156176" y="5240240"/>
            <a:ext cx="2736304" cy="108012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Импортер-нерезидент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275856" y="4002768"/>
            <a:ext cx="2880320" cy="216024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83568" y="2198024"/>
            <a:ext cx="216024" cy="726920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8460432" y="4468410"/>
            <a:ext cx="216024" cy="783676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971600" y="2298532"/>
            <a:ext cx="2409980" cy="525904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Страхование: 1-4% от суммы кредита в год</a:t>
            </a: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4427984" y="4556350"/>
            <a:ext cx="3816424" cy="528834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Связанный кредит: </a:t>
            </a:r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1,38-4,48 </a:t>
            </a:r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% в год, </a:t>
            </a:r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плюс маржа АБ </a:t>
            </a:r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5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Укргазбанк</a:t>
            </a:r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3381580" y="2471192"/>
            <a:ext cx="2702588" cy="1509872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Межбанковский</a:t>
            </a:r>
          </a:p>
          <a:p>
            <a:pPr>
              <a:spcBef>
                <a:spcPts val="0"/>
              </a:spcBef>
            </a:pPr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кредит по ставкам CIRR, в том числе на текущий момент для кредитов на срок до 5 лет:</a:t>
            </a:r>
          </a:p>
          <a:p>
            <a:pPr>
              <a:spcBef>
                <a:spcPts val="0"/>
              </a:spcBef>
            </a:pPr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евро – 0,38% в год;</a:t>
            </a:r>
          </a:p>
          <a:p>
            <a:pPr>
              <a:spcBef>
                <a:spcPts val="0"/>
              </a:spcBef>
            </a:pPr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долларах США – 2,48% в год;</a:t>
            </a:r>
          </a:p>
        </p:txBody>
      </p:sp>
    </p:spTree>
    <p:extLst>
      <p:ext uri="{BB962C8B-B14F-4D97-AF65-F5344CB8AC3E}">
        <p14:creationId xmlns:p14="http://schemas.microsoft.com/office/powerpoint/2010/main" val="3629106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568951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487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Перечень оборудования, предлагаемого для экспортного финансирования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9036496" cy="587727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котлы водогрейные и паровые на газообразном и твердом топливе (древесное топливо, торф) промышленные;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котлы водогрейные конденсационные;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котлы водогрейные на древесном топливе бытовые;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оборудование для заготовки, транспортировки и подготовки к использованию древесного топлива (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харвестеры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форвардеры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и другая лесозаготовительная техника, тракторы,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щепорубительные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машины передвижные (с отбором мощности от ДВС и электроприводом) и стационарные , контейнеры для щепы, контейнеровозы);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комплектные мини-заводы по производству торфобрикетов производительностью 20,4 тыс. тонн/год;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оборудование для заготовки, транспортировки и подготовки к использованию торфяного топлива;</a:t>
            </a:r>
          </a:p>
          <a:p>
            <a:pPr>
              <a:buFontTx/>
              <a:buChar char="-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104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 txBox="1">
            <a:spLocks noChangeArrowheads="1"/>
          </p:cNvSpPr>
          <p:nvPr/>
        </p:nvSpPr>
        <p:spPr bwMode="auto">
          <a:xfrm>
            <a:off x="1043608" y="2564904"/>
            <a:ext cx="7272338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5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3" name="Прямоугольник 5"/>
          <p:cNvSpPr>
            <a:spLocks noChangeArrowheads="1"/>
          </p:cNvSpPr>
          <p:nvPr/>
        </p:nvSpPr>
        <p:spPr bwMode="auto">
          <a:xfrm>
            <a:off x="611560" y="4581128"/>
            <a:ext cx="3783905" cy="147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latin typeface="Arial" charset="0"/>
              </a:rPr>
              <a:t>Малашенко М.П.</a:t>
            </a:r>
            <a:endParaRPr lang="ru-RU" altLang="ru-RU" sz="2000" b="1" dirty="0">
              <a:latin typeface="Arial" charset="0"/>
            </a:endParaRPr>
          </a:p>
          <a:p>
            <a:pPr eaLnBrk="1" hangingPunct="1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latin typeface="Arial" charset="0"/>
              </a:rPr>
              <a:t>заместитель Председателя Государственного комитета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latin typeface="Arial" charset="0"/>
              </a:rPr>
              <a:t>по стандартизации – 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latin typeface="Arial" charset="0"/>
              </a:rPr>
              <a:t>директор </a:t>
            </a:r>
            <a:r>
              <a:rPr lang="ru-RU" altLang="ru-RU" sz="2000" dirty="0">
                <a:latin typeface="Arial" charset="0"/>
              </a:rPr>
              <a:t>Департамента по </a:t>
            </a:r>
            <a:r>
              <a:rPr lang="ru-RU" altLang="ru-RU" sz="2000" dirty="0" smtClean="0">
                <a:latin typeface="Arial" charset="0"/>
              </a:rPr>
              <a:t>энергоэффективности</a:t>
            </a:r>
            <a:endParaRPr lang="ru-RU" altLang="ru-RU" sz="2000" dirty="0">
              <a:latin typeface="Arial" charset="0"/>
            </a:endParaRPr>
          </a:p>
        </p:txBody>
      </p:sp>
      <p:pic>
        <p:nvPicPr>
          <p:cNvPr id="5" name="Picture 9" descr="D:\My Documents\gerb_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43" y="176565"/>
            <a:ext cx="799033" cy="79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784" y="223600"/>
            <a:ext cx="1361728" cy="6808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5517232"/>
            <a:ext cx="2517866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9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 txBox="1">
            <a:spLocks/>
          </p:cNvSpPr>
          <p:nvPr/>
        </p:nvSpPr>
        <p:spPr bwMode="auto">
          <a:xfrm>
            <a:off x="684335" y="115889"/>
            <a:ext cx="77724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5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Действующие и планируемые к вводу в эксплуатацию мощности энергоисточников на местных ТЭР в 201</a:t>
            </a:r>
            <a:r>
              <a:rPr lang="en-US" altLang="ru-RU" sz="2000" b="1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-2020 годы</a:t>
            </a:r>
          </a:p>
        </p:txBody>
      </p:sp>
      <p:graphicFrame>
        <p:nvGraphicFramePr>
          <p:cNvPr id="22531" name="Диаграмма 5"/>
          <p:cNvGraphicFramePr>
            <a:graphicFrameLocks/>
          </p:cNvGraphicFramePr>
          <p:nvPr/>
        </p:nvGraphicFramePr>
        <p:xfrm>
          <a:off x="1068266" y="1146175"/>
          <a:ext cx="7435362" cy="521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r:id="rId3" imgW="8053514" imgH="5212532" progId="Excel.Chart.8">
                  <p:embed/>
                </p:oleObj>
              </mc:Choice>
              <mc:Fallback>
                <p:oleObj r:id="rId3" imgW="8053514" imgH="521253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266" y="1146175"/>
                        <a:ext cx="7435362" cy="521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497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9574560"/>
              </p:ext>
            </p:extLst>
          </p:nvPr>
        </p:nvGraphicFramePr>
        <p:xfrm>
          <a:off x="467544" y="1196752"/>
          <a:ext cx="835292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51" name="Прямоугольник 1"/>
          <p:cNvSpPr>
            <a:spLocks noChangeArrowheads="1"/>
          </p:cNvSpPr>
          <p:nvPr/>
        </p:nvSpPr>
        <p:spPr bwMode="auto">
          <a:xfrm>
            <a:off x="250825" y="476250"/>
            <a:ext cx="87566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Количество котельных в организациях ЖКХ</a:t>
            </a: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1979613" y="6026150"/>
            <a:ext cx="62642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500">
                <a:latin typeface="Times New Roman" pitchFamily="18" charset="0"/>
                <a:cs typeface="Times New Roman" pitchFamily="18" charset="0"/>
              </a:rPr>
              <a:t>                  Мощность котельных на МТЭР, МВт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268538" y="6186488"/>
            <a:ext cx="35877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diamond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117"/>
          <p:cNvSpPr>
            <a:spLocks noChangeArrowheads="1"/>
          </p:cNvSpPr>
          <p:nvPr/>
        </p:nvSpPr>
        <p:spPr bwMode="auto">
          <a:xfrm rot="10800000" flipV="1">
            <a:off x="8721725" y="0"/>
            <a:ext cx="422275" cy="304800"/>
          </a:xfrm>
          <a:prstGeom prst="foldedCorner">
            <a:avLst>
              <a:gd name="adj" fmla="val 32986"/>
            </a:avLst>
          </a:prstGeom>
          <a:solidFill>
            <a:srgbClr val="C0C0C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r">
              <a:lnSpc>
                <a:spcPct val="130000"/>
              </a:lnSpc>
            </a:pPr>
            <a:r>
              <a:rPr lang="ru-RU" altLang="ru-RU" sz="1400" b="1" dirty="0">
                <a:solidFill>
                  <a:srgbClr val="00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7786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 txBox="1">
            <a:spLocks/>
          </p:cNvSpPr>
          <p:nvPr/>
        </p:nvSpPr>
        <p:spPr bwMode="auto">
          <a:xfrm>
            <a:off x="250825" y="-171450"/>
            <a:ext cx="88582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Себестоимость 1 Гкал тепловой энергии </a:t>
            </a:r>
            <a:endParaRPr lang="en-US" sz="25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видам топлива за 2016 год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1124744"/>
            <a:ext cx="8713787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515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 txBox="1">
            <a:spLocks/>
          </p:cNvSpPr>
          <p:nvPr/>
        </p:nvSpPr>
        <p:spPr bwMode="auto">
          <a:xfrm>
            <a:off x="306266" y="2276475"/>
            <a:ext cx="88201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ru-RU" altLang="ru-RU" b="1" i="1">
                <a:solidFill>
                  <a:schemeClr val="tx2"/>
                </a:solidFill>
                <a:latin typeface="Arno Pro" pitchFamily="18" charset="0"/>
              </a:rPr>
              <a:t>Проектирование и строительство теплоисточников на МВТ в Республике Беларусь</a:t>
            </a:r>
            <a:endParaRPr lang="ru-RU" altLang="ru-RU" i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50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 descr="http://www.karta24.by/img/maps/belarus_map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651" y="-38100"/>
            <a:ext cx="10401301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Надпись 2"/>
          <p:cNvSpPr txBox="1">
            <a:spLocks noChangeArrowheads="1"/>
          </p:cNvSpPr>
          <p:nvPr/>
        </p:nvSpPr>
        <p:spPr bwMode="auto">
          <a:xfrm>
            <a:off x="5795597" y="1196975"/>
            <a:ext cx="2089638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altLang="ru-RU" sz="1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НПП «БЕЛКОТЛОМАШ»</a:t>
            </a:r>
            <a:r>
              <a:rPr lang="ru-RU" altLang="ru-RU" sz="1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2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292" name="Надпись 2"/>
          <p:cNvSpPr txBox="1">
            <a:spLocks noChangeArrowheads="1"/>
          </p:cNvSpPr>
          <p:nvPr/>
        </p:nvSpPr>
        <p:spPr bwMode="auto">
          <a:xfrm>
            <a:off x="7143751" y="5229226"/>
            <a:ext cx="2000250" cy="7921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5000"/>
              </a:lnSpc>
            </a:pPr>
            <a:r>
              <a:rPr lang="ru-RU" altLang="ru-RU" sz="12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СООО «КОМКОНТ»;</a:t>
            </a:r>
            <a:endParaRPr lang="ru-RU" altLang="ru-RU" sz="120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sz="12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ОАО «Гомельский завод «Коммунальник»</a:t>
            </a:r>
            <a:endParaRPr lang="ru-RU" altLang="ru-RU" sz="120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293" name="Надпись 2"/>
          <p:cNvSpPr txBox="1">
            <a:spLocks noChangeArrowheads="1"/>
          </p:cNvSpPr>
          <p:nvPr/>
        </p:nvSpPr>
        <p:spPr bwMode="auto">
          <a:xfrm>
            <a:off x="1403839" y="5229226"/>
            <a:ext cx="1123950" cy="2905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altLang="ru-RU" sz="12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ОАО «БЭЗ»</a:t>
            </a:r>
            <a:endParaRPr lang="ru-RU" altLang="ru-RU" sz="110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294" name="Надпись 2"/>
          <p:cNvSpPr txBox="1">
            <a:spLocks noChangeArrowheads="1"/>
          </p:cNvSpPr>
          <p:nvPr/>
        </p:nvSpPr>
        <p:spPr bwMode="auto">
          <a:xfrm>
            <a:off x="27843" y="5730876"/>
            <a:ext cx="1125415" cy="2905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altLang="ru-RU" sz="12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ОАО «ГСКБ»</a:t>
            </a:r>
            <a:endParaRPr lang="ru-RU" altLang="ru-RU" sz="110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295" name="Надпись 2"/>
          <p:cNvSpPr txBox="1">
            <a:spLocks noChangeArrowheads="1"/>
          </p:cNvSpPr>
          <p:nvPr/>
        </p:nvSpPr>
        <p:spPr bwMode="auto">
          <a:xfrm>
            <a:off x="-575896" y="-39688"/>
            <a:ext cx="4085493" cy="95250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Производители </a:t>
            </a:r>
          </a:p>
          <a:p>
            <a:pPr>
              <a:spcAft>
                <a:spcPts val="1000"/>
              </a:spcAft>
            </a:pPr>
            <a:r>
              <a:rPr lang="ru-RU" altLang="ru-RU" sz="1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котельного оборудования на местных видах топлива в Республике Беларусь </a:t>
            </a:r>
            <a:endParaRPr lang="ru-RU" alt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94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35170" y="17463"/>
            <a:ext cx="899013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СООО «КОМКОНТ</a:t>
            </a:r>
            <a:r>
              <a:rPr lang="ru-RU" altLang="ru-RU" sz="2400" b="1"/>
              <a:t>» (г.Гомель)</a:t>
            </a:r>
            <a:r>
              <a:rPr lang="ru-RU" altLang="ru-RU" sz="1800" b="1"/>
              <a:t> </a:t>
            </a:r>
            <a:r>
              <a:rPr lang="ru-RU" altLang="ru-RU" sz="2000"/>
              <a:t> 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является производителем промышленных отопительных водогрейных и паровых котлов, работающих на отходах древесины (щепа, стружка, кора, опилки), биомассе (солома, отходы зерновых культур) и прочих видах биотоплива. Отопительное оборудование Комконт представлено котлами большой тепловой мощности - от 250 квт до 10 МВт, работающими в автоматическом или полуавтоматическом режимах. </a:t>
            </a:r>
            <a:endParaRPr lang="ru-RU" altLang="ru-RU" sz="2000"/>
          </a:p>
        </p:txBody>
      </p:sp>
      <p:pic>
        <p:nvPicPr>
          <p:cNvPr id="15363" name="Picture 1" descr="D:\Документы\котлоагрегаты на МВТ\Производители котлов\Котельные_биомасса\Котельная Кадин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24" y="2708276"/>
            <a:ext cx="6979627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4661390" y="2117725"/>
            <a:ext cx="40394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Котельная на древесной щепе  8,0 МВт</a:t>
            </a:r>
          </a:p>
        </p:txBody>
      </p: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7219950" y="2349500"/>
            <a:ext cx="10921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д.Кадино</a:t>
            </a:r>
          </a:p>
        </p:txBody>
      </p:sp>
    </p:spTree>
    <p:extLst>
      <p:ext uri="{BB962C8B-B14F-4D97-AF65-F5344CB8AC3E}">
        <p14:creationId xmlns:p14="http://schemas.microsoft.com/office/powerpoint/2010/main" val="24672678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ТЕКУЧКА\ВИЭ\ФОТО\Лунинец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4"/>
            <a:ext cx="4859215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D:\ТЕКУЧКА\ВИЭ\ФОТО\Лунинецкая мини-ТЭЦ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485" y="3270251"/>
            <a:ext cx="535451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Прямоугольник 3"/>
          <p:cNvSpPr>
            <a:spLocks noChangeArrowheads="1"/>
          </p:cNvSpPr>
          <p:nvPr/>
        </p:nvSpPr>
        <p:spPr bwMode="auto">
          <a:xfrm>
            <a:off x="5292970" y="260351"/>
            <a:ext cx="352718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Лунинецкая мини-ТЭЦ на древесном и  торфяном топливе  электрической мощностью 4,6 МВт, установлено 2 паровых котла производительностью 10 т/ч каждый (ОАО «Белозерский энергомеханический завод»)</a:t>
            </a:r>
          </a:p>
        </p:txBody>
      </p:sp>
    </p:spTree>
    <p:extLst>
      <p:ext uri="{BB962C8B-B14F-4D97-AF65-F5344CB8AC3E}">
        <p14:creationId xmlns:p14="http://schemas.microsoft.com/office/powerpoint/2010/main" val="25742597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688</Words>
  <Application>Microsoft Office PowerPoint</Application>
  <PresentationFormat>Экран (4:3)</PresentationFormat>
  <Paragraphs>120</Paragraphs>
  <Slides>23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Тема Office</vt:lpstr>
      <vt:lpstr>Worksheet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Машина рубильная «БЕЛАРУС» МР-40-01 с приводом от автономного двигателя предназначена для производства топливной щепы из круглых и колотых лесоматериалов, низкокачественной древесины, отходов лесопиления и деревообработки.</vt:lpstr>
      <vt:lpstr>Машина лесная погрузочно-транспортная «БЕЛАРУС» МПТ-461.1 предназначена для сбора и вывоза сортиментов к погрузочным площадкам или непосредственно к потребителю.</vt:lpstr>
      <vt:lpstr>Презентация PowerPoint</vt:lpstr>
      <vt:lpstr>Презентация PowerPoint</vt:lpstr>
      <vt:lpstr>ПРОИЗВОДСТВО МАШИН И ОБОРУДОВАНИЯ  ДЛЯ ТОРФЯНОЙ ОТРАСЛИ  РЕСПУБЛИКА БЕЛАРУСЬ</vt:lpstr>
      <vt:lpstr>Профилировщик шнековый АТ-51</vt:lpstr>
      <vt:lpstr>МАШИНА ШТАБЕЛЮЮЩАЯ  АМКОДОР-30</vt:lpstr>
      <vt:lpstr>Экспортное финансирование</vt:lpstr>
      <vt:lpstr>ПРЕДОСТАВЛЕНИЕ ЭКСПОРТНЫХ КРЕДИТОВ ПО МЕЖБАНКОВСКОЙ СХЕМЕ</vt:lpstr>
      <vt:lpstr>Стоимость кредитных средств</vt:lpstr>
      <vt:lpstr>Презентация PowerPoint</vt:lpstr>
      <vt:lpstr>Перечень оборудования, предлагаемого для экспортного финансирования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ПРЕДОСТАВЛЕНИЕ ЭКСПОРТНЫХ КРЕДИТОВ ПО МЕЖБАНКОВСКОЙ СХЕМЕ</dc:title>
  <dc:creator>Миненков</dc:creator>
  <cp:lastModifiedBy>Малашенко</cp:lastModifiedBy>
  <cp:revision>22</cp:revision>
  <cp:lastPrinted>2017-11-22T18:34:38Z</cp:lastPrinted>
  <dcterms:created xsi:type="dcterms:W3CDTF">2017-06-21T12:10:58Z</dcterms:created>
  <dcterms:modified xsi:type="dcterms:W3CDTF">2017-11-22T18:40:44Z</dcterms:modified>
</cp:coreProperties>
</file>