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797" r:id="rId2"/>
    <p:sldId id="883" r:id="rId3"/>
    <p:sldId id="891" r:id="rId4"/>
    <p:sldId id="889" r:id="rId5"/>
    <p:sldId id="898" r:id="rId6"/>
    <p:sldId id="880" r:id="rId7"/>
    <p:sldId id="890" r:id="rId8"/>
    <p:sldId id="897" r:id="rId9"/>
    <p:sldId id="886" r:id="rId10"/>
    <p:sldId id="895" r:id="rId11"/>
    <p:sldId id="899" r:id="rId12"/>
    <p:sldId id="888" r:id="rId13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E47"/>
    <a:srgbClr val="FF6600"/>
    <a:srgbClr val="D25500"/>
    <a:srgbClr val="004274"/>
    <a:srgbClr val="4C216D"/>
    <a:srgbClr val="6D6C35"/>
    <a:srgbClr val="159BFF"/>
    <a:srgbClr val="A162D0"/>
    <a:srgbClr val="FFA669"/>
    <a:srgbClr val="8D8B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96866" autoAdjust="0"/>
  </p:normalViewPr>
  <p:slideViewPr>
    <p:cSldViewPr snapToGrid="0">
      <p:cViewPr>
        <p:scale>
          <a:sx n="75" d="100"/>
          <a:sy n="75" d="100"/>
        </p:scale>
        <p:origin x="-702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566" y="1812"/>
      </p:cViewPr>
      <p:guideLst>
        <p:guide orient="horz" pos="3079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\Desktop\&#1054;&#1057;&#1041;&#1041;\&#1087;&#1088;&#1077;&#1079;&#1080;&#1085;&#1090;&#1072;&#1094;&#1110;&#1103;\&#1088;&#1086;&#1079;&#1088;&#1072;&#1093;&#1091;&#1085;&#1082;&#1080;\&#1074;&#1080;&#1087;&#1083;&#1072;&#1090;&#1072;%20&#1087;&#1088;&#1077;&#1084;&#1110;&#1111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30;&#1075;&#1086;&#1088;%20&#1043;&#1086;&#1088;&#1086;&#1074;&#1080;&#1093;\Desktop\&#1043;&#1086;&#1088;&#1086;&#1074;&#1080;&#1093;\&#1040;&#1085;&#1072;&#1083;&#1110;&#1090;&#1080;&#1082;&#1072;\&#1056;&#1086;&#1079;&#1088;&#1072;&#1093;&#1091;&#1085;&#1082;&#1080;%20&#1074;&#1072;&#1088;&#1090;&#1086;&#1089;&#1090;&#1110;%20&#1090;&#1077;&#1088;&#1084;&#1086;&#1084;&#1086;&#1076;&#1077;&#1088;&#1085;&#1110;&#1079;&#1072;&#1094;&#1110;&#1111;\&#1052;&#1072;&#1089;&#1096;&#1090;&#1072;&#1073;&#1085;&#1072;%20&#1090;&#1077;&#1088;&#1084;&#1086;&#1084;&#1086;&#1076;&#1077;&#1088;&#1085;&#1110;&#1079;&#1072;&#1094;&#111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02%20&#1056;&#1040;&#1041;%20&#1057;&#1058;&#1054;&#1051;\&#1043;&#1086;&#1088;&#1086;&#1074;&#1080;&#1093;\&#1040;&#1085;&#1072;&#1083;&#1110;&#1090;&#1080;&#1082;&#1072;\&#1056;&#1086;&#1079;&#1088;&#1072;&#1093;&#1091;&#1085;&#1082;&#1080;%20&#1074;&#1072;&#1088;&#1090;&#1086;&#1089;&#1090;&#1110;%20&#1090;&#1077;&#1088;&#1084;&#1086;&#1084;&#1086;&#1076;&#1077;&#1088;&#1085;&#1110;&#1079;&#1072;&#1094;&#1110;&#1111;\&#1052;&#1072;&#1089;&#1096;&#1090;&#1072;&#1073;&#1085;&#1072;%20&#1090;&#1077;&#1088;&#1084;&#1086;&#1084;&#1086;&#1076;&#1077;&#1088;&#1085;&#1110;&#1079;&#1072;&#1094;&#1110;&#1103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EXANDR\Desktop\&#1056;&#1086;&#1079;&#1088;&#1072;&#1093;&#1091;&#1085;&#1086;&#1082;%20&#1082;&#1088;&#1077;&#1076;&#1080;&#1090;&#1091;%20&#1030;&#1058;&#105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Динаміка</a:t>
            </a:r>
            <a:r>
              <a:rPr lang="uk-UA" baseline="0" dirty="0" smtClean="0"/>
              <a:t> </a:t>
            </a:r>
            <a:r>
              <a:rPr lang="uk-UA" dirty="0" smtClean="0"/>
              <a:t>виплачених премій</a:t>
            </a:r>
            <a:r>
              <a:rPr lang="en-US" dirty="0" smtClean="0"/>
              <a:t>*</a:t>
            </a:r>
            <a:endParaRPr lang="uk-UA" dirty="0"/>
          </a:p>
        </c:rich>
      </c:tx>
      <c:layout>
        <c:manualLayout>
          <c:xMode val="edge"/>
          <c:yMode val="edge"/>
          <c:x val="9.8106910727273233E-2"/>
          <c:y val="0.148414656054765"/>
        </c:manualLayout>
      </c:layout>
    </c:title>
    <c:plotArea>
      <c:layout>
        <c:manualLayout>
          <c:layoutTarget val="inner"/>
          <c:xMode val="edge"/>
          <c:yMode val="edge"/>
          <c:x val="5.6531667237247597E-2"/>
          <c:y val="0.15622919450536693"/>
          <c:w val="0.88984514435695561"/>
          <c:h val="0.51974033174056566"/>
        </c:manualLayout>
      </c:layout>
      <c:barChart>
        <c:barDir val="col"/>
        <c:grouping val="stacked"/>
        <c:ser>
          <c:idx val="1"/>
          <c:order val="0"/>
          <c:tx>
            <c:strRef>
              <c:f>Лист1!$A$9</c:f>
              <c:strCache>
                <c:ptCount val="1"/>
                <c:pt idx="0">
                  <c:v>Премія компенсаційна</c:v>
                </c:pt>
              </c:strCache>
            </c:strRef>
          </c:tx>
          <c:dLbls>
            <c:delete val="1"/>
          </c:dLbls>
          <c:cat>
            <c:numRef>
              <c:f>Лист1!$B$1:$Q$1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Лист1!$B$5:$Q$5</c:f>
              <c:numCache>
                <c:formatCode>General</c:formatCode>
                <c:ptCount val="16"/>
                <c:pt idx="10">
                  <c:v>0</c:v>
                </c:pt>
                <c:pt idx="11">
                  <c:v>1</c:v>
                </c:pt>
                <c:pt idx="12">
                  <c:v>39</c:v>
                </c:pt>
                <c:pt idx="13">
                  <c:v>57</c:v>
                </c:pt>
                <c:pt idx="14">
                  <c:v>119</c:v>
                </c:pt>
              </c:numCache>
            </c:numRef>
          </c:val>
        </c:ser>
        <c:ser>
          <c:idx val="0"/>
          <c:order val="1"/>
          <c:tx>
            <c:strRef>
              <c:f>Лист1!$A$4</c:f>
              <c:strCache>
                <c:ptCount val="1"/>
                <c:pt idx="0">
                  <c:v>Премія ремонтна</c:v>
                </c:pt>
              </c:strCache>
            </c:strRef>
          </c:tx>
          <c:dLbls>
            <c:delete val="1"/>
          </c:dLbls>
          <c:cat>
            <c:numRef>
              <c:f>Лист1!$B$1:$Q$1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Лист1!$B$4:$Q$4</c:f>
              <c:numCache>
                <c:formatCode>General</c:formatCode>
                <c:ptCount val="16"/>
                <c:pt idx="10">
                  <c:v>9</c:v>
                </c:pt>
                <c:pt idx="11">
                  <c:v>147</c:v>
                </c:pt>
                <c:pt idx="12">
                  <c:v>434</c:v>
                </c:pt>
                <c:pt idx="13">
                  <c:v>595</c:v>
                </c:pt>
                <c:pt idx="14">
                  <c:v>624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Премія термомодернізаційна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1305581693338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92753623188304E-3"/>
                  <c:y val="-3.4151543665460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72707098216408E-3"/>
                  <c:y val="-3.68714941838614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54092571274585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492753623188425E-3"/>
                  <c:y val="-5.97652014145553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92753623188425E-3"/>
                  <c:y val="-9.39167450800152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492753623188425E-3"/>
                  <c:y val="-0.1366061746618403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565279084666924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8985507246376812E-3"/>
                  <c:y val="-0.176449642271543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252258465792205E-3"/>
                  <c:y val="-0.2386590615227149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3252258465792205E-3"/>
                  <c:y val="-0.24694448843745587"/>
                </c:manualLayout>
              </c:layout>
              <c:tx>
                <c:rich>
                  <a:bodyPr/>
                  <a:lstStyle/>
                  <a:p>
                    <a:r>
                      <a:rPr lang="en-US" sz="1400" b="0"/>
                      <a:t>3095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5173030419787878"/>
                </c:manualLayout>
              </c:layout>
              <c:tx>
                <c:rich>
                  <a:bodyPr/>
                  <a:lstStyle/>
                  <a:p>
                    <a:r>
                      <a:rPr lang="en-US" sz="1400" b="0"/>
                      <a:t>3450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0173201017005847E-16"/>
                  <c:y val="-0.2298686670748167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/>
                      <a:t>3442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5112512023923101E-3"/>
                  <c:y val="-0.2447526515966315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/>
                      <a:t>3627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2020633000206389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/>
                      <a:t>3076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5.691923944243353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/>
                      <a:t>727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Лист1!$B$1:$Q$1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Лист1!$B$3:$Q$3</c:f>
              <c:numCache>
                <c:formatCode>General</c:formatCode>
                <c:ptCount val="16"/>
                <c:pt idx="0">
                  <c:v>3</c:v>
                </c:pt>
                <c:pt idx="1">
                  <c:v>38</c:v>
                </c:pt>
                <c:pt idx="2">
                  <c:v>107</c:v>
                </c:pt>
                <c:pt idx="3">
                  <c:v>244</c:v>
                </c:pt>
                <c:pt idx="4">
                  <c:v>499</c:v>
                </c:pt>
                <c:pt idx="5">
                  <c:v>968</c:v>
                </c:pt>
                <c:pt idx="6">
                  <c:v>1536</c:v>
                </c:pt>
                <c:pt idx="7">
                  <c:v>1781</c:v>
                </c:pt>
                <c:pt idx="8">
                  <c:v>2021</c:v>
                </c:pt>
                <c:pt idx="9">
                  <c:v>3213</c:v>
                </c:pt>
                <c:pt idx="10">
                  <c:v>3086</c:v>
                </c:pt>
                <c:pt idx="11">
                  <c:v>3302</c:v>
                </c:pt>
                <c:pt idx="12">
                  <c:v>2969</c:v>
                </c:pt>
                <c:pt idx="13">
                  <c:v>2975</c:v>
                </c:pt>
                <c:pt idx="14">
                  <c:v>2333</c:v>
                </c:pt>
              </c:numCache>
            </c:numRef>
          </c:val>
        </c:ser>
        <c:dLbls>
          <c:showVal val="1"/>
        </c:dLbls>
        <c:gapWidth val="48"/>
        <c:overlap val="100"/>
        <c:axId val="57391744"/>
        <c:axId val="57868672"/>
      </c:barChart>
      <c:catAx>
        <c:axId val="573917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7868672"/>
        <c:crosses val="autoZero"/>
        <c:auto val="1"/>
        <c:lblAlgn val="ctr"/>
        <c:lblOffset val="100"/>
      </c:catAx>
      <c:valAx>
        <c:axId val="578686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5739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027786267680323E-2"/>
          <c:y val="0.84113762773403433"/>
          <c:w val="0.87794442746464119"/>
          <c:h val="9.5069223986933071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uk-UA" sz="1400"/>
            </a:pPr>
            <a:r>
              <a:rPr lang="uk-UA" sz="1400" dirty="0"/>
              <a:t>Динаміка </a:t>
            </a:r>
            <a:r>
              <a:rPr lang="uk-UA" sz="1400" dirty="0" smtClean="0"/>
              <a:t>впровадження</a:t>
            </a:r>
            <a:r>
              <a:rPr lang="uk-UA" sz="1400" baseline="0" dirty="0" smtClean="0"/>
              <a:t> заходів за 10 років</a:t>
            </a:r>
            <a:endParaRPr lang="uk-UA" sz="1400" dirty="0"/>
          </a:p>
          <a:p>
            <a:pPr>
              <a:defRPr lang="uk-UA" sz="1400"/>
            </a:pPr>
            <a:r>
              <a:rPr lang="uk-UA" sz="1200" b="0" dirty="0" smtClean="0"/>
              <a:t>(% реалізованих проектів, </a:t>
            </a:r>
            <a:r>
              <a:rPr lang="uk-UA" sz="1200" b="0" dirty="0" err="1" smtClean="0"/>
              <a:t>кумулятивно</a:t>
            </a:r>
            <a:r>
              <a:rPr lang="uk-UA" sz="1200" b="0" dirty="0" smtClean="0"/>
              <a:t>)</a:t>
            </a:r>
            <a:endParaRPr lang="uk-UA" sz="1200" b="0" dirty="0"/>
          </a:p>
        </c:rich>
      </c:tx>
      <c:layout>
        <c:manualLayout>
          <c:xMode val="edge"/>
          <c:yMode val="edge"/>
          <c:x val="0.10520338224245712"/>
          <c:y val="1.406202682525385E-2"/>
        </c:manualLayout>
      </c:layout>
    </c:title>
    <c:plotArea>
      <c:layout>
        <c:manualLayout>
          <c:layoutTarget val="inner"/>
          <c:xMode val="edge"/>
          <c:yMode val="edge"/>
          <c:x val="4.3900237707361484E-2"/>
          <c:y val="4.42953844995497E-2"/>
          <c:w val="0.92616936951999829"/>
          <c:h val="0.79362813025422962"/>
        </c:manualLayout>
      </c:layout>
      <c:areaChart>
        <c:grouping val="standard"/>
        <c:ser>
          <c:idx val="0"/>
          <c:order val="0"/>
          <c:tx>
            <c:strRef>
              <c:f>'Розподіл видатків'!$A$9</c:f>
              <c:strCache>
                <c:ptCount val="1"/>
                <c:pt idx="0">
                  <c:v>Динаміка частки домогосподарств, що скористалась Програмою енергоефективності (%, накопичувальним підсумком)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0152282911349645E-2"/>
                  <c:y val="-4.6296296296296349E-2"/>
                </c:manualLayout>
              </c:layout>
              <c:showVal val="1"/>
            </c:dLbl>
            <c:dLbl>
              <c:idx val="1"/>
              <c:layout>
                <c:manualLayout>
                  <c:x val="3.3840943037832198E-3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3.1020506099812733E-17"/>
                  <c:y val="-7.4074074074074084E-2"/>
                </c:manualLayout>
              </c:layout>
              <c:showVal val="1"/>
            </c:dLbl>
            <c:dLbl>
              <c:idx val="3"/>
              <c:layout>
                <c:manualLayout>
                  <c:x val="1.6920471518916129E-3"/>
                  <c:y val="-0.10648148148148161"/>
                </c:manualLayout>
              </c:layout>
              <c:showVal val="1"/>
            </c:dLbl>
            <c:dLbl>
              <c:idx val="4"/>
              <c:layout>
                <c:manualLayout>
                  <c:x val="-1.6920471518916129E-3"/>
                  <c:y val="-0.12037037037037036"/>
                </c:manualLayout>
              </c:layout>
              <c:showVal val="1"/>
            </c:dLbl>
            <c:dLbl>
              <c:idx val="5"/>
              <c:layout>
                <c:manualLayout>
                  <c:x val="-5.0761414556748409E-3"/>
                  <c:y val="-0.1388888888888889"/>
                </c:manualLayout>
              </c:layout>
              <c:showVal val="1"/>
            </c:dLbl>
            <c:dLbl>
              <c:idx val="6"/>
              <c:layout>
                <c:manualLayout>
                  <c:x val="-1.0152282911349633E-2"/>
                  <c:y val="-0.18055555555555555"/>
                </c:manualLayout>
              </c:layout>
              <c:showVal val="1"/>
            </c:dLbl>
            <c:dLbl>
              <c:idx val="7"/>
              <c:layout>
                <c:manualLayout>
                  <c:x val="-1.0152282911349633E-2"/>
                  <c:y val="-0.22222222222222224"/>
                </c:manualLayout>
              </c:layout>
              <c:showVal val="1"/>
            </c:dLbl>
            <c:dLbl>
              <c:idx val="8"/>
              <c:layout>
                <c:manualLayout>
                  <c:x val="-1.0152282911349633E-2"/>
                  <c:y val="-0.25000000000000006"/>
                </c:manualLayout>
              </c:layout>
              <c:showVal val="1"/>
            </c:dLbl>
            <c:dLbl>
              <c:idx val="9"/>
              <c:layout>
                <c:manualLayout>
                  <c:x val="-1.8612480901461999E-2"/>
                  <c:y val="-0.30555560568789525"/>
                </c:manualLayout>
              </c:layout>
              <c:showVal val="1"/>
            </c:dLbl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numRef>
              <c:f>'Розподіл видатків'!$B$2:$K$2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'Розподіл видатків'!$B$9:$K$9</c:f>
              <c:numCache>
                <c:formatCode>0.0%</c:formatCode>
                <c:ptCount val="10"/>
                <c:pt idx="0">
                  <c:v>2.682728327692637E-3</c:v>
                </c:pt>
                <c:pt idx="1">
                  <c:v>2.262907376113879E-2</c:v>
                </c:pt>
                <c:pt idx="2">
                  <c:v>6.5294306643280092E-2</c:v>
                </c:pt>
                <c:pt idx="3">
                  <c:v>0.13067842697411639</c:v>
                </c:pt>
                <c:pt idx="4">
                  <c:v>0.21878143475364834</c:v>
                </c:pt>
                <c:pt idx="5">
                  <c:v>0.32960332998187541</c:v>
                </c:pt>
                <c:pt idx="6">
                  <c:v>0.46314411265879679</c:v>
                </c:pt>
                <c:pt idx="7">
                  <c:v>0.61940378278441399</c:v>
                </c:pt>
                <c:pt idx="8">
                  <c:v>0.79838234035872568</c:v>
                </c:pt>
                <c:pt idx="9">
                  <c:v>1.000079785381734</c:v>
                </c:pt>
              </c:numCache>
            </c:numRef>
          </c:val>
        </c:ser>
        <c:axId val="57900032"/>
        <c:axId val="58864384"/>
      </c:areaChart>
      <c:catAx>
        <c:axId val="57900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58864384"/>
        <c:crosses val="autoZero"/>
        <c:auto val="1"/>
        <c:lblAlgn val="ctr"/>
        <c:lblOffset val="100"/>
      </c:catAx>
      <c:valAx>
        <c:axId val="58864384"/>
        <c:scaling>
          <c:orientation val="minMax"/>
          <c:max val="1.5"/>
        </c:scaling>
        <c:delete val="1"/>
        <c:axPos val="l"/>
        <c:numFmt formatCode="0.0%" sourceLinked="1"/>
        <c:tickLblPos val="none"/>
        <c:crossAx val="57900032"/>
        <c:crosses val="autoZero"/>
        <c:crossBetween val="midCat"/>
      </c:valAx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'Розподіл видатків'!$A$6</c:f>
              <c:strCache>
                <c:ptCount val="1"/>
                <c:pt idx="0">
                  <c:v>Загальних обсяг інвестицій, млрд грн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1.2944969176882089E-2"/>
                  <c:y val="-7.18953492120033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1,573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showVal val="1"/>
          </c:dLbls>
          <c:cat>
            <c:numRef>
              <c:f>'Розподіл видатків'!$B$2:$K$2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'Розподіл видатків'!$B$6:$K$6</c:f>
              <c:numCache>
                <c:formatCode>0.0</c:formatCode>
                <c:ptCount val="10"/>
                <c:pt idx="0" formatCode="General">
                  <c:v>1.5734999999999995</c:v>
                </c:pt>
                <c:pt idx="1">
                  <c:v>13.692505732638784</c:v>
                </c:pt>
                <c:pt idx="2">
                  <c:v>29.28826976211435</c:v>
                </c:pt>
                <c:pt idx="3">
                  <c:v>44.884033791589935</c:v>
                </c:pt>
                <c:pt idx="4">
                  <c:v>60.479797821065496</c:v>
                </c:pt>
                <c:pt idx="5">
                  <c:v>76.075561850541035</c:v>
                </c:pt>
                <c:pt idx="6">
                  <c:v>91.671325880016653</c:v>
                </c:pt>
                <c:pt idx="7">
                  <c:v>107.26708990949224</c:v>
                </c:pt>
                <c:pt idx="8">
                  <c:v>122.86285393896779</c:v>
                </c:pt>
                <c:pt idx="9">
                  <c:v>138.45861796844343</c:v>
                </c:pt>
              </c:numCache>
            </c:numRef>
          </c:val>
        </c:ser>
        <c:ser>
          <c:idx val="1"/>
          <c:order val="1"/>
          <c:tx>
            <c:strRef>
              <c:f>'Розподіл видатків'!$A$7</c:f>
              <c:strCache>
                <c:ptCount val="1"/>
                <c:pt idx="0">
                  <c:v>Державна підтримка, млрд грн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8.62998921251348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0,343*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3,1**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'Розподіл видатків'!$B$2:$K$2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'Розподіл видатків'!$B$7:$K$7</c:f>
              <c:numCache>
                <c:formatCode>0.0</c:formatCode>
                <c:ptCount val="10"/>
                <c:pt idx="0" formatCode="General">
                  <c:v>0.34300000000000008</c:v>
                </c:pt>
                <c:pt idx="1">
                  <c:v>3.0911843893086037</c:v>
                </c:pt>
                <c:pt idx="2">
                  <c:v>6.6120434087311031</c:v>
                </c:pt>
                <c:pt idx="3">
                  <c:v>10.132902428153603</c:v>
                </c:pt>
                <c:pt idx="4">
                  <c:v>13.653761447576098</c:v>
                </c:pt>
                <c:pt idx="5">
                  <c:v>17.174620466998608</c:v>
                </c:pt>
                <c:pt idx="6">
                  <c:v>20.695479486421092</c:v>
                </c:pt>
                <c:pt idx="7">
                  <c:v>24.216338505843591</c:v>
                </c:pt>
                <c:pt idx="8">
                  <c:v>27.737197525266097</c:v>
                </c:pt>
                <c:pt idx="9">
                  <c:v>31.258056544688596</c:v>
                </c:pt>
              </c:numCache>
            </c:numRef>
          </c:val>
        </c:ser>
        <c:gapWidth val="40"/>
        <c:overlap val="82"/>
        <c:axId val="58595968"/>
        <c:axId val="58610048"/>
      </c:barChart>
      <c:catAx>
        <c:axId val="58595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8610048"/>
        <c:crosses val="autoZero"/>
        <c:auto val="1"/>
        <c:lblAlgn val="ctr"/>
        <c:lblOffset val="100"/>
      </c:catAx>
      <c:valAx>
        <c:axId val="58610048"/>
        <c:scaling>
          <c:orientation val="minMax"/>
        </c:scaling>
        <c:axPos val="l"/>
        <c:numFmt formatCode="General" sourceLinked="1"/>
        <c:tickLblPos val="nextTo"/>
        <c:crossAx val="585959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2962382298870208E-2"/>
          <c:y val="0.28821012499322984"/>
          <c:w val="0.82530865925697794"/>
          <c:h val="0.472124320033440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кредитів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станом на 1.11.2014</c:v>
                </c:pt>
                <c:pt idx="1">
                  <c:v>станом на 1.12.2014</c:v>
                </c:pt>
                <c:pt idx="2">
                  <c:v>станом на 20.02.2015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</c:v>
                </c:pt>
                <c:pt idx="1">
                  <c:v>737</c:v>
                </c:pt>
                <c:pt idx="2">
                  <c:v>1831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Сума кредитів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станом на 1.11.2014</c:v>
                </c:pt>
                <c:pt idx="1">
                  <c:v>станом на 1.12.2014</c:v>
                </c:pt>
                <c:pt idx="2">
                  <c:v>станом на 20.02.2015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2250</c:v>
                </c:pt>
                <c:pt idx="1">
                  <c:v>12389</c:v>
                </c:pt>
                <c:pt idx="2">
                  <c:v>31933</c:v>
                </c:pt>
              </c:numCache>
            </c:numRef>
          </c:val>
        </c:ser>
        <c:axId val="82365824"/>
        <c:axId val="82474112"/>
      </c:barChart>
      <c:catAx>
        <c:axId val="82365824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82474112"/>
        <c:crosses val="autoZero"/>
        <c:auto val="1"/>
        <c:lblAlgn val="ctr"/>
        <c:lblOffset val="100"/>
      </c:catAx>
      <c:valAx>
        <c:axId val="82474112"/>
        <c:scaling>
          <c:orientation val="minMax"/>
        </c:scaling>
        <c:delete val="1"/>
        <c:axPos val="l"/>
        <c:numFmt formatCode="General" sourceLinked="1"/>
        <c:tickLblPos val="none"/>
        <c:crossAx val="82365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549953070722927E-2"/>
          <c:y val="0.86566209994075449"/>
          <c:w val="0.81721264284401096"/>
          <c:h val="6.2458514969694894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7.4205708661417305E-2"/>
          <c:y val="0.17696468608720881"/>
          <c:w val="0.90839315398075249"/>
          <c:h val="0.63294379260070044"/>
        </c:manualLayout>
      </c:layout>
      <c:barChart>
        <c:barDir val="col"/>
        <c:grouping val="stacked"/>
        <c:ser>
          <c:idx val="0"/>
          <c:order val="0"/>
          <c:tx>
            <c:strRef>
              <c:f>ітп!$Q$8</c:f>
              <c:strCache>
                <c:ptCount val="1"/>
                <c:pt idx="0">
                  <c:v>плата за теплову енергію грн/рік(за умови встановлення ІТП)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ітп!$O$9:$O$20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ітп!$Q$9:$Q$20</c:f>
              <c:numCache>
                <c:formatCode>0</c:formatCode>
                <c:ptCount val="12"/>
                <c:pt idx="0">
                  <c:v>2160.1666666666647</c:v>
                </c:pt>
                <c:pt idx="1">
                  <c:v>2747.2888888888879</c:v>
                </c:pt>
                <c:pt idx="2">
                  <c:v>3295.6388888888887</c:v>
                </c:pt>
                <c:pt idx="3">
                  <c:v>3544.8888888888887</c:v>
                </c:pt>
                <c:pt idx="4">
                  <c:v>3736.3128888888891</c:v>
                </c:pt>
                <c:pt idx="5">
                  <c:v>3938.0737848888903</c:v>
                </c:pt>
                <c:pt idx="6">
                  <c:v>4150.7297692728907</c:v>
                </c:pt>
                <c:pt idx="7">
                  <c:v>4374.8691768136287</c:v>
                </c:pt>
                <c:pt idx="8">
                  <c:v>4611.112112361564</c:v>
                </c:pt>
                <c:pt idx="9">
                  <c:v>4860.1121664290922</c:v>
                </c:pt>
                <c:pt idx="10">
                  <c:v>5122.5582234162603</c:v>
                </c:pt>
                <c:pt idx="11">
                  <c:v>5399.1763674807353</c:v>
                </c:pt>
              </c:numCache>
            </c:numRef>
          </c:val>
        </c:ser>
        <c:ser>
          <c:idx val="1"/>
          <c:order val="1"/>
          <c:tx>
            <c:strRef>
              <c:f>ітп!$R$8</c:f>
              <c:strCache>
                <c:ptCount val="1"/>
                <c:pt idx="0">
                  <c:v>виплата кредиту, грн/рік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ітп!$O$9:$O$20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ітп!$R$9:$R$20</c:f>
              <c:numCache>
                <c:formatCode>0</c:formatCode>
                <c:ptCount val="12"/>
                <c:pt idx="0">
                  <c:v>279.80078860640322</c:v>
                </c:pt>
                <c:pt idx="1">
                  <c:v>233.01406544256128</c:v>
                </c:pt>
                <c:pt idx="2">
                  <c:v>202.11717278719414</c:v>
                </c:pt>
                <c:pt idx="3">
                  <c:v>171.22028013182683</c:v>
                </c:pt>
                <c:pt idx="4">
                  <c:v>140.32338747645971</c:v>
                </c:pt>
              </c:numCache>
            </c:numRef>
          </c:val>
        </c:ser>
        <c:dLbls>
          <c:showVal val="1"/>
        </c:dLbls>
        <c:gapWidth val="75"/>
        <c:overlap val="100"/>
        <c:axId val="57766656"/>
        <c:axId val="57768192"/>
      </c:barChart>
      <c:lineChart>
        <c:grouping val="stacked"/>
        <c:ser>
          <c:idx val="2"/>
          <c:order val="2"/>
          <c:tx>
            <c:strRef>
              <c:f>ітп!$P$8</c:f>
              <c:strCache>
                <c:ptCount val="1"/>
                <c:pt idx="0">
                  <c:v>плата за теплову енергію грн/рік(без  ІТП)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9"/>
            <c:spPr>
              <a:solidFill>
                <a:srgbClr val="C00000"/>
              </a:solidFill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numRef>
              <c:f>ітп!$O$9:$O$20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ітп!$P$9:$P$20</c:f>
              <c:numCache>
                <c:formatCode>0</c:formatCode>
                <c:ptCount val="12"/>
                <c:pt idx="0">
                  <c:v>2700.2083333333339</c:v>
                </c:pt>
                <c:pt idx="1">
                  <c:v>3434.1111111111118</c:v>
                </c:pt>
                <c:pt idx="2">
                  <c:v>4119.5486111111113</c:v>
                </c:pt>
                <c:pt idx="3">
                  <c:v>4431.1111111111131</c:v>
                </c:pt>
                <c:pt idx="4">
                  <c:v>4670.3911111111129</c:v>
                </c:pt>
                <c:pt idx="5">
                  <c:v>4922.5922311111153</c:v>
                </c:pt>
                <c:pt idx="6">
                  <c:v>5188.4122115911132</c:v>
                </c:pt>
                <c:pt idx="7">
                  <c:v>5468.5864710170335</c:v>
                </c:pt>
                <c:pt idx="8">
                  <c:v>5763.8901404519556</c:v>
                </c:pt>
                <c:pt idx="9">
                  <c:v>6075.1402080363596</c:v>
                </c:pt>
                <c:pt idx="10">
                  <c:v>6403.1977792703219</c:v>
                </c:pt>
                <c:pt idx="11">
                  <c:v>6748.9704593509196</c:v>
                </c:pt>
              </c:numCache>
            </c:numRef>
          </c:val>
        </c:ser>
        <c:dLbls>
          <c:showVal val="1"/>
        </c:dLbls>
        <c:marker val="1"/>
        <c:axId val="57766656"/>
        <c:axId val="57768192"/>
      </c:lineChart>
      <c:catAx>
        <c:axId val="57766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0" i="1"/>
            </a:pPr>
            <a:endParaRPr lang="ru-RU"/>
          </a:p>
        </c:txPr>
        <c:crossAx val="57768192"/>
        <c:crosses val="autoZero"/>
        <c:auto val="1"/>
        <c:lblAlgn val="ctr"/>
        <c:lblOffset val="100"/>
      </c:catAx>
      <c:valAx>
        <c:axId val="57768192"/>
        <c:scaling>
          <c:orientation val="minMax"/>
        </c:scaling>
        <c:axPos val="l"/>
        <c:numFmt formatCode="0" sourceLinked="1"/>
        <c:maj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57766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448490813648319E-2"/>
          <c:y val="5.052356234761763E-2"/>
          <c:w val="0.4534560367454068"/>
          <c:h val="0.21071412167692408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0.59062</cdr:x>
      <cdr:y>0.04897</cdr:y>
    </cdr:from>
    <cdr:to>
      <cdr:x>0.62212</cdr:x>
      <cdr:y>0.26905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5400600" y="191855"/>
          <a:ext cx="288032" cy="862214"/>
        </a:xfrm>
        <a:prstGeom xmlns:a="http://schemas.openxmlformats.org/drawingml/2006/main" prst="rightBrace">
          <a:avLst>
            <a:gd name="adj1" fmla="val 28815"/>
            <a:gd name="adj2" fmla="val 50000"/>
          </a:avLst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fld id="{D15643CC-B5C7-4D36-BDAA-9F2BAF455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200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43438"/>
            <a:ext cx="48910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fld id="{DF15B5DF-389C-4849-8C24-2DAE732C2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052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5B5DF-389C-4849-8C24-2DAE732C245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37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130836-70C7-4574-9DE6-A03CB4AD4D28}" type="slidenum">
              <a:rPr lang="ru-RU" altLang="uk-UA"/>
              <a:pPr algn="r" eaLnBrk="1" hangingPunct="1">
                <a:spcBef>
                  <a:spcPct val="0"/>
                </a:spcBef>
              </a:pPr>
              <a:t>12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5B5DF-389C-4849-8C24-2DAE732C245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78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EF1896-2CEB-405B-8F23-5CA44BCFBE14}" type="slidenum">
              <a:rPr lang="ru-RU" altLang="uk-UA"/>
              <a:pPr algn="r" eaLnBrk="1" hangingPunct="1">
                <a:spcBef>
                  <a:spcPct val="0"/>
                </a:spcBef>
              </a:pPr>
              <a:t>3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93FDE8-956B-49BD-8E9E-DE7299757A92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5B5DF-389C-4849-8C24-2DAE732C245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B6B907-8672-4BE1-A925-697B641D0AAC}" type="slidenum">
              <a:rPr lang="ru-RU" altLang="uk-UA"/>
              <a:pPr algn="r" eaLnBrk="1" hangingPunct="1">
                <a:spcBef>
                  <a:spcPct val="0"/>
                </a:spcBef>
              </a:pPr>
              <a:t>7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5B5DF-389C-4849-8C24-2DAE732C24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43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5B5DF-389C-4849-8C24-2DAE732C24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93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6229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E5D32-F9C1-441D-8539-DAAFDBB7854C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36D7B-A5DE-4B12-B4B2-6F4DACEA8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29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47408-1EFD-4B5F-942B-D40FEF682B77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4C779-BC74-4678-89E8-ED1158B581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95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E20F7-E094-4B16-95DB-B526771991ED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991D4-1560-4B06-AA01-D7467F6013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1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C1F5-7B28-497C-8832-18010DF7F3F7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44FD-5911-4921-A9A5-C679BFB38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760B1-7557-4722-92C6-CEBF8F46C2CD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6F629-4480-4735-A82B-0EC33F305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06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5905F-8755-4E24-8AB7-8703AE93192A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2344B-8477-40AD-837B-0FF173BB2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49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0BED5-CB48-4F96-96AB-53546D81163B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DA0FC-1643-4421-8EEC-F3042E2BD8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32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1B1F4-1DBD-4DDA-A9CD-40E420B81985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7B4B-3BF0-45A9-9457-C0A054C31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95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C816E-4DFF-410A-9B44-ED5D8A52D579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16479-9801-4D5F-9216-BBBAFB636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43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16088-CA14-4FE2-8043-17A54B07E418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EE37-05D1-4BA5-9E6C-6D2D678951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2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D59A2-4670-4EAE-B9FA-FD0377345C23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60D10-02BD-4EF7-868A-59F4B50D90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26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C115C-AEB9-4759-A347-5503CAD448E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35DCC-5545-446A-9DB1-7B698CDEE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4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44956-98BB-4818-94E5-8C970B77476D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ДКЕЗ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B7F3AD-29CF-413C-A955-9ABA0684F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4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0"/>
          <p:cNvSpPr>
            <a:spLocks noChangeArrowheads="1"/>
          </p:cNvSpPr>
          <p:nvPr/>
        </p:nvSpPr>
        <p:spPr bwMode="auto">
          <a:xfrm>
            <a:off x="-45336" y="2250611"/>
            <a:ext cx="9144000" cy="1430337"/>
          </a:xfrm>
          <a:prstGeom prst="flowChartAlternateProcess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Запровадження державної підтримки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впровадження енергоефективних заходів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у житлових будівлях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для домогосподарств та ОСББ)</a:t>
            </a:r>
          </a:p>
        </p:txBody>
      </p:sp>
      <p:pic>
        <p:nvPicPr>
          <p:cNvPr id="4" name="Picture 4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134" y="1180631"/>
            <a:ext cx="3681412" cy="66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rofile.ak.fbcdn.net/hprofile-ak-xpf1/v/t1.0-1/c9.0.200.200/p200x200/1374908_687186354626737_1235632789_n.png?oh=8eda100ca8f7127edcf8b15a2d1998f6&amp;oe=547AE631&amp;__gda__=1416123814_e8b55b2a8738e34a765cd283afe309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622" y="1118214"/>
            <a:ext cx="798512" cy="7985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0375" y="3820448"/>
            <a:ext cx="8208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b="1" i="1" dirty="0">
                <a:latin typeface="Calibri" panose="020F0502020204030204" pitchFamily="34" charset="0"/>
              </a:rPr>
              <a:t>д</a:t>
            </a:r>
            <a:r>
              <a:rPr lang="uk-UA" sz="1800" b="1" i="1" dirty="0" smtClean="0">
                <a:latin typeface="Calibri" panose="020F0502020204030204" pitchFamily="34" charset="0"/>
              </a:rPr>
              <a:t>о проекту постанови КМУ «Про </a:t>
            </a:r>
            <a:r>
              <a:rPr lang="uk-UA" sz="1800" b="1" i="1" dirty="0">
                <a:latin typeface="Calibri" panose="020F0502020204030204" pitchFamily="34" charset="0"/>
              </a:rPr>
              <a:t>внесення змін до </a:t>
            </a:r>
            <a:r>
              <a:rPr lang="uk-UA" sz="1800" b="1" i="1" dirty="0" smtClean="0">
                <a:latin typeface="Calibri" panose="020F0502020204030204" pitchFamily="34" charset="0"/>
              </a:rPr>
              <a:t>постанов </a:t>
            </a:r>
            <a:r>
              <a:rPr lang="uk-UA" sz="1800" b="1" i="1" dirty="0">
                <a:latin typeface="Calibri" panose="020F0502020204030204" pitchFamily="34" charset="0"/>
              </a:rPr>
              <a:t>Кабінету Міністрів України від 1 березня 2010 р. № 243 і від 17 жовтня 2011 р. №</a:t>
            </a:r>
            <a:r>
              <a:rPr lang="uk-UA" sz="1800" b="1" i="1" dirty="0" smtClean="0">
                <a:latin typeface="Calibri" panose="020F0502020204030204" pitchFamily="34" charset="0"/>
              </a:rPr>
              <a:t>1056»</a:t>
            </a:r>
            <a:endParaRPr lang="uk-UA" sz="1800" i="1" dirty="0">
              <a:latin typeface="Calibri" panose="020F0502020204030204" pitchFamily="34" charset="0"/>
            </a:endParaRPr>
          </a:p>
        </p:txBody>
      </p:sp>
      <p:pic>
        <p:nvPicPr>
          <p:cNvPr id="150530" name="Picture 2" descr="http://komun.te.ua/wp-content/uploads/2015/02/ter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34" y="4785439"/>
            <a:ext cx="2458079" cy="18976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png;base64,iVBORw0KGgoAAAANSUhEUgAAAJgAAAASCAYAAACn6RefAAAFoklEQVRoQ+1ZXY4aRxDunvWsgZfYJwh7Am9OEPYEXktmlbfgE5h9SyCSx1IgeTM+Qdi3CCyFnMDkBGFPYHwD8gKI8U6lqmd6pqaZYX4EkpGYh9UydFdVV331VVUjxek5eeCAHpAHlH0SffKAOAHsBIKDeuCrBljlh5/q63VlISbO4qBeOBLhdrNz6Y77s32aewiZ3L4QYNVmZyClfB0zHmAGQgxX7vmdDnLtpouvkh/Pk1frD79OUdYUZX2fvAreLkd9p3bTcYSQbwDgn9W43wjXXjtPaueb1wJkG/n1iXoPAgEGk6V7fsvBFunxZWoZWjZ9Xo56W0mEZxjiVz+S3KVrX+wCcJ7zVl7+0rAs+JimT9u1a12kJ34WSjLpWe+kkNdaDgiYg5DOetS74z7OYyutr938fI3+fSOkvGQyJ+BZ7yl++wQwB1g6KACGy3H/lW/cAQFG4LI3H/nBTcAjyK40IMoAjAJmeWefIrnxgJrOzXPeQwGM2MUWEv0RJJppHItL3thUmp2WJeUfqSQB8Go97lMC7uXZAljIKIpJ3IHKdHw86+Fi/efv87RM49bowG+xE1uUxGAhs+A68MTt6kOP9Ivqy25bWuJdsP0OWaml3odMmZ/BNFMDiM9Sim8Vi417T9O8qc+r2ZmDKeldEmNq2UUZrNrszpWNQtyjrrZiFzMuQdXgANN2mWfiyYXn/xvOHtoU0+D9BNc/y8PqRZCXDjCUojJIyn8VwIKDHBRgzc4C2esbVBeCSB+Gg08HsQzAaqEO7wWWiSHp81KylgckL8AwNRwM3gLL2GztPr7n5bcIwFQZE9Zf3PfxJPbBR0BZjXuqfJrJYAIhag3gP6wE9ZhtjNnT/FEEWHrtToDxvswF+I4aTH0I6gMwQPNIKdxjL9XmzFKEwZLAzA+UxBy7ez1/N2cUXR6IvTAode1w/DzFz1dbGc97q439lAKSxWCmDGxYB6tR75be873pwYr3qOYZzISjOKxG/Ys8AMuqLFHy7W4bigAtXw+GFI2BUg1hWk/CwZR1EF9OvMlPCty+Acbsek/JEAN10AJwnZxFNFCzAQZvAVTzfBmUN6EZoRTAUkp40iCTxWDR+SPWi7OiP5xxViwCpqS1OwFGmU7TG06RzvYUmY7yMgDjwcaC/GI5+o16gvDhwdZsyhjsDkvYUC/Gia6F/6veMQQGb+6xOcbGee6vlw79xQRRoDMcriZrnjxZAAsZE3ulqu3O/DLmT8rmXq5LT6FoSWzK5meI29adoOzn3Lb8ADMm90BwnvanKOB2lsgkYXmMKAMw0qUpOqlkhWAC7B/GfXV9UaQH4xmf6CSTKdRE636iCY6DLzfAmH1JADOHAdOvMT1mj8hsQzVhv5oDYOFVlB7atC/i0+V2ghcFll5fHmDIAp5AJuDPGXymqaQ0wIKyqRgFmVMGrATISNE9UMScRQDGJrIY2wnp1aOxHR27eTytnLvPJTbrqLNOtvBgZAHMA69Be6S0rtG5ASP6Nhdp8lXC3XTpUvWZ7w8xAPAmQlp1bptm82C9uqPMM0XStIg+dmgYUbaCaPnJ5PenZQFl7isPsGQaUI4sCzASiUBQ1J8k3uwN8gKMl18eEK3DBF9UrjBYBntkASzB7vvlxm6YA0IWg5Ec/x5MTIPJeku0aVsWg5GAnfdgWB1cIRr7/LUgdpOP+qk5nZm9CD8ZBTUN3XTrT5d0NH1myaKDovJWkj7/O7q5Bv8mX0jKtol5Aaj1aL3aLiZbUO9D92hCAsqTCz3Sx87Ev3ftVtXeIMjlHME4MJ1NQX+EbEL7vyBD0ffqtv3BIrYKb8ZpP8JzwntJvjf264VKLN+v5lno3qv6yEV2IfsDb6TYpmVou9LilGQv3ghMVl/s4b5/lvuqf4tMc9Dp/fF44ASw44nVUVp6AthRhu14jP4fZzWeXhtFM9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png;base64,iVBORw0KGgoAAAANSUhEUgAAAO8AAAASCAYAAACzfIl+AAAJRUlEQVR4Xu1aUVIbRxCdkRAGfoJPEHwC4xMETmBcZVz5s3wCy38JpMqiKpD8GZ8g8l8KXBXlBJZPYHECKycI/gGVFnbSPTM90zM72pVkkxTO6gexmp3p6e7X/bpnpKg/tQZqDdxKDchbKXUtdK2BWgOiBm/tBLUGbqkGvkrwrnz/w8Z4vHIu+t3zL2qXne76ysp4ffz7r6MvOu+UyVq7e5vZ6dHw31jr/77GTej6JubkdtLgXX2835EN8Qq/q1y8uHx7eIzf157sdYWQL5VS7y9Pj7bMsx93hGj8occq9Rqed1Z39wZSyu/4OL0IOPtaa/JOSLmZ53J7/PbnwdqTfVXmKOFaZv3U+ORay5PnQskO8Il1/Y4SAF7Vv8iWX3Agg7zHIO/zYF6lhiBYD/bzOl5vZXevLaV4KYXcoN8UzHulxMEs4KI9kw5wDpyzIeVv+D1X6tn49KhH+lVCvorXUnnjNeqPy7a2u3cOuv0Gnr25ODlsB3Jr3WcfURc0P18zU+oBlx1kxCBxXynx5+Xp4Q7ZFPR3cHFyBHYwH/IJ/A5rFoI/zIP7eIq6v8ha98oCaJkvkK5WHv+01Wiod9PWI7nKxvl1wr0guJaMXcGnzQfsOgL9d8cnh28CXZf4LdcD4mNW+wX2WuAfp3yndJiEDBuDFzNa47r5AR2CgycJXgZclOtGwRutVdADABMAvE2O5B2zqDEKSN5ZrTOmlAsOmgm1XQXgGLwcRDCtAx4Pomlb5o8uTn7pM9lcIMwb1/c4I+AgcwA0ehrFgNd2zZsftZ1sIFkEvHweC4UA+PGe/kvwInBbQkJisYE+Fk6p3sXp0bOUruOhBN557bcAXoNXfOREwy5nA/j1Pkafy8nyg7XlScdl3mx5h7IopNxPAIaNGAxh1gydnmedokLCiOh/L2b+VKDw0V59Ukp2iTkEjMKyBJw75ZhuLGaM08O7OI6zDA2ySauDe9ZRXuZ9BIHW1cnRvTJDcPBey/ycOY0DrnYmKT/gPJj9VPO6g2C0z3toF57N+Hi7ts++LOvGIOKgJsD7vYNdT480a1kEvMRoQP6/gKl8W6WbQlBjWfamM+/q7v4IZYStnsFaHc1qDAaQdT7VgcyyReMLhjGm/Bifz2u/zwUuvh/QHpNZG0PrlH348YzACzRzpDcFwM2E2OLZJgZUlFm0nDcKXksf46xplY6Ob2icBWUZeNHxgDZuGAfe74OBH/JnpPSA9jIjp4xChseSBOm3jfYB1eUBiAdGnI9TQkeBmaPTmhBc7mJwCbOuLm9c2WNLGZ1947IH5vEswJZCM9NmTtNBHxTceEnAdcOdnZhesE+rU/4MZOmCLc4hKAzH2Z0zTsnnoc1VtmPAdvqoAm+Z/fhep+ljETAXahZDJ8RAUyusGQu0IqRuxsl9zauaedtRa3RWW0svAl5GbwtORQ4ZKCYBopRDOHkha0KNPJJCrWNdroMMqz+9EacxA6rf07+TQRL08Ayoll6PPlP7BnZAXLeFTi2wPoNsYeTgzofP4/6AA7el/ZTxuY3KSgsXLFjNS4CgQEfODP8PIBhux86ZAls1eONZVBf2exAHuOlAMPqpqtspaEPUGwITeWCTQGnmrbSf60+U+8o8IC52m8vqxyk1HhccMjTSLtf4KItY0xoJzOl1E4VH/0KWT1AtroAy8KYUpZ0taz0yGawcnPHvRZCSs0RNuqgGt85hG0amCRjL5htK5ncPFvVeqUYXmzq62QJNNGyEaeoNTTXznWVeOzEBHN/B5ljMLuYFL8lHtgqCalSPa7Cxhh3VjNXgVQdQFmHQ27SU1wXbKJhNwUAEXsbG+As+uPkyoirzMr9M2i+ViOYBampsCN4QuGdgdOwiP0fjEygxG8dNmtjQ2hGy1iYHwNyZ19QffxuhfbaPwRvWfkVWwOtWomcF2oxHQK3JTtz9pW5uio7b+kjLRx36GcBrMyS+lG6ipYDGIz+BI24mOvBYtoT6xvd0pzbhpFE9HzAOfI87G8zVI+eB+drwXdeEDnSs4QX76gFbG5nxsqv1w/oNNI+vj31gqQKv6+qCvVZb2VDX1bY7Hr/LnZ261bHu+B74+Cl9lc/LvBWJYBEgB+B1BrN1bUsKaKHboyJoWJHCpjkeCTBroV+W2XiziWo57lRBc8zVvEWKxvdU2YyJqI2nT8VjD069eM0WGGHpaoRNJx61hcw3KEhwWsaPr+LOcdhDMAGqcBLAMhll0apjFnY85Op8Bi59/DdLzZs8emOKKDSugoaap5Ezg5cFF/KDeWpeHrjiGpR3zHnQmSHzuuPHWey3CFjjdxx4OVhoQ7GDhB01T+945k0ctUyNWCnwmrM3+RQEI+oYNHbSUdGfByNVlDZTKMgS/gzPOwkDdC8XkCkwQ0m5RZmCMn1AxSBT5lIeQ5qFLmVjh+Sblim5osuOikhfwTGLacp0sTETruWbackzeBt8Uk0tTk2FvFagF6CesB/4pJoo83SbeY3Ns3QQqJA9Te4MVpazh9Bj6Opz7OjUogq8ucrBRmAlpn8KLvOAF+fwNB/PdsWxUjk0aIGSS9GhM3YOwirwzmu/Lwbe8PzWHNKbDaYuaXigUIYNshs7QrJKmgu8EQU/g6y7FV2wSF4IKavRiFoVs0pRhYWx7AJLPBozHBzpbFXduEoZ3nUnETzUWWXZsyBZ1OX3DSFPOzHwNVVjfXy1NHRHWvyCQ1CKmBWmBZ9ZwctBE1/8wPljYHsKWwwaVeAt6h/2DowwuVc2eFqScI3ZBJLigFYFXpwidcripk6c0nwugN0NKyGVBiwpg4SBAW34PuRNFKSTYHZsTOnnSJvgO0RydcwvERjj7Q3w7xVk0vgyA/2GN5vohpG+zYRrKtm/vGr14hs6tFYsk5cXb8to2eAjMYP1aW5SllmDj8NojkdheT+WX89rmmJtcPQNb4y0fCmDJHVg6rYeyopr0w0pDKTyuoGsw3ejE7oo0wPJoFkMZBXSf7OZn8vrJvxv9AM144DfnuKy0/zcNpFPCLx1h4zN+I48p6AfzMN/z1rt1dYEjt/kCLJaNw56sbzoL0l9gN+Br4Hs/sIKf5duA5IcKT/Tv6ENlrI2+b4dP4QTk+NYtjI/5vud1X4pP5n32Vd5t3leJdTjaw3cRg3U4L2NVqtlrjWAzKnWQq2BWgO3UwP/AMjH9Jq3zhJ5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data:image/png;base64,iVBORw0KGgoAAAANSUhEUgAAAO8AAAASCAYAAACzfIl+AAAJRUlEQVR4Xu1aUVIbRxCdkRAGfoJPEHwC4xMETmBcZVz5s3wCy38JpMqiKpD8GZ8g8l8KXBXlBJZPYHECKycI/gGVFnbSPTM90zM72pVkkxTO6gexmp3p6e7X/bpnpKg/tQZqDdxKDchbKXUtdK2BWgOiBm/tBLUGbqkGvkrwrnz/w8Z4vHIu+t3zL2qXne76ysp4ffz7r6MvOu+UyVq7e5vZ6dHw31jr/77GTej6JubkdtLgXX2835EN8Qq/q1y8uHx7eIzf157sdYWQL5VS7y9Pj7bMsx93hGj8occq9Rqed1Z39wZSyu/4OL0IOPtaa/JOSLmZ53J7/PbnwdqTfVXmKOFaZv3U+ORay5PnQskO8Il1/Y4SAF7Vv8iWX3Agg7zHIO/zYF6lhiBYD/bzOl5vZXevLaV4KYXcoN8UzHulxMEs4KI9kw5wDpyzIeVv+D1X6tn49KhH+lVCvorXUnnjNeqPy7a2u3cOuv0Gnr25ODlsB3Jr3WcfURc0P18zU+oBlx1kxCBxXynx5+Xp4Q7ZFPR3cHFyBHYwH/IJ/A5rFoI/zIP7eIq6v8ha98oCaJkvkK5WHv+01Wiod9PWI7nKxvl1wr0guJaMXcGnzQfsOgL9d8cnh28CXZf4LdcD4mNW+wX2WuAfp3yndJiEDBuDFzNa47r5AR2CgycJXgZclOtGwRutVdADABMAvE2O5B2zqDEKSN5ZrTOmlAsOmgm1XQXgGLwcRDCtAx4Pomlb5o8uTn7pM9lcIMwb1/c4I+AgcwA0ehrFgNd2zZsftZ1sIFkEvHweC4UA+PGe/kvwInBbQkJisYE+Fk6p3sXp0bOUruOhBN557bcAXoNXfOREwy5nA/j1Pkafy8nyg7XlScdl3mx5h7IopNxPAIaNGAxh1gydnmedokLCiOh/L2b+VKDw0V59Ukp2iTkEjMKyBJw75ZhuLGaM08O7OI6zDA2ySauDe9ZRXuZ9BIHW1cnRvTJDcPBey/ycOY0DrnYmKT/gPJj9VPO6g2C0z3toF57N+Hi7ts++LOvGIOKgJsD7vYNdT480a1kEvMRoQP6/gKl8W6WbQlBjWfamM+/q7v4IZYStnsFaHc1qDAaQdT7VgcyyReMLhjGm/Bifz2u/zwUuvh/QHpNZG0PrlH348YzACzRzpDcFwM2E2OLZJgZUlFm0nDcKXksf46xplY6Ob2icBWUZeNHxgDZuGAfe74OBH/JnpPSA9jIjp4xChseSBOm3jfYB1eUBiAdGnI9TQkeBmaPTmhBc7mJwCbOuLm9c2WNLGZ1947IH5vEswJZCM9NmTtNBHxTceEnAdcOdnZhesE+rU/4MZOmCLc4hKAzH2Z0zTsnnoc1VtmPAdvqoAm+Z/fhep+ljETAXahZDJ8RAUyusGQu0IqRuxsl9zauaedtRa3RWW0svAl5GbwtORQ4ZKCYBopRDOHkha0KNPJJCrWNdroMMqz+9EacxA6rf07+TQRL08Ayoll6PPlP7BnZAXLeFTi2wPoNsYeTgzofP4/6AA7el/ZTxuY3KSgsXLFjNS4CgQEfODP8PIBhux86ZAls1eONZVBf2exAHuOlAMPqpqtspaEPUGwITeWCTQGnmrbSf60+U+8o8IC52m8vqxyk1HhccMjTSLtf4KItY0xoJzOl1E4VH/0KWT1AtroAy8KYUpZ0taz0yGawcnPHvRZCSs0RNuqgGt85hG0amCRjL5htK5ncPFvVeqUYXmzq62QJNNGyEaeoNTTXznWVeOzEBHN/B5ljMLuYFL8lHtgqCalSPa7Cxhh3VjNXgVQdQFmHQ27SU1wXbKJhNwUAEXsbG+As+uPkyoirzMr9M2i+ViOYBampsCN4QuGdgdOwiP0fjEygxG8dNmtjQ2hGy1iYHwNyZ19QffxuhfbaPwRvWfkVWwOtWomcF2oxHQK3JTtz9pW5uio7b+kjLRx36GcBrMyS+lG6ipYDGIz+BI24mOvBYtoT6xvd0pzbhpFE9HzAOfI87G8zVI+eB+drwXdeEDnSs4QX76gFbG5nxsqv1w/oNNI+vj31gqQKv6+qCvVZb2VDX1bY7Hr/LnZ261bHu+B74+Cl9lc/LvBWJYBEgB+B1BrN1bUsKaKHboyJoWJHCpjkeCTBroV+W2XiziWo57lRBc8zVvEWKxvdU2YyJqI2nT8VjD069eM0WGGHpaoRNJx61hcw3KEhwWsaPr+LOcdhDMAGqcBLAMhll0apjFnY85Op8Bi59/DdLzZs8emOKKDSugoaap5Ezg5cFF/KDeWpeHrjiGpR3zHnQmSHzuuPHWey3CFjjdxx4OVhoQ7GDhB01T+945k0ctUyNWCnwmrM3+RQEI+oYNHbSUdGfByNVlDZTKMgS/gzPOwkDdC8XkCkwQ0m5RZmCMn1AxSBT5lIeQ5qFLmVjh+Sblim5osuOikhfwTGLacp0sTETruWbackzeBt8Uk0tTk2FvFagF6CesB/4pJoo83SbeY3Ns3QQqJA9Te4MVpazh9Bj6Opz7OjUogq8ucrBRmAlpn8KLvOAF+fwNB/PdsWxUjk0aIGSS9GhM3YOwirwzmu/Lwbe8PzWHNKbDaYuaXigUIYNshs7QrJKmgu8EQU/g6y7FV2wSF4IKavRiFoVs0pRhYWx7AJLPBozHBzpbFXduEoZ3nUnETzUWWXZsyBZ1OX3DSFPOzHwNVVjfXy1NHRHWvyCQ1CKmBWmBZ9ZwctBE1/8wPljYHsKWwwaVeAt6h/2DowwuVc2eFqScI3ZBJLigFYFXpwidcripk6c0nwugN0NKyGVBiwpg4SBAW34PuRNFKSTYHZsTOnnSJvgO0RydcwvERjj7Q3w7xVk0vgyA/2GN5vohpG+zYRrKtm/vGr14hs6tFYsk5cXb8to2eAjMYP1aW5SllmDj8NojkdheT+WX89rmmJtcPQNb4y0fCmDJHVg6rYeyopr0w0pDKTyuoGsw3ejE7oo0wPJoFkMZBXSf7OZn8vrJvxv9AM144DfnuKy0/zcNpFPCLx1h4zN+I48p6AfzMN/z1rt1dYEjt/kCLJaNw56sbzoL0l9gN+Br4Hs/sIKf5duA5IcKT/Tv6ENlrI2+b4dP4QTk+NYtjI/5vud1X4pP5n32Vd5t3leJdTjaw3cRg3U4L2NVqtlrjWAzKnWQq2BWgO3UwP/AMjH9Jq3zhJ5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data:image/png;base64,iVBORw0KGgoAAAANSUhEUgAAAO8AAAASCAYAAACzfIl+AAAJRUlEQVR4Xu1aUVIbRxCdkRAGfoJPEHwC4xMETmBcZVz5s3wCy38JpMqiKpD8GZ8g8l8KXBXlBJZPYHECKycI/gGVFnbSPTM90zM72pVkkxTO6gexmp3p6e7X/bpnpKg/tQZqDdxKDchbKXUtdK2BWgOiBm/tBLUGbqkGvkrwrnz/w8Z4vHIu+t3zL2qXne76ysp4ffz7r6MvOu+UyVq7e5vZ6dHw31jr/77GTej6JubkdtLgXX2835EN8Qq/q1y8uHx7eIzf157sdYWQL5VS7y9Pj7bMsx93hGj8occq9Rqed1Z39wZSyu/4OL0IOPtaa/JOSLmZ53J7/PbnwdqTfVXmKOFaZv3U+ORay5PnQskO8Il1/Y4SAF7Vv8iWX3Agg7zHIO/zYF6lhiBYD/bzOl5vZXevLaV4KYXcoN8UzHulxMEs4KI9kw5wDpyzIeVv+D1X6tn49KhH+lVCvorXUnnjNeqPy7a2u3cOuv0Gnr25ODlsB3Jr3WcfURc0P18zU+oBlx1kxCBxXynx5+Xp4Q7ZFPR3cHFyBHYwH/IJ/A5rFoI/zIP7eIq6v8ha98oCaJkvkK5WHv+01Wiod9PWI7nKxvl1wr0guJaMXcGnzQfsOgL9d8cnh28CXZf4LdcD4mNW+wX2WuAfp3yndJiEDBuDFzNa47r5AR2CgycJXgZclOtGwRutVdADABMAvE2O5B2zqDEKSN5ZrTOmlAsOmgm1XQXgGLwcRDCtAx4Pomlb5o8uTn7pM9lcIMwb1/c4I+AgcwA0ehrFgNd2zZsftZ1sIFkEvHweC4UA+PGe/kvwInBbQkJisYE+Fk6p3sXp0bOUruOhBN557bcAXoNXfOREwy5nA/j1Pkafy8nyg7XlScdl3mx5h7IopNxPAIaNGAxh1gydnmedokLCiOh/L2b+VKDw0V59Ukp2iTkEjMKyBJw75ZhuLGaM08O7OI6zDA2ySauDe9ZRXuZ9BIHW1cnRvTJDcPBey/ycOY0DrnYmKT/gPJj9VPO6g2C0z3toF57N+Hi7ts++LOvGIOKgJsD7vYNdT480a1kEvMRoQP6/gKl8W6WbQlBjWfamM+/q7v4IZYStnsFaHc1qDAaQdT7VgcyyReMLhjGm/Bifz2u/zwUuvh/QHpNZG0PrlH348YzACzRzpDcFwM2E2OLZJgZUlFm0nDcKXksf46xplY6Ob2icBWUZeNHxgDZuGAfe74OBH/JnpPSA9jIjp4xChseSBOm3jfYB1eUBiAdGnI9TQkeBmaPTmhBc7mJwCbOuLm9c2WNLGZ1947IH5vEswJZCM9NmTtNBHxTceEnAdcOdnZhesE+rU/4MZOmCLc4hKAzH2Z0zTsnnoc1VtmPAdvqoAm+Z/fhep+ljETAXahZDJ8RAUyusGQu0IqRuxsl9zauaedtRa3RWW0svAl5GbwtORQ4ZKCYBopRDOHkha0KNPJJCrWNdroMMqz+9EacxA6rf07+TQRL08Ayoll6PPlP7BnZAXLeFTi2wPoNsYeTgzofP4/6AA7el/ZTxuY3KSgsXLFjNS4CgQEfODP8PIBhux86ZAls1eONZVBf2exAHuOlAMPqpqtspaEPUGwITeWCTQGnmrbSf60+U+8o8IC52m8vqxyk1HhccMjTSLtf4KItY0xoJzOl1E4VH/0KWT1AtroAy8KYUpZ0taz0yGawcnPHvRZCSs0RNuqgGt85hG0amCRjL5htK5ncPFvVeqUYXmzq62QJNNGyEaeoNTTXznWVeOzEBHN/B5ljMLuYFL8lHtgqCalSPa7Cxhh3VjNXgVQdQFmHQ27SU1wXbKJhNwUAEXsbG+As+uPkyoirzMr9M2i+ViOYBampsCN4QuGdgdOwiP0fjEygxG8dNmtjQ2hGy1iYHwNyZ19QffxuhfbaPwRvWfkVWwOtWomcF2oxHQK3JTtz9pW5uio7b+kjLRx36GcBrMyS+lG6ipYDGIz+BI24mOvBYtoT6xvd0pzbhpFE9HzAOfI87G8zVI+eB+drwXdeEDnSs4QX76gFbG5nxsqv1w/oNNI+vj31gqQKv6+qCvVZb2VDX1bY7Hr/LnZ261bHu+B74+Cl9lc/LvBWJYBEgB+B1BrN1bUsKaKHboyJoWJHCpjkeCTBroV+W2XiziWo57lRBc8zVvEWKxvdU2YyJqI2nT8VjD069eM0WGGHpaoRNJx61hcw3KEhwWsaPr+LOcdhDMAGqcBLAMhll0apjFnY85Op8Bi59/DdLzZs8emOKKDSugoaap5Ezg5cFF/KDeWpeHrjiGpR3zHnQmSHzuuPHWey3CFjjdxx4OVhoQ7GDhB01T+945k0ctUyNWCnwmrM3+RQEI+oYNHbSUdGfByNVlDZTKMgS/gzPOwkDdC8XkCkwQ0m5RZmCMn1AxSBT5lIeQ5qFLmVjh+Sblim5osuOikhfwTGLacp0sTETruWbackzeBt8Uk0tTk2FvFagF6CesB/4pJoo83SbeY3Ns3QQqJA9Te4MVpazh9Bj6Opz7OjUogq8ucrBRmAlpn8KLvOAF+fwNB/PdsWxUjk0aIGSS9GhM3YOwirwzmu/Lwbe8PzWHNKbDaYuaXigUIYNshs7QrJKmgu8EQU/g6y7FV2wSF4IKavRiFoVs0pRhYWx7AJLPBozHBzpbFXduEoZ3nUnETzUWWXZsyBZ1OX3DSFPOzHwNVVjfXy1NHRHWvyCQ1CKmBWmBZ9ZwctBE1/8wPljYHsKWwwaVeAt6h/2DowwuVc2eFqScI3ZBJLigFYFXpwidcripk6c0nwugN0NKyGVBiwpg4SBAW34PuRNFKSTYHZsTOnnSJvgO0RydcwvERjj7Q3w7xVk0vgyA/2GN5vohpG+zYRrKtm/vGr14hs6tFYsk5cXb8to2eAjMYP1aW5SllmDj8NojkdheT+WX89rmmJtcPQNb4y0fCmDJHVg6rYeyopr0w0pDKTyuoGsw3ejE7oo0wPJoFkMZBXSf7OZn8vrJvxv9AM144DfnuKy0/zcNpFPCLx1h4zN+I48p6AfzMN/z1rt1dYEjt/kCLJaNw56sbzoL0l9gN+Br4Hs/sIKf5duA5IcKT/Tv6ENlrI2+b4dP4QTk+NYtjI/5vud1X4pP5n32Vd5t3leJdTjaw3cRg3U4L2NVqtlrjWAzKnWQq2BWgO3UwP/AMjH9Jq3zhJ5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0539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57" r="27945" b="82441"/>
          <a:stretch/>
        </p:blipFill>
        <p:spPr bwMode="auto">
          <a:xfrm>
            <a:off x="0" y="51956"/>
            <a:ext cx="9144000" cy="92684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05129419"/>
              </p:ext>
            </p:extLst>
          </p:nvPr>
        </p:nvGraphicFramePr>
        <p:xfrm>
          <a:off x="-36512" y="2495162"/>
          <a:ext cx="9144000" cy="391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0" y="-58878"/>
            <a:ext cx="889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cap="all" dirty="0" smtClean="0">
                <a:solidFill>
                  <a:srgbClr val="7030A0"/>
                </a:solidFill>
                <a:latin typeface="+mn-lt"/>
              </a:rPr>
              <a:t>За умови надання державної підтримки  у розмірі 40% від суми кредиту,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cap="all" dirty="0" smtClean="0">
                <a:solidFill>
                  <a:srgbClr val="7030A0"/>
                </a:solidFill>
                <a:latin typeface="+mn-lt"/>
              </a:rPr>
              <a:t> щомісячні платежі домогосподарств на опалення та сплату кредиту не перевищуватимуть відповідні витрати, які б вони понесли без впровадження </a:t>
            </a:r>
            <a:r>
              <a:rPr lang="uk-UA" sz="1400" b="1" cap="all" dirty="0" err="1" smtClean="0">
                <a:solidFill>
                  <a:srgbClr val="7030A0"/>
                </a:solidFill>
                <a:latin typeface="+mn-lt"/>
              </a:rPr>
              <a:t>енергоефективного</a:t>
            </a:r>
            <a:r>
              <a:rPr lang="uk-UA" sz="1400" b="1" cap="all" dirty="0" smtClean="0">
                <a:solidFill>
                  <a:srgbClr val="7030A0"/>
                </a:solidFill>
                <a:latin typeface="+mn-lt"/>
              </a:rPr>
              <a:t> заходу</a:t>
            </a:r>
            <a:endParaRPr lang="uk-UA" sz="1400" b="1" cap="all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99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500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4" name="TextBox 2"/>
          <p:cNvSpPr txBox="1">
            <a:spLocks noChangeArrowheads="1"/>
          </p:cNvSpPr>
          <p:nvPr/>
        </p:nvSpPr>
        <p:spPr bwMode="auto">
          <a:xfrm rot="16200000">
            <a:off x="-180182" y="4001418"/>
            <a:ext cx="576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100" dirty="0" err="1" smtClean="0">
                <a:latin typeface="Calibri" pitchFamily="34" charset="0"/>
              </a:rPr>
              <a:t>грн</a:t>
            </a:r>
            <a:endParaRPr lang="ru-RU" sz="1100" dirty="0">
              <a:latin typeface="Calibri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884368" y="3637681"/>
            <a:ext cx="0" cy="414337"/>
          </a:xfrm>
          <a:prstGeom prst="straightConnector1">
            <a:avLst/>
          </a:prstGeom>
          <a:ln w="28575">
            <a:solidFill>
              <a:srgbClr val="CE1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0" name="TextBox 24"/>
          <p:cNvSpPr txBox="1">
            <a:spLocks noChangeArrowheads="1"/>
          </p:cNvSpPr>
          <p:nvPr/>
        </p:nvSpPr>
        <p:spPr bwMode="auto">
          <a:xfrm>
            <a:off x="7884368" y="3659905"/>
            <a:ext cx="90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Calibri" pitchFamily="34" charset="0"/>
              </a:rPr>
              <a:t>-20%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267744" y="2924944"/>
            <a:ext cx="3528332" cy="3366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/>
              <a:t>«20 </a:t>
            </a:r>
            <a:r>
              <a:rPr lang="uk-UA" sz="1400" dirty="0" err="1" smtClean="0"/>
              <a:t>грн</a:t>
            </a:r>
            <a:r>
              <a:rPr lang="uk-UA" sz="1400" dirty="0" smtClean="0"/>
              <a:t>/міс»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5674" y="5934308"/>
            <a:ext cx="8979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/>
              <a:t>*Розрахунки зроблені відповідно до приведення тарифів на теплову енергію до економічно обґрунтованого рівня (ПКМУ №81 від  25.03.2014).</a:t>
            </a:r>
          </a:p>
        </p:txBody>
      </p:sp>
      <p:graphicFrame>
        <p:nvGraphicFramePr>
          <p:cNvPr id="17" name="Group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1303576"/>
              </p:ext>
            </p:extLst>
          </p:nvPr>
        </p:nvGraphicFramePr>
        <p:xfrm>
          <a:off x="45467" y="725024"/>
          <a:ext cx="9063037" cy="1630687"/>
        </p:xfrm>
        <a:graphic>
          <a:graphicData uri="http://schemas.openxmlformats.org/drawingml/2006/table">
            <a:tbl>
              <a:tblPr/>
              <a:tblGrid>
                <a:gridCol w="2918879"/>
                <a:gridCol w="1609415"/>
                <a:gridCol w="2706010"/>
                <a:gridCol w="1828733"/>
              </a:tblGrid>
              <a:tr h="21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ПРИКЛАД: Облаштування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ІТП , 9 -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поверховий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житловий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будинок*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2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Корисна площа,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8412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кв.м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Сума кредиту (на придбання обладнання та матеріалів)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 тис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грн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Кількість квартир 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144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Видатки на виконання  робіт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тис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грн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Витрати без ІТП, </a:t>
                      </a: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Гкал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/рік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997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Строк кредитування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років</a:t>
                      </a:r>
                      <a:endParaRPr kumimoji="0" lang="uk-UA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Витрати після встановлення ІТП, </a:t>
                      </a: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Гкал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/рік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800</a:t>
                      </a: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Процентна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ставка за кредитом, %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річних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Компенсація суми кредиту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40%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Окупність (проста)</a:t>
                      </a:r>
                      <a:endParaRPr kumimoji="0" lang="uk-UA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 місяців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http://34.img.avito.st/640x480/1208969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1925" y="657624"/>
            <a:ext cx="9715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"/>
          <p:cNvSpPr txBox="1"/>
          <p:nvPr/>
        </p:nvSpPr>
        <p:spPr>
          <a:xfrm>
            <a:off x="4265925" y="2667353"/>
            <a:ext cx="2466316" cy="2732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/>
              <a:t>«360 </a:t>
            </a:r>
            <a:r>
              <a:rPr lang="uk-UA" sz="1400" dirty="0" err="1" smtClean="0"/>
              <a:t>грн</a:t>
            </a:r>
            <a:r>
              <a:rPr lang="uk-UA" sz="1400" dirty="0" smtClean="0"/>
              <a:t>/міс»</a:t>
            </a:r>
            <a:endParaRPr lang="ru-RU" sz="1400" dirty="0"/>
          </a:p>
        </p:txBody>
      </p:sp>
      <p:sp>
        <p:nvSpPr>
          <p:cNvPr id="22" name="TextBox 1"/>
          <p:cNvSpPr txBox="1"/>
          <p:nvPr/>
        </p:nvSpPr>
        <p:spPr>
          <a:xfrm>
            <a:off x="3203909" y="3212592"/>
            <a:ext cx="3528332" cy="3366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/>
              <a:t>«450 </a:t>
            </a:r>
            <a:r>
              <a:rPr lang="uk-UA" sz="1400" dirty="0" err="1" smtClean="0"/>
              <a:t>грн</a:t>
            </a:r>
            <a:r>
              <a:rPr lang="uk-UA" sz="1400" dirty="0" smtClean="0"/>
              <a:t>/міс»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47005" y="2348880"/>
            <a:ext cx="7416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Плата за теплову енергію та виплата по кредиту для однієї квартири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2957883"/>
            <a:ext cx="3500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400" b="1" i="1" dirty="0">
                <a:solidFill>
                  <a:srgbClr val="00B050"/>
                </a:solidFill>
              </a:rPr>
              <a:t>70 </a:t>
            </a:r>
            <a:r>
              <a:rPr lang="uk-UA" sz="1400" b="1" i="1" dirty="0" err="1">
                <a:solidFill>
                  <a:srgbClr val="00B050"/>
                </a:solidFill>
              </a:rPr>
              <a:t>грн</a:t>
            </a:r>
            <a:r>
              <a:rPr lang="uk-UA" sz="1400" b="1" i="1" dirty="0">
                <a:solidFill>
                  <a:srgbClr val="00B050"/>
                </a:solidFill>
              </a:rPr>
              <a:t>/міс </a:t>
            </a:r>
            <a:r>
              <a:rPr lang="uk-UA" sz="1400" b="1" i="1" dirty="0"/>
              <a:t>прямої вигоди однієї </a:t>
            </a:r>
            <a:r>
              <a:rPr lang="uk-UA" sz="1400" b="1" i="1" dirty="0" smtClean="0"/>
              <a:t>квартири</a:t>
            </a:r>
            <a:endParaRPr lang="uk-UA" sz="1400" b="1" i="1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604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5123"/>
          <p:cNvSpPr txBox="1"/>
          <p:nvPr/>
        </p:nvSpPr>
        <p:spPr>
          <a:xfrm>
            <a:off x="4387999" y="1917867"/>
            <a:ext cx="3078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7030A0"/>
                </a:solidFill>
                <a:latin typeface="+mn-lt"/>
              </a:rPr>
              <a:t>Пільги та субсидії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(-0,1 </a:t>
            </a:r>
            <a:r>
              <a:rPr lang="uk-UA" sz="1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грн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292" y="-22145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+mn-lt"/>
              </a:rPr>
              <a:t>1 гривня державних інвестицій в енергоефективність додатково збільшує надходження до бюджету на 2,34 </a:t>
            </a:r>
            <a:r>
              <a:rPr lang="uk-UA" sz="2000" b="1" dirty="0" err="1" smtClean="0">
                <a:solidFill>
                  <a:srgbClr val="7030A0"/>
                </a:solidFill>
                <a:latin typeface="+mn-lt"/>
              </a:rPr>
              <a:t>грн</a:t>
            </a:r>
            <a:r>
              <a:rPr lang="uk-UA" sz="2000" b="1" dirty="0" smtClean="0">
                <a:solidFill>
                  <a:srgbClr val="7030A0"/>
                </a:solidFill>
                <a:latin typeface="+mn-lt"/>
              </a:rPr>
              <a:t> та зменшує видатків на 0,16 </a:t>
            </a:r>
            <a:r>
              <a:rPr lang="uk-UA" sz="2000" b="1" dirty="0" err="1" smtClean="0">
                <a:solidFill>
                  <a:srgbClr val="7030A0"/>
                </a:solidFill>
                <a:latin typeface="+mn-lt"/>
              </a:rPr>
              <a:t>грн</a:t>
            </a:r>
            <a:endParaRPr lang="uk-UA" sz="2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333" b="88889" l="435" r="98696">
                        <a14:foregroundMark x1="18696" y1="69444" x2="18696" y2="69444"/>
                        <a14:foregroundMark x1="26522" y1="43056" x2="26522" y2="43056"/>
                        <a14:foregroundMark x1="32609" y1="44444" x2="32609" y2="44444"/>
                        <a14:foregroundMark x1="29565" y1="41667" x2="29565" y2="41667"/>
                        <a14:foregroundMark x1="43478" y1="41667" x2="43478" y2="41667"/>
                        <a14:foregroundMark x1="47826" y1="40278" x2="47826" y2="40278"/>
                        <a14:foregroundMark x1="50870" y1="40278" x2="51304" y2="40278"/>
                        <a14:foregroundMark x1="56087" y1="40278" x2="56087" y2="40278"/>
                        <a14:foregroundMark x1="57391" y1="40278" x2="60435" y2="40278"/>
                        <a14:foregroundMark x1="63043" y1="40278" x2="65652" y2="40278"/>
                        <a14:foregroundMark x1="73043" y1="38889" x2="93043" y2="38889"/>
                        <a14:foregroundMark x1="96087" y1="38889" x2="96087" y2="38889"/>
                        <a14:foregroundMark x1="66087" y1="41667" x2="66087" y2="41667"/>
                        <a14:foregroundMark x1="68696" y1="41667" x2="68696" y2="41667"/>
                        <a14:foregroundMark x1="69130" y1="38889" x2="69130" y2="38889"/>
                        <a14:foregroundMark x1="40435" y1="40278" x2="40435" y2="40278"/>
                        <a14:foregroundMark x1="26087" y1="61111" x2="26087" y2="61111"/>
                        <a14:foregroundMark x1="28696" y1="62500" x2="28696" y2="62500"/>
                        <a14:foregroundMark x1="32609" y1="61111" x2="33478" y2="61111"/>
                        <a14:foregroundMark x1="35652" y1="61111" x2="36522" y2="61111"/>
                        <a14:foregroundMark x1="38261" y1="61111" x2="39565" y2="58333"/>
                        <a14:foregroundMark x1="40870" y1="58333" x2="41304" y2="58333"/>
                        <a14:foregroundMark x1="41739" y1="58333" x2="42609" y2="58333"/>
                        <a14:foregroundMark x1="43478" y1="58333" x2="43913" y2="58333"/>
                        <a14:foregroundMark x1="37391" y1="63889" x2="37391" y2="63889"/>
                        <a14:foregroundMark x1="32609" y1="58333" x2="32609" y2="58333"/>
                        <a14:foregroundMark x1="29130" y1="58333" x2="29130" y2="58333"/>
                        <a14:foregroundMark x1="25217" y1="65278" x2="25217" y2="65278"/>
                        <a14:foregroundMark x1="24348" y1="68056" x2="24348" y2="68056"/>
                        <a14:foregroundMark x1="26087" y1="70833" x2="26087" y2="70833"/>
                        <a14:foregroundMark x1="33913" y1="70833" x2="33913" y2="70833"/>
                        <a14:foregroundMark x1="35217" y1="68056" x2="35652" y2="68056"/>
                        <a14:foregroundMark x1="36957" y1="68056" x2="37826" y2="68056"/>
                        <a14:foregroundMark x1="38261" y1="68056" x2="39565" y2="66667"/>
                        <a14:foregroundMark x1="40435" y1="66667" x2="40435" y2="66667"/>
                        <a14:foregroundMark x1="40870" y1="66667" x2="41739" y2="66667"/>
                        <a14:foregroundMark x1="41739" y1="66667" x2="41739" y2="66667"/>
                        <a14:foregroundMark x1="23478" y1="37500" x2="23478" y2="37500"/>
                        <a14:foregroundMark x1="25217" y1="37500" x2="25217" y2="37500"/>
                        <a14:foregroundMark x1="67391" y1="45833" x2="65652" y2="45833"/>
                        <a14:foregroundMark x1="63043" y1="47222" x2="59130" y2="47222"/>
                        <a14:foregroundMark x1="57826" y1="47222" x2="54348" y2="47222"/>
                        <a14:foregroundMark x1="52609" y1="45833" x2="50435" y2="45833"/>
                        <a14:foregroundMark x1="46522" y1="44444" x2="43043" y2="44444"/>
                        <a14:foregroundMark x1="40870" y1="44444" x2="36522" y2="44444"/>
                        <a14:foregroundMark x1="36087" y1="44444" x2="35217" y2="45833"/>
                        <a14:foregroundMark x1="34783" y1="45833" x2="34783" y2="45833"/>
                        <a14:foregroundMark x1="42174" y1="43056" x2="42609" y2="43056"/>
                        <a14:foregroundMark x1="43478" y1="43056" x2="50870" y2="43056"/>
                        <a14:foregroundMark x1="52609" y1="43056" x2="56522" y2="43056"/>
                        <a14:foregroundMark x1="62609" y1="41667" x2="91304" y2="44444"/>
                        <a14:foregroundMark x1="92609" y1="45833" x2="60870" y2="50000"/>
                        <a14:foregroundMark x1="26522" y1="37500" x2="92609" y2="36111"/>
                        <a14:foregroundMark x1="68696" y1="34722" x2="66957" y2="34722"/>
                        <a14:foregroundMark x1="64783" y1="34722" x2="6217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" y="6334947"/>
            <a:ext cx="2071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7010400" y="6463506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8" descr="http://watcher.com.ua/wp-content/uploads/377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06" y="926268"/>
            <a:ext cx="1154635" cy="59086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9841" y="1490845"/>
            <a:ext cx="247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Державний бюджет</a:t>
            </a:r>
            <a:endParaRPr lang="ru-RU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842" y="548680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+mn-lt"/>
              </a:rPr>
              <a:t>Схема повернення державних інвестицій</a:t>
            </a:r>
            <a:endParaRPr lang="uk-UA" b="1" i="1" dirty="0">
              <a:latin typeface="+mn-lt"/>
            </a:endParaRPr>
          </a:p>
        </p:txBody>
      </p:sp>
      <p:pic>
        <p:nvPicPr>
          <p:cNvPr id="11" name="Picture 6" descr="http://zakarpattya.net.ua/postimages/news/2012/1/135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5550" y="3238326"/>
            <a:ext cx="1195324" cy="9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67408" y="2758353"/>
            <a:ext cx="199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+mn-lt"/>
              </a:rPr>
              <a:t>Позичальник (населення)</a:t>
            </a:r>
            <a:endParaRPr lang="ru-RU" sz="1600" b="1" dirty="0">
              <a:latin typeface="+mn-lt"/>
            </a:endParaRPr>
          </a:p>
        </p:txBody>
      </p:sp>
      <p:pic>
        <p:nvPicPr>
          <p:cNvPr id="13" name="Picture 2" descr="http://www.strah-pravda.ru/v_sud/rekviz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4" y="2204864"/>
            <a:ext cx="997709" cy="91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8143" y="2936400"/>
            <a:ext cx="231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+mn-lt"/>
              </a:rPr>
              <a:t>Державна фінансова установа</a:t>
            </a:r>
            <a:endParaRPr lang="ru-RU" sz="1400" b="1" dirty="0">
              <a:latin typeface="+mn-lt"/>
            </a:endParaRPr>
          </a:p>
        </p:txBody>
      </p:sp>
      <p:pic>
        <p:nvPicPr>
          <p:cNvPr id="5122" name="Picture 2" descr="http://basicgroup.ua/wp-content/uploads/2012/10/Naftogaz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907" b="26683"/>
          <a:stretch/>
        </p:blipFill>
        <p:spPr bwMode="auto">
          <a:xfrm>
            <a:off x="620466" y="4605524"/>
            <a:ext cx="2286000" cy="586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3895234" y="1511862"/>
            <a:ext cx="0" cy="126832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91473" y="2546257"/>
            <a:ext cx="115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+mn-lt"/>
              </a:rPr>
              <a:t>4,46 </a:t>
            </a:r>
            <a:r>
              <a:rPr lang="uk-UA" sz="2000" b="1" dirty="0" err="1" smtClean="0">
                <a:latin typeface="+mn-lt"/>
              </a:rPr>
              <a:t>грн</a:t>
            </a:r>
            <a:endParaRPr lang="uk-UA" sz="2000" b="1" dirty="0">
              <a:latin typeface="+mn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901560" y="2925936"/>
            <a:ext cx="1813444" cy="286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87651" y="2558298"/>
            <a:ext cx="171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+mn-lt"/>
              </a:rPr>
              <a:t>4,46 </a:t>
            </a:r>
            <a:r>
              <a:rPr lang="uk-UA" sz="2000" b="1" dirty="0" err="1" smtClean="0">
                <a:latin typeface="+mn-lt"/>
              </a:rPr>
              <a:t>грн</a:t>
            </a:r>
            <a:endParaRPr lang="uk-UA" sz="2000" b="1" dirty="0">
              <a:latin typeface="+mn-lt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942953" y="3232851"/>
            <a:ext cx="1772052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36778" y="3204628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rgbClr val="7030A0"/>
                </a:solidFill>
                <a:latin typeface="+mn-lt"/>
              </a:rPr>
              <a:t>(відсотки та разова комісія)</a:t>
            </a:r>
            <a:endParaRPr lang="uk-UA" sz="1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7437" y="1356577"/>
            <a:ext cx="171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+mn-lt"/>
              </a:rPr>
              <a:t>МФО</a:t>
            </a:r>
          </a:p>
          <a:p>
            <a:pPr algn="ctr"/>
            <a:r>
              <a:rPr lang="uk-UA" sz="1600" dirty="0" smtClean="0">
                <a:latin typeface="+mn-lt"/>
              </a:rPr>
              <a:t>(кредитна лінія)</a:t>
            </a:r>
            <a:endParaRPr lang="uk-UA" sz="1600" dirty="0">
              <a:latin typeface="+mn-lt"/>
            </a:endParaRPr>
          </a:p>
        </p:txBody>
      </p:sp>
      <p:cxnSp>
        <p:nvCxnSpPr>
          <p:cNvPr id="33" name="Прямая со стрелкой 32"/>
          <p:cNvCxnSpPr>
            <a:stCxn id="31" idx="2"/>
          </p:cNvCxnSpPr>
          <p:nvPr/>
        </p:nvCxnSpPr>
        <p:spPr>
          <a:xfrm>
            <a:off x="781199" y="1941352"/>
            <a:ext cx="509856" cy="49165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6" descr="http://geokomrest.com.ua/images/geokom/okna/ustanovka/ustok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25" y="2900234"/>
            <a:ext cx="1028301" cy="8258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watcher.com.ua/wp-content/uploads/3779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27" y="5666454"/>
            <a:ext cx="1242132" cy="63564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702940" y="6196447"/>
            <a:ext cx="402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n-lt"/>
              </a:rPr>
              <a:t>Державний та місцеві бюджети</a:t>
            </a:r>
            <a:endParaRPr lang="ru-RU" b="1" dirty="0">
              <a:latin typeface="+mn-lt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947528" y="2931656"/>
            <a:ext cx="1419174" cy="1471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02160" y="2566618"/>
            <a:ext cx="199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+mn-lt"/>
              </a:rPr>
              <a:t>Підрядники</a:t>
            </a:r>
            <a:endParaRPr lang="ru-RU" sz="1600" b="1" dirty="0">
              <a:latin typeface="+mn-lt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4887651" y="3630773"/>
            <a:ext cx="1777726" cy="211726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0585507">
            <a:off x="5731237" y="5278402"/>
            <a:ext cx="199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7030A0"/>
                </a:solidFill>
                <a:latin typeface="+mn-lt"/>
              </a:rPr>
              <a:t>Ввізне мито</a:t>
            </a:r>
            <a:endParaRPr lang="ru-RU" sz="1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29536" y="4953787"/>
            <a:ext cx="171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+1,56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грн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7010402" y="1745603"/>
            <a:ext cx="515296" cy="91872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7525698" y="1123166"/>
            <a:ext cx="1368151" cy="622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</a:rPr>
              <a:t>Створення робочих </a:t>
            </a:r>
            <a:r>
              <a:rPr lang="uk-UA" sz="1400" b="1" dirty="0" smtClean="0">
                <a:solidFill>
                  <a:srgbClr val="002060"/>
                </a:solidFill>
              </a:rPr>
              <a:t>місць*</a:t>
            </a:r>
            <a:endParaRPr lang="uk-UA" sz="1400" b="1" dirty="0">
              <a:solidFill>
                <a:srgbClr val="00206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428175" y="1507292"/>
            <a:ext cx="1" cy="127289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254424" y="2268823"/>
            <a:ext cx="317576" cy="2240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254424" y="2268823"/>
            <a:ext cx="288318" cy="2240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2155988" y="3916190"/>
            <a:ext cx="1601125" cy="68933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5127"/>
          <p:cNvSpPr txBox="1"/>
          <p:nvPr/>
        </p:nvSpPr>
        <p:spPr>
          <a:xfrm>
            <a:off x="1639835" y="3876331"/>
            <a:ext cx="230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rgbClr val="7030A0"/>
                </a:solidFill>
                <a:latin typeface="+mn-lt"/>
              </a:rPr>
              <a:t>-20-50% зменшення споживання енергії</a:t>
            </a:r>
            <a:endParaRPr lang="uk-UA" sz="12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74" name="Прямая со стрелкой 73"/>
          <p:cNvCxnSpPr>
            <a:stCxn id="38" idx="1"/>
          </p:cNvCxnSpPr>
          <p:nvPr/>
        </p:nvCxnSpPr>
        <p:spPr>
          <a:xfrm flipH="1" flipV="1">
            <a:off x="2347840" y="5153842"/>
            <a:ext cx="1182587" cy="83043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609487" y="5447679"/>
            <a:ext cx="373874" cy="8226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2656490" y="5392560"/>
            <a:ext cx="267557" cy="19249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820064" y="5116077"/>
            <a:ext cx="230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7030A0"/>
                </a:solidFill>
                <a:latin typeface="+mn-lt"/>
              </a:rPr>
              <a:t>Дотації</a:t>
            </a:r>
            <a:endParaRPr lang="uk-UA" sz="1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3713" y="5311621"/>
            <a:ext cx="1838390" cy="709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Стабільність курсу валют та платіжного балансу</a:t>
            </a:r>
            <a:endParaRPr lang="uk-UA" sz="1400" b="1" dirty="0">
              <a:solidFill>
                <a:srgbClr val="002060"/>
              </a:solidFill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flipH="1">
            <a:off x="264670" y="4935064"/>
            <a:ext cx="646203" cy="32484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5" name="Picture 4" descr="http://upload.wikimedia.org/wikipedia/en/thumb/1/11/Gazprom-Logo.svg/800px-Gazprom-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" y="3630773"/>
            <a:ext cx="914135" cy="445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Прямая со стрелкой 86"/>
          <p:cNvCxnSpPr>
            <a:endCxn id="5135" idx="2"/>
          </p:cNvCxnSpPr>
          <p:nvPr/>
        </p:nvCxnSpPr>
        <p:spPr>
          <a:xfrm flipH="1" flipV="1">
            <a:off x="457733" y="4076414"/>
            <a:ext cx="582321" cy="466067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Прямоугольник 5137"/>
          <p:cNvSpPr/>
          <p:nvPr/>
        </p:nvSpPr>
        <p:spPr>
          <a:xfrm>
            <a:off x="60323" y="4236192"/>
            <a:ext cx="13692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50" b="1" dirty="0">
                <a:solidFill>
                  <a:srgbClr val="7030A0"/>
                </a:solidFill>
                <a:latin typeface="+mn-lt"/>
              </a:rPr>
              <a:t>Енергонезалежність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H="1">
            <a:off x="60323" y="3693816"/>
            <a:ext cx="854477" cy="47933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0323" y="3714289"/>
            <a:ext cx="850550" cy="45886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7495990" y="4401307"/>
            <a:ext cx="1368151" cy="622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</a:rPr>
              <a:t>І</a:t>
            </a:r>
            <a:r>
              <a:rPr lang="uk-UA" sz="1400" b="1" dirty="0" smtClean="0">
                <a:solidFill>
                  <a:srgbClr val="002060"/>
                </a:solidFill>
              </a:rPr>
              <a:t>мпорт товарів (у 50% випадках)</a:t>
            </a:r>
            <a:endParaRPr lang="uk-UA" sz="1400" b="1" dirty="0">
              <a:solidFill>
                <a:srgbClr val="002060"/>
              </a:solidFill>
            </a:endParaRPr>
          </a:p>
        </p:txBody>
      </p:sp>
      <p:cxnSp>
        <p:nvCxnSpPr>
          <p:cNvPr id="107" name="Прямая со стрелкой 106"/>
          <p:cNvCxnSpPr>
            <a:endCxn id="105" idx="0"/>
          </p:cNvCxnSpPr>
          <p:nvPr/>
        </p:nvCxnSpPr>
        <p:spPr>
          <a:xfrm>
            <a:off x="7114705" y="3605814"/>
            <a:ext cx="1065361" cy="79549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4947528" y="5023744"/>
            <a:ext cx="2548462" cy="79125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8556028">
            <a:off x="4771191" y="4062761"/>
            <a:ext cx="1995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7030A0"/>
                </a:solidFill>
                <a:latin typeface="+mn-lt"/>
              </a:rPr>
              <a:t>Податки та збори </a:t>
            </a:r>
          </a:p>
          <a:p>
            <a:pPr algn="ctr"/>
            <a:r>
              <a:rPr lang="uk-UA" sz="1100" b="1" dirty="0" smtClean="0">
                <a:solidFill>
                  <a:srgbClr val="7030A0"/>
                </a:solidFill>
                <a:latin typeface="+mn-lt"/>
              </a:rPr>
              <a:t> (ПДФО, ПДВ, податок на прибуток та ін.)</a:t>
            </a:r>
            <a:endParaRPr lang="ru-RU" sz="11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48577" y="5616353"/>
            <a:ext cx="171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+0,11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грн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9744" y="1884416"/>
            <a:ext cx="115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1 </a:t>
            </a:r>
            <a:r>
              <a:rPr lang="uk-UA" sz="2800" b="1" dirty="0" err="1" smtClean="0">
                <a:solidFill>
                  <a:srgbClr val="FF0000"/>
                </a:solidFill>
                <a:latin typeface="+mn-lt"/>
              </a:rPr>
              <a:t>грн</a:t>
            </a:r>
            <a:endParaRPr lang="uk-UA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180065" y="3001683"/>
            <a:ext cx="911426" cy="622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</a:rPr>
              <a:t>Соціальні фонди</a:t>
            </a:r>
            <a:endParaRPr lang="uk-UA" sz="1200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 стрелкой 55"/>
          <p:cNvCxnSpPr>
            <a:stCxn id="37" idx="3"/>
            <a:endCxn id="55" idx="1"/>
          </p:cNvCxnSpPr>
          <p:nvPr/>
        </p:nvCxnSpPr>
        <p:spPr>
          <a:xfrm flipV="1">
            <a:off x="7414126" y="3312902"/>
            <a:ext cx="765939" cy="23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38171" y="2946367"/>
            <a:ext cx="171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+0,67 </a:t>
            </a:r>
            <a:r>
              <a:rPr lang="uk-UA" sz="1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грн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4600" y="6466835"/>
            <a:ext cx="64753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dirty="0" smtClean="0">
                <a:latin typeface="+mn-lt"/>
              </a:rPr>
              <a:t>*Для прикладу у сфері будівництва – одне робоче місце в будівництві створює 6-10 додаткових робочих місць (В.Р.Сердюк. Професійна підготовка </a:t>
            </a:r>
            <a:r>
              <a:rPr lang="uk-UA" sz="1050" dirty="0" err="1" smtClean="0">
                <a:latin typeface="+mn-lt"/>
              </a:rPr>
              <a:t>високваліфікованих</a:t>
            </a:r>
            <a:r>
              <a:rPr lang="uk-UA" sz="1050" dirty="0" smtClean="0">
                <a:latin typeface="+mn-lt"/>
              </a:rPr>
              <a:t> трудових кадрів для будівельної галузі)</a:t>
            </a:r>
            <a:endParaRPr lang="uk-UA" sz="105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47840" y="3313137"/>
            <a:ext cx="1159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1,1 </a:t>
            </a:r>
            <a:r>
              <a:rPr lang="uk-UA" sz="1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грн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49649" y="5645721"/>
            <a:ext cx="3078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(-0,06 </a:t>
            </a:r>
            <a:r>
              <a:rPr lang="uk-UA" sz="1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грн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68040" y="2284647"/>
            <a:ext cx="1195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rgbClr val="FF0000"/>
                </a:solidFill>
                <a:latin typeface="+mn-lt"/>
              </a:rPr>
              <a:t>Держ</a:t>
            </a:r>
            <a:r>
              <a:rPr lang="ru-RU" sz="1100" dirty="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uk-UA" sz="1100" dirty="0" smtClean="0">
                <a:solidFill>
                  <a:srgbClr val="FF0000"/>
                </a:solidFill>
                <a:latin typeface="+mn-lt"/>
              </a:rPr>
              <a:t>підтримка</a:t>
            </a:r>
            <a:endParaRPr lang="uk-UA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5598" y="3267260"/>
            <a:ext cx="199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7030A0"/>
                </a:solidFill>
                <a:latin typeface="+mn-lt"/>
              </a:rPr>
              <a:t>ЄСВ</a:t>
            </a:r>
            <a:endParaRPr lang="ru-RU" sz="1600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6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241299" y="299977"/>
            <a:ext cx="976471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uk-UA" sz="1200" b="1" dirty="0"/>
              <a:t>Проект  </a:t>
            </a:r>
            <a:r>
              <a:rPr lang="ru-RU" altLang="uk-UA" sz="1200" b="1" dirty="0" err="1"/>
              <a:t>Групи</a:t>
            </a:r>
            <a:r>
              <a:rPr lang="ru-RU" altLang="uk-UA" sz="1200" b="1" dirty="0"/>
              <a:t> </a:t>
            </a:r>
            <a:r>
              <a:rPr lang="ru-RU" altLang="uk-UA" sz="1200" b="1" dirty="0" err="1"/>
              <a:t>Світового</a:t>
            </a:r>
            <a:r>
              <a:rPr lang="ru-RU" altLang="uk-UA" sz="1200" b="1" dirty="0"/>
              <a:t> Банку «</a:t>
            </a:r>
            <a:r>
              <a:rPr lang="ru-RU" altLang="uk-UA" sz="1200" b="1" dirty="0" err="1"/>
              <a:t>Енергоефективність</a:t>
            </a:r>
            <a:r>
              <a:rPr lang="ru-RU" altLang="uk-UA" sz="1200" b="1" dirty="0"/>
              <a:t> у </a:t>
            </a:r>
            <a:r>
              <a:rPr lang="ru-RU" altLang="uk-UA" sz="1200" b="1" dirty="0" err="1"/>
              <a:t>житловому</a:t>
            </a:r>
            <a:r>
              <a:rPr lang="ru-RU" altLang="uk-UA" sz="1200" b="1" dirty="0"/>
              <a:t> </a:t>
            </a:r>
            <a:r>
              <a:rPr lang="ru-RU" altLang="uk-UA" sz="1200" b="1" dirty="0" err="1"/>
              <a:t>секторі</a:t>
            </a:r>
            <a:r>
              <a:rPr lang="ru-RU" altLang="uk-UA" sz="1200" b="1" dirty="0"/>
              <a:t> </a:t>
            </a:r>
            <a:r>
              <a:rPr lang="ru-RU" altLang="uk-UA" sz="1200" b="1" dirty="0" err="1"/>
              <a:t>України</a:t>
            </a:r>
            <a:r>
              <a:rPr lang="ru-RU" altLang="uk-UA" sz="1200" b="1" dirty="0"/>
              <a:t>»</a:t>
            </a:r>
            <a:endParaRPr lang="en-US" altLang="uk-UA" sz="1200" b="1" dirty="0"/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en-US" altLang="uk-UA" sz="1200" b="1" dirty="0"/>
              <a:t>USAID Office of Economic Growth</a:t>
            </a:r>
            <a:endParaRPr lang="ru-RU" altLang="uk-UA" sz="1200" b="1" dirty="0"/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uk-UA" sz="1200" b="1" dirty="0" err="1"/>
              <a:t>Дніпропетровська</a:t>
            </a:r>
            <a:r>
              <a:rPr lang="ru-RU" altLang="uk-UA" sz="1200" b="1" dirty="0"/>
              <a:t> </a:t>
            </a:r>
            <a:r>
              <a:rPr lang="ru-RU" altLang="uk-UA" sz="1200" b="1" dirty="0" err="1"/>
              <a:t>обласна</a:t>
            </a:r>
            <a:r>
              <a:rPr lang="ru-RU" altLang="uk-UA" sz="1200" b="1" dirty="0"/>
              <a:t> рада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Одеська обласна рада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Виконавчий комітет Луцької міської ради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Виконавчий комітет Запорізької  міської ради</a:t>
            </a:r>
            <a:endParaRPr lang="ru-RU" altLang="uk-UA" sz="1200" b="1" dirty="0"/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Координаційний центр з упровадження економічних реформ;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ПАТ «Державний ощадний банк України</a:t>
            </a:r>
            <a:r>
              <a:rPr lang="uk-UA" altLang="uk-UA" sz="1200" b="1" dirty="0" smtClean="0"/>
              <a:t>»</a:t>
            </a:r>
            <a:r>
              <a:rPr lang="en-US" altLang="uk-UA" sz="1200" b="1" dirty="0"/>
              <a:t>,</a:t>
            </a:r>
            <a:r>
              <a:rPr lang="en-US" altLang="uk-UA" sz="1200" b="1" dirty="0" smtClean="0"/>
              <a:t> </a:t>
            </a:r>
            <a:r>
              <a:rPr lang="uk-UA" altLang="uk-UA" sz="1200" b="1" dirty="0"/>
              <a:t>АБ «Укргазбанк»</a:t>
            </a:r>
            <a:r>
              <a:rPr lang="en-US" altLang="uk-UA" sz="1200" b="1" dirty="0"/>
              <a:t>, </a:t>
            </a:r>
            <a:r>
              <a:rPr lang="uk-UA" altLang="uk-UA" sz="1200" b="1" dirty="0"/>
              <a:t>АТ «</a:t>
            </a:r>
            <a:r>
              <a:rPr lang="uk-UA" altLang="uk-UA" sz="1200" b="1" dirty="0" err="1"/>
              <a:t>Укрекімбанк</a:t>
            </a:r>
            <a:r>
              <a:rPr lang="uk-UA" altLang="uk-UA" sz="1200" b="1" dirty="0"/>
              <a:t>»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Волинська обласна рада голів об'єднань співвласників багатоквартирних будинків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Громадська спілка «Львівська асоціація власників житла і управителів житлової нерухомістю»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uk-UA" sz="1200" b="1" dirty="0"/>
              <a:t>ГО «Об</a:t>
            </a:r>
            <a:r>
              <a:rPr lang="en-US" altLang="uk-UA" sz="1200" b="1" dirty="0"/>
              <a:t>’</a:t>
            </a:r>
            <a:r>
              <a:rPr lang="uk-UA" altLang="uk-UA" sz="1200" b="1" dirty="0"/>
              <a:t>єднання житлово-будівельних кооперативів, співвласників багатоквартирних будинків «Вікторія»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Господарська некомерційна асоціація (фонд) власників житла недержавної форми власності «Фонд Сприяння» (м. Харків)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Асоціація «</a:t>
            </a:r>
            <a:r>
              <a:rPr lang="uk-UA" altLang="uk-UA" sz="1200" b="1" dirty="0" err="1"/>
              <a:t>Енергоефективні</a:t>
            </a:r>
            <a:r>
              <a:rPr lang="uk-UA" altLang="uk-UA" sz="1200" b="1" dirty="0"/>
              <a:t> міста України»</a:t>
            </a:r>
            <a:endParaRPr lang="en-US" altLang="uk-UA" sz="1200" b="1" dirty="0"/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Громадянська мережа «Опора»</a:t>
            </a:r>
            <a:endParaRPr lang="en-US" altLang="uk-UA" sz="1200" b="1" dirty="0"/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Асоціація управителів житла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/>
              <a:t>Фонд розвитку та інновацій ЖКГ</a:t>
            </a:r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sz="1200" b="1" dirty="0" smtClean="0"/>
              <a:t>Асоціація з енергоефективності та енергозбереження  </a:t>
            </a:r>
            <a:endParaRPr lang="en-US" altLang="uk-UA" sz="1200" b="1" dirty="0" smtClean="0"/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sz="1200" b="1" dirty="0"/>
              <a:t>Фонд «</a:t>
            </a:r>
            <a:r>
              <a:rPr lang="uk-UA" sz="1200" b="1" dirty="0" smtClean="0"/>
              <a:t>Держмолодьжитло»</a:t>
            </a:r>
            <a:endParaRPr lang="uk-UA" altLang="uk-UA" sz="1200" b="1" dirty="0"/>
          </a:p>
          <a:p>
            <a:pPr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ru-RU" altLang="uk-UA" sz="1200" b="1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-1" y="0"/>
            <a:ext cx="8991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Перелік офіційних листів-підтримки механізму</a:t>
            </a:r>
            <a:endParaRPr lang="ru-RU" altLang="uk-UA" sz="1800" b="1" dirty="0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15368" name="Picture 11" descr="0_7ebca_49a0c3a4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80" y="587375"/>
            <a:ext cx="2867819" cy="215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333" b="88889" l="435" r="98696">
                        <a14:foregroundMark x1="18696" y1="69444" x2="18696" y2="69444"/>
                        <a14:foregroundMark x1="26522" y1="43056" x2="26522" y2="43056"/>
                        <a14:foregroundMark x1="32609" y1="44444" x2="32609" y2="44444"/>
                        <a14:foregroundMark x1="29565" y1="41667" x2="29565" y2="41667"/>
                        <a14:foregroundMark x1="43478" y1="41667" x2="43478" y2="41667"/>
                        <a14:foregroundMark x1="47826" y1="40278" x2="47826" y2="40278"/>
                        <a14:foregroundMark x1="50870" y1="40278" x2="51304" y2="40278"/>
                        <a14:foregroundMark x1="56087" y1="40278" x2="56087" y2="40278"/>
                        <a14:foregroundMark x1="57391" y1="40278" x2="60435" y2="40278"/>
                        <a14:foregroundMark x1="63043" y1="40278" x2="65652" y2="40278"/>
                        <a14:foregroundMark x1="73043" y1="38889" x2="93043" y2="38889"/>
                        <a14:foregroundMark x1="96087" y1="38889" x2="96087" y2="38889"/>
                        <a14:foregroundMark x1="66087" y1="41667" x2="66087" y2="41667"/>
                        <a14:foregroundMark x1="68696" y1="41667" x2="68696" y2="41667"/>
                        <a14:foregroundMark x1="69130" y1="38889" x2="69130" y2="38889"/>
                        <a14:foregroundMark x1="40435" y1="40278" x2="40435" y2="40278"/>
                        <a14:foregroundMark x1="26087" y1="61111" x2="26087" y2="61111"/>
                        <a14:foregroundMark x1="28696" y1="62500" x2="28696" y2="62500"/>
                        <a14:foregroundMark x1="32609" y1="61111" x2="33478" y2="61111"/>
                        <a14:foregroundMark x1="35652" y1="61111" x2="36522" y2="61111"/>
                        <a14:foregroundMark x1="38261" y1="61111" x2="39565" y2="58333"/>
                        <a14:foregroundMark x1="40870" y1="58333" x2="41304" y2="58333"/>
                        <a14:foregroundMark x1="41739" y1="58333" x2="42609" y2="58333"/>
                        <a14:foregroundMark x1="43478" y1="58333" x2="43913" y2="58333"/>
                        <a14:foregroundMark x1="37391" y1="63889" x2="37391" y2="63889"/>
                        <a14:foregroundMark x1="32609" y1="58333" x2="32609" y2="58333"/>
                        <a14:foregroundMark x1="29130" y1="58333" x2="29130" y2="58333"/>
                        <a14:foregroundMark x1="25217" y1="65278" x2="25217" y2="65278"/>
                        <a14:foregroundMark x1="24348" y1="68056" x2="24348" y2="68056"/>
                        <a14:foregroundMark x1="26087" y1="70833" x2="26087" y2="70833"/>
                        <a14:foregroundMark x1="33913" y1="70833" x2="33913" y2="70833"/>
                        <a14:foregroundMark x1="35217" y1="68056" x2="35652" y2="68056"/>
                        <a14:foregroundMark x1="36957" y1="68056" x2="37826" y2="68056"/>
                        <a14:foregroundMark x1="38261" y1="68056" x2="39565" y2="66667"/>
                        <a14:foregroundMark x1="40435" y1="66667" x2="40435" y2="66667"/>
                        <a14:foregroundMark x1="40870" y1="66667" x2="41739" y2="66667"/>
                        <a14:foregroundMark x1="41739" y1="66667" x2="41739" y2="66667"/>
                        <a14:foregroundMark x1="23478" y1="37500" x2="23478" y2="37500"/>
                        <a14:foregroundMark x1="25217" y1="37500" x2="25217" y2="37500"/>
                        <a14:foregroundMark x1="67391" y1="45833" x2="65652" y2="45833"/>
                        <a14:foregroundMark x1="63043" y1="47222" x2="59130" y2="47222"/>
                        <a14:foregroundMark x1="57826" y1="47222" x2="54348" y2="47222"/>
                        <a14:foregroundMark x1="52609" y1="45833" x2="50435" y2="45833"/>
                        <a14:foregroundMark x1="46522" y1="44444" x2="43043" y2="44444"/>
                        <a14:foregroundMark x1="40870" y1="44444" x2="36522" y2="44444"/>
                        <a14:foregroundMark x1="36087" y1="44444" x2="35217" y2="45833"/>
                        <a14:foregroundMark x1="34783" y1="45833" x2="34783" y2="45833"/>
                        <a14:foregroundMark x1="42174" y1="43056" x2="42609" y2="43056"/>
                        <a14:foregroundMark x1="43478" y1="43056" x2="50870" y2="43056"/>
                        <a14:foregroundMark x1="52609" y1="43056" x2="56522" y2="43056"/>
                        <a14:foregroundMark x1="62609" y1="41667" x2="91304" y2="44444"/>
                        <a14:foregroundMark x1="92609" y1="45833" x2="60870" y2="50000"/>
                        <a14:foregroundMark x1="26522" y1="37500" x2="92609" y2="36111"/>
                        <a14:foregroundMark x1="68696" y1="34722" x2="66957" y2="34722"/>
                        <a14:foregroundMark x1="64783" y1="34722" x2="6217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" y="6286500"/>
            <a:ext cx="2071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67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10" descr="logo_transparent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6" y="6417711"/>
            <a:ext cx="2227816" cy="4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0825" y="188913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 b="1">
              <a:solidFill>
                <a:schemeClr val="tx2"/>
              </a:solidFill>
            </a:endParaRPr>
          </a:p>
        </p:txBody>
      </p:sp>
      <p:graphicFrame>
        <p:nvGraphicFramePr>
          <p:cNvPr id="23813" name="Group 2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3617994"/>
              </p:ext>
            </p:extLst>
          </p:nvPr>
        </p:nvGraphicFramePr>
        <p:xfrm>
          <a:off x="250825" y="836613"/>
          <a:ext cx="8280400" cy="4888031"/>
        </p:xfrm>
        <a:graphic>
          <a:graphicData uri="http://schemas.openxmlformats.org/drawingml/2006/table">
            <a:tbl>
              <a:tblPr/>
              <a:tblGrid>
                <a:gridCol w="1263650"/>
                <a:gridCol w="752475"/>
                <a:gridCol w="1368425"/>
                <a:gridCol w="1223963"/>
                <a:gridCol w="1311275"/>
                <a:gridCol w="849312"/>
                <a:gridCol w="1511300"/>
              </a:tblGrid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Гранти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Пільгове кредитування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Податкові пільги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Продаж квот за механізмом Кіотського протоколу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ЕСКО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Європейські структурні та спільні фонди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Австрія 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Бельгія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Болгарія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Кіпр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Чехія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Данія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Естонія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Фінляндія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Франція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Німеччина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Греція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Угорщина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Ірландія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Італія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Латвія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Литва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Люксембург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Мальта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Нідерланди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Польща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Португалія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Румунія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Словаччина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Словенія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Іспанія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Швеція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815" name="Rectangle 263"/>
          <p:cNvSpPr>
            <a:spLocks noChangeArrowheads="1"/>
          </p:cNvSpPr>
          <p:nvPr/>
        </p:nvSpPr>
        <p:spPr bwMode="auto">
          <a:xfrm>
            <a:off x="96099" y="57150"/>
            <a:ext cx="9047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ahoma" pitchFamily="34" charset="0"/>
              </a:rPr>
              <a:t>ІНСТРУМЕНТИ ФІНАНСУВАННЯ </a:t>
            </a:r>
          </a:p>
          <a:p>
            <a:pPr algn="ctr"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ahoma" pitchFamily="34" charset="0"/>
              </a:rPr>
              <a:t>ЕНЕРГОЕФЕКТИВНОСТІ В БУДІВЛЯХ: ДОСВІД </a:t>
            </a: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країн ЄС</a:t>
            </a:r>
            <a:endParaRPr lang="ru-RU" altLang="uk-UA" sz="1800" b="1" dirty="0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5354" name="Picture 4" descr="http://druk.lviv.ua/img/p/1642-757-thick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35" b="25932"/>
          <a:stretch>
            <a:fillRect/>
          </a:stretch>
        </p:blipFill>
        <p:spPr bwMode="auto">
          <a:xfrm>
            <a:off x="282815" y="875507"/>
            <a:ext cx="1000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" name="TextBox 5"/>
          <p:cNvSpPr txBox="1">
            <a:spLocks noChangeArrowheads="1"/>
          </p:cNvSpPr>
          <p:nvPr/>
        </p:nvSpPr>
        <p:spPr bwMode="auto">
          <a:xfrm>
            <a:off x="2641600" y="6435843"/>
            <a:ext cx="63769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100" b="1" dirty="0"/>
              <a:t>Джерело:</a:t>
            </a:r>
            <a:r>
              <a:rPr lang="en-US" altLang="uk-UA" sz="1100" dirty="0"/>
              <a:t>Financing tools reported by Member States in their second National Energy Efficiency Plans (NEEAP),</a:t>
            </a:r>
            <a:r>
              <a:rPr lang="uk-UA" altLang="uk-UA" sz="1100" dirty="0"/>
              <a:t> </a:t>
            </a:r>
            <a:r>
              <a:rPr lang="en-US" altLang="uk-UA" sz="1100" dirty="0"/>
              <a:t>see European Commission (2013).</a:t>
            </a:r>
            <a:endParaRPr lang="ru-RU" altLang="uk-UA" sz="1100" dirty="0"/>
          </a:p>
        </p:txBody>
      </p:sp>
      <p:sp>
        <p:nvSpPr>
          <p:cNvPr id="2" name="Овал 1"/>
          <p:cNvSpPr/>
          <p:nvPr/>
        </p:nvSpPr>
        <p:spPr>
          <a:xfrm>
            <a:off x="1468438" y="1625601"/>
            <a:ext cx="860092" cy="41147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068031" y="5873167"/>
            <a:ext cx="6289160" cy="556769"/>
          </a:xfrm>
          <a:prstGeom prst="wedgeRectCallout">
            <a:avLst>
              <a:gd name="adj1" fmla="val -49547"/>
              <a:gd name="adj2" fmla="val -77863"/>
            </a:avLst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Гранти/Субсидії в енергоефективність є найдоступнішим та найпоширенішим</a:t>
            </a:r>
          </a:p>
          <a:p>
            <a:pPr algn="ctr"/>
            <a:r>
              <a:rPr lang="uk-UA" b="1" dirty="0" smtClean="0">
                <a:solidFill>
                  <a:srgbClr val="7030A0"/>
                </a:solidFill>
              </a:rPr>
              <a:t> інструментом  фінансування енергоефективності в країнах ЄС 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4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17044724"/>
              </p:ext>
            </p:extLst>
          </p:nvPr>
        </p:nvGraphicFramePr>
        <p:xfrm>
          <a:off x="0" y="1254634"/>
          <a:ext cx="9154666" cy="484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-265113" y="17373"/>
            <a:ext cx="8161338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ДОСВІД ПОЛЬЩІ:  СТАНОМ 01.01.2015 РІК </a:t>
            </a:r>
          </a:p>
          <a:p>
            <a:pPr algn="ctr" eaLnBrk="1" hangingPunct="1">
              <a:defRPr/>
            </a:pP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1 долар </a:t>
            </a:r>
            <a:r>
              <a:rPr lang="uk-UA" altLang="uk-UA" sz="1800" b="1" dirty="0">
                <a:solidFill>
                  <a:srgbClr val="7030A0"/>
                </a:solidFill>
                <a:latin typeface="Tahoma" pitchFamily="34" charset="0"/>
              </a:rPr>
              <a:t>д</a:t>
            </a: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ержавної підтримки з </a:t>
            </a:r>
            <a:r>
              <a:rPr lang="uk-UA" altLang="uk-UA" sz="1800" b="1" dirty="0" err="1" smtClean="0">
                <a:solidFill>
                  <a:srgbClr val="7030A0"/>
                </a:solidFill>
                <a:latin typeface="Tahoma" pitchFamily="34" charset="0"/>
              </a:rPr>
              <a:t>Термомодернізаційного</a:t>
            </a: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 фонду залучає 4 </a:t>
            </a: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долари </a:t>
            </a:r>
            <a:r>
              <a:rPr lang="uk-UA" altLang="uk-UA" sz="1800" b="1" dirty="0">
                <a:solidFill>
                  <a:srgbClr val="7030A0"/>
                </a:solidFill>
                <a:latin typeface="Tahoma" pitchFamily="34" charset="0"/>
              </a:rPr>
              <a:t>к</a:t>
            </a: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</a:rPr>
              <a:t>оштів мешканців</a:t>
            </a:r>
          </a:p>
        </p:txBody>
      </p:sp>
      <p:pic>
        <p:nvPicPr>
          <p:cNvPr id="7177" name="Picture 8" descr="images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2" y="17373"/>
            <a:ext cx="15128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 descr="logo_transparent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8"/>
            <a:ext cx="26019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9031" y="6465192"/>
            <a:ext cx="2830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Джерело: </a:t>
            </a:r>
            <a:r>
              <a:rPr lang="en-US" i="1" dirty="0" smtClean="0"/>
              <a:t>http</a:t>
            </a:r>
            <a:r>
              <a:rPr lang="en-US" i="1" dirty="0"/>
              <a:t>://www.bgk.com.pl/en</a:t>
            </a:r>
            <a:endParaRPr lang="uk-UA" i="1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0" y="1344613"/>
            <a:ext cx="11160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100" dirty="0"/>
              <a:t>Одиниць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7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logo_transparen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6" y="6348412"/>
            <a:ext cx="26019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5364163" y="1052513"/>
            <a:ext cx="28606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2400" b="1">
              <a:solidFill>
                <a:srgbClr val="4F6228"/>
              </a:solidFill>
              <a:latin typeface="Tahoma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1438" y="73025"/>
            <a:ext cx="894556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ahoma" pitchFamily="34" charset="0"/>
              </a:rPr>
              <a:t>Наша мета – досягти показників енергоефективності Польщі</a:t>
            </a:r>
          </a:p>
        </p:txBody>
      </p:sp>
      <p:graphicFrame>
        <p:nvGraphicFramePr>
          <p:cNvPr id="37066" name="Group 20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7316000"/>
              </p:ext>
            </p:extLst>
          </p:nvPr>
        </p:nvGraphicFramePr>
        <p:xfrm>
          <a:off x="360363" y="454025"/>
          <a:ext cx="8423275" cy="5526087"/>
        </p:xfrm>
        <a:graphic>
          <a:graphicData uri="http://schemas.openxmlformats.org/drawingml/2006/table">
            <a:tbl>
              <a:tblPr/>
              <a:tblGrid>
                <a:gridCol w="3744207"/>
                <a:gridCol w="2244302"/>
                <a:gridCol w="2434766"/>
              </a:tblGrid>
              <a:tr h="342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ПОКАЗНИК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Україна-2013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ПОЛЬЩА-2013</a:t>
                      </a:r>
                      <a:endParaRPr kumimoji="0" lang="ru-RU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Чисельність населення </a:t>
                      </a:r>
                      <a:r>
                        <a:rPr kumimoji="0" lang="uk-UA" altLang="uk-UA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45,5 млн. осіб </a:t>
                      </a: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38,5 млн. осіб </a:t>
                      </a: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ВВП </a:t>
                      </a:r>
                      <a:r>
                        <a:rPr kumimoji="0" lang="en-US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в поточних цінах) </a:t>
                      </a:r>
                      <a:r>
                        <a:rPr kumimoji="0" lang="uk-UA" altLang="uk-UA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171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177,4 млрд. </a:t>
                      </a: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USD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1171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517,5 млрд. </a:t>
                      </a: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USD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1171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</a:tr>
              <a:tr h="322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ВВП </a:t>
                      </a:r>
                      <a:r>
                        <a:rPr kumimoji="0" lang="en-US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 паритетом купівельної спроможності) </a:t>
                      </a:r>
                      <a:r>
                        <a:rPr kumimoji="0" lang="uk-UA" altLang="uk-UA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399</a:t>
                      </a:r>
                      <a:r>
                        <a:rPr kumimoji="0" lang="ru-RU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,8 </a:t>
                      </a:r>
                      <a:r>
                        <a:rPr kumimoji="0" lang="en-US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 </a:t>
                      </a: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млрд. </a:t>
                      </a: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896,8 </a:t>
                      </a:r>
                      <a:r>
                        <a:rPr kumimoji="0" lang="en-US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 </a:t>
                      </a: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млрд. </a:t>
                      </a: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65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ВВП на одиницю загального </a:t>
                      </a: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постачання первинної енергії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 паритетом купівельної спроможності) </a:t>
                      </a:r>
                      <a:r>
                        <a:rPr kumimoji="0" lang="uk-UA" altLang="uk-UA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3,448</a:t>
                      </a: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/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кг н.е.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9,289</a:t>
                      </a: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/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кг н.е.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5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Загальне постачання первинної енергії на </a:t>
                      </a: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1000 ВВП </a:t>
                      </a: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 пар</a:t>
                      </a:r>
                      <a:r>
                        <a:rPr kumimoji="0" lang="ru-RU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</a:t>
                      </a:r>
                      <a:r>
                        <a:rPr kumimoji="0" lang="uk-UA" alt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тетом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купівельної спроможності) </a:t>
                      </a:r>
                      <a:r>
                        <a:rPr kumimoji="0" lang="uk-UA" altLang="uk-UA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0,289 т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0,108 </a:t>
                      </a:r>
                      <a:r>
                        <a:rPr kumimoji="0" lang="ru-RU" alt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тне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65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Споживання газу побутовим сектором на </a:t>
                      </a:r>
                      <a:r>
                        <a:rPr kumimoji="0" lang="ru-RU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душу населення за рік</a:t>
                      </a:r>
                      <a:r>
                        <a:rPr kumimoji="0" lang="uk-UA" altLang="uk-UA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334,1 куб. м</a:t>
                      </a: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121,4 куб. м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5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Частка природного газу у загальному постачанні первинної енергії </a:t>
                      </a:r>
                      <a:r>
                        <a:rPr kumimoji="0" lang="uk-UA" altLang="uk-UA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35,1%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13,9%</a:t>
                      </a:r>
                      <a:endParaRPr kumimoji="0" lang="ru-RU" alt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Потреба у природному газі</a:t>
                      </a:r>
                      <a:r>
                        <a:rPr kumimoji="0" lang="uk-UA" altLang="uk-UA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171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51,5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млрд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 куб</a:t>
                      </a:r>
                      <a:r>
                        <a:rPr kumimoji="0" lang="en-US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171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18,2 </a:t>
                      </a:r>
                      <a:r>
                        <a:rPr kumimoji="0" lang="uk-UA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млрд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 куб</a:t>
                      </a:r>
                      <a:r>
                        <a:rPr kumimoji="0" lang="en-US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11715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11715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Імпорт природного газу</a:t>
                      </a:r>
                      <a:r>
                        <a:rPr kumimoji="0" lang="uk-UA" altLang="uk-UA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27,5 </a:t>
                      </a:r>
                      <a:r>
                        <a:rPr kumimoji="0" lang="uk-UA" alt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млрд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куб</a:t>
                      </a: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12,5 </a:t>
                      </a:r>
                      <a:r>
                        <a:rPr kumimoji="0" lang="uk-UA" alt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млрд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куб</a:t>
                      </a:r>
                      <a:r>
                        <a:rPr kumimoji="0" lang="en-US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Потреба в </a:t>
                      </a:r>
                      <a:r>
                        <a:rPr kumimoji="0" lang="ru-RU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газі</a:t>
                      </a:r>
                      <a:r>
                        <a:rPr kumimoji="0" lang="ru-RU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на 1000</a:t>
                      </a:r>
                      <a:r>
                        <a:rPr kumimoji="0" lang="en-US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ВВП </a:t>
                      </a: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(за паритетом </a:t>
                      </a:r>
                      <a:r>
                        <a:rPr kumimoji="0" lang="ru-RU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купівельної</a:t>
                      </a: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спроможності</a:t>
                      </a: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129 </a:t>
                      </a:r>
                      <a:r>
                        <a:rPr kumimoji="0" lang="ru-RU" alt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куб м 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 куб м</a:t>
                      </a: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60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Структура споживання газу за секторами </a:t>
                      </a:r>
                      <a:r>
                        <a:rPr kumimoji="0" lang="uk-UA" altLang="uk-UA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(2012)</a:t>
                      </a: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40" name="Object 6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0953157"/>
              </p:ext>
            </p:extLst>
          </p:nvPr>
        </p:nvGraphicFramePr>
        <p:xfrm>
          <a:off x="4140200" y="4592638"/>
          <a:ext cx="2428875" cy="1357312"/>
        </p:xfrm>
        <a:graphic>
          <a:graphicData uri="http://schemas.openxmlformats.org/presentationml/2006/ole">
            <p:oleObj spid="_x0000_s149880" r:id="rId5" imgW="2426418" imgH="1359526" progId="Excel.Sheet.8">
              <p:embed/>
            </p:oleObj>
          </a:graphicData>
        </a:graphic>
      </p:graphicFrame>
      <p:graphicFrame>
        <p:nvGraphicFramePr>
          <p:cNvPr id="16441" name="Object 6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45877401"/>
              </p:ext>
            </p:extLst>
          </p:nvPr>
        </p:nvGraphicFramePr>
        <p:xfrm>
          <a:off x="6516688" y="4592638"/>
          <a:ext cx="2428875" cy="1357312"/>
        </p:xfrm>
        <a:graphic>
          <a:graphicData uri="http://schemas.openxmlformats.org/presentationml/2006/ole">
            <p:oleObj spid="_x0000_s149881" name="Chart" r:id="rId6" imgW="2432515" imgH="1359526" progId="Excel.Sheet.8">
              <p:embed/>
            </p:oleObj>
          </a:graphicData>
        </a:graphic>
      </p:graphicFrame>
      <p:sp>
        <p:nvSpPr>
          <p:cNvPr id="16442" name="TextBox 16"/>
          <p:cNvSpPr txBox="1">
            <a:spLocks noChangeArrowheads="1"/>
          </p:cNvSpPr>
          <p:nvPr/>
        </p:nvSpPr>
        <p:spPr bwMode="auto">
          <a:xfrm>
            <a:off x="5197475" y="5953918"/>
            <a:ext cx="1824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000" dirty="0" err="1"/>
              <a:t>Електро-</a:t>
            </a:r>
            <a:r>
              <a:rPr lang="uk-UA" altLang="uk-UA" sz="1000" dirty="0"/>
              <a:t> та теплопостачання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000" dirty="0"/>
              <a:t>Сфера послуг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000" dirty="0"/>
              <a:t>Промисловість</a:t>
            </a:r>
            <a:endParaRPr lang="ru-RU" altLang="uk-UA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81575" y="6049963"/>
            <a:ext cx="144463" cy="730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2" name="Прямоугольник 11"/>
          <p:cNvSpPr/>
          <p:nvPr/>
        </p:nvSpPr>
        <p:spPr>
          <a:xfrm>
            <a:off x="4981575" y="6192838"/>
            <a:ext cx="144463" cy="71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3" name="Прямоугольник 12"/>
          <p:cNvSpPr/>
          <p:nvPr/>
        </p:nvSpPr>
        <p:spPr>
          <a:xfrm>
            <a:off x="4981575" y="6335713"/>
            <a:ext cx="144463" cy="71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6446" name="TextBox 20"/>
          <p:cNvSpPr txBox="1">
            <a:spLocks noChangeArrowheads="1"/>
          </p:cNvSpPr>
          <p:nvPr/>
        </p:nvSpPr>
        <p:spPr bwMode="auto">
          <a:xfrm>
            <a:off x="7215188" y="6065837"/>
            <a:ext cx="207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000" dirty="0"/>
              <a:t>Побутові потреби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000" dirty="0"/>
              <a:t>Інше</a:t>
            </a:r>
            <a:endParaRPr lang="ru-RU" altLang="uk-UA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70725" y="6165850"/>
            <a:ext cx="14446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4" name="Прямоугольник 13"/>
          <p:cNvSpPr/>
          <p:nvPr/>
        </p:nvSpPr>
        <p:spPr>
          <a:xfrm>
            <a:off x="7070725" y="6308725"/>
            <a:ext cx="144463" cy="71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  <p:sp>
        <p:nvSpPr>
          <p:cNvPr id="16450" name="TextBox 17"/>
          <p:cNvSpPr txBox="1">
            <a:spLocks noChangeArrowheads="1"/>
          </p:cNvSpPr>
          <p:nvPr/>
        </p:nvSpPr>
        <p:spPr bwMode="auto">
          <a:xfrm>
            <a:off x="0" y="6026150"/>
            <a:ext cx="498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900"/>
              <a:t>1 За даними Світового Банку </a:t>
            </a:r>
            <a:r>
              <a:rPr lang="en-US" altLang="uk-UA" sz="900"/>
              <a:t>http://data.worldbank.org/</a:t>
            </a:r>
            <a:endParaRPr lang="uk-UA" altLang="uk-UA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900"/>
              <a:t>2 </a:t>
            </a:r>
            <a:r>
              <a:rPr lang="ru-RU" altLang="uk-UA" sz="900"/>
              <a:t>За даними Міжнародного енергетичного агентства, МЕА (ІЕА) </a:t>
            </a:r>
            <a:r>
              <a:rPr lang="en-US" altLang="uk-UA" sz="900"/>
              <a:t>http://www.iea.org/gtf/index.asp</a:t>
            </a:r>
            <a:endParaRPr lang="uk-UA" altLang="uk-UA" sz="900"/>
          </a:p>
        </p:txBody>
      </p:sp>
      <p:sp>
        <p:nvSpPr>
          <p:cNvPr id="2" name="Овал 1"/>
          <p:cNvSpPr/>
          <p:nvPr/>
        </p:nvSpPr>
        <p:spPr>
          <a:xfrm>
            <a:off x="5752860" y="4006852"/>
            <a:ext cx="1390096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/>
              <a:t>&gt; </a:t>
            </a:r>
            <a:r>
              <a:rPr lang="uk-UA" sz="1600" b="1" dirty="0"/>
              <a:t>в 6 разів</a:t>
            </a:r>
          </a:p>
        </p:txBody>
      </p:sp>
      <p:sp>
        <p:nvSpPr>
          <p:cNvPr id="20" name="Овал 19"/>
          <p:cNvSpPr/>
          <p:nvPr/>
        </p:nvSpPr>
        <p:spPr>
          <a:xfrm>
            <a:off x="5688014" y="2178051"/>
            <a:ext cx="1509854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/>
              <a:t>&gt; </a:t>
            </a:r>
            <a:r>
              <a:rPr lang="uk-UA" sz="1600" b="1" dirty="0"/>
              <a:t>в 2,6 разів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5688014" y="2636838"/>
            <a:ext cx="1509854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/>
              <a:t>&gt; </a:t>
            </a:r>
            <a:r>
              <a:rPr lang="uk-UA" sz="1600" b="1" dirty="0"/>
              <a:t>в 2,7 разів</a:t>
            </a:r>
          </a:p>
        </p:txBody>
      </p:sp>
    </p:spTree>
    <p:extLst>
      <p:ext uri="{BB962C8B-B14F-4D97-AF65-F5344CB8AC3E}">
        <p14:creationId xmlns="" xmlns:p14="http://schemas.microsoft.com/office/powerpoint/2010/main" val="8306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796" y="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7030A0"/>
                </a:solidFill>
                <a:latin typeface="+mn-lt"/>
              </a:rPr>
              <a:t>Необхідні обсяги фінансування для досягнення мети Національної програми енергоефективності у житловому секторі за 10 років</a:t>
            </a:r>
            <a:endParaRPr lang="uk-UA" sz="1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3347" y="205528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latin typeface="+mn-lt"/>
              </a:rPr>
              <a:t>млрд</a:t>
            </a:r>
            <a:r>
              <a:rPr lang="uk-UA" sz="1400" dirty="0" smtClean="0">
                <a:latin typeface="+mn-lt"/>
              </a:rPr>
              <a:t>  </a:t>
            </a:r>
            <a:r>
              <a:rPr lang="uk-UA" sz="1400" dirty="0" err="1" smtClean="0">
                <a:latin typeface="+mn-lt"/>
              </a:rPr>
              <a:t>грн</a:t>
            </a:r>
            <a:endParaRPr lang="uk-UA" sz="1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456" y="467551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rgbClr val="7030A0"/>
                </a:solidFill>
                <a:latin typeface="+mn-lt"/>
              </a:rPr>
              <a:t>Середній</a:t>
            </a:r>
            <a:r>
              <a:rPr lang="ru-RU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+mn-lt"/>
              </a:rPr>
              <a:t>мультиплікаторний</a:t>
            </a:r>
            <a:r>
              <a:rPr lang="ru-RU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+mn-lt"/>
              </a:rPr>
              <a:t>ефект</a:t>
            </a:r>
            <a:r>
              <a:rPr lang="ru-RU" i="1" dirty="0" smtClean="0">
                <a:solidFill>
                  <a:srgbClr val="7030A0"/>
                </a:solidFill>
                <a:latin typeface="+mn-lt"/>
              </a:rPr>
              <a:t> по </a:t>
            </a:r>
            <a:r>
              <a:rPr lang="ru-RU" i="1" dirty="0" err="1" smtClean="0">
                <a:solidFill>
                  <a:srgbClr val="7030A0"/>
                </a:solidFill>
                <a:latin typeface="+mn-lt"/>
              </a:rPr>
              <a:t>усіх</a:t>
            </a:r>
            <a:r>
              <a:rPr lang="ru-RU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+mn-lt"/>
              </a:rPr>
              <a:t>механізмах</a:t>
            </a:r>
            <a:r>
              <a:rPr lang="ru-RU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+mn-lt"/>
              </a:rPr>
              <a:t>Програми</a:t>
            </a:r>
            <a:r>
              <a:rPr lang="uk-UA" i="1" dirty="0" smtClean="0">
                <a:solidFill>
                  <a:srgbClr val="7030A0"/>
                </a:solidFill>
                <a:latin typeface="+mn-lt"/>
              </a:rPr>
              <a:t>:</a:t>
            </a:r>
            <a:r>
              <a:rPr lang="ru-RU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+mn-lt"/>
              </a:rPr>
              <a:t>4,</a:t>
            </a:r>
            <a:r>
              <a:rPr lang="en-US" b="1" i="1" dirty="0" smtClean="0">
                <a:solidFill>
                  <a:srgbClr val="7030A0"/>
                </a:solidFill>
                <a:latin typeface="+mn-lt"/>
              </a:rPr>
              <a:t>46</a:t>
            </a:r>
            <a:endParaRPr lang="uk-UA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1534" y="572614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+mn-lt"/>
              </a:rPr>
              <a:t>*Заплановано у проекті постанови КМУ, фінансування за рахунок коштів спеціального фонду державного бюджету (отриманих відповідно до Угоди з ЄС);</a:t>
            </a:r>
          </a:p>
          <a:p>
            <a:r>
              <a:rPr lang="uk-UA" sz="1200" dirty="0" smtClean="0">
                <a:latin typeface="+mn-lt"/>
              </a:rPr>
              <a:t>** Можуть бути спрямовані залишки коштів, отриманих від </a:t>
            </a:r>
            <a:r>
              <a:rPr lang="ru-RU" sz="1200" dirty="0" smtClean="0">
                <a:latin typeface="+mn-lt"/>
              </a:rPr>
              <a:t>продажу </a:t>
            </a:r>
            <a:r>
              <a:rPr lang="ru-RU" sz="1200" dirty="0" err="1">
                <a:latin typeface="+mn-lt"/>
              </a:rPr>
              <a:t>частин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встановленої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кількості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викидів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парникових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err="1" smtClean="0">
                <a:latin typeface="+mn-lt"/>
              </a:rPr>
              <a:t>газів</a:t>
            </a:r>
            <a:r>
              <a:rPr lang="ru-RU" sz="1200" dirty="0" smtClean="0">
                <a:latin typeface="+mn-lt"/>
              </a:rPr>
              <a:t> (за </a:t>
            </a:r>
            <a:r>
              <a:rPr lang="ru-RU" sz="1200" dirty="0" err="1" smtClean="0">
                <a:latin typeface="+mn-lt"/>
              </a:rPr>
              <a:t>Кіотським</a:t>
            </a:r>
            <a:r>
              <a:rPr lang="ru-RU" sz="1200" dirty="0" smtClean="0">
                <a:latin typeface="+mn-lt"/>
              </a:rPr>
              <a:t> протоколом) – 70 млн </a:t>
            </a:r>
            <a:r>
              <a:rPr lang="ru-RU" sz="1200" dirty="0" err="1" smtClean="0">
                <a:latin typeface="+mn-lt"/>
              </a:rPr>
              <a:t>євро</a:t>
            </a:r>
            <a:r>
              <a:rPr lang="ru-RU" sz="1200" dirty="0" smtClean="0">
                <a:latin typeface="+mn-lt"/>
              </a:rPr>
              <a:t>; а </a:t>
            </a:r>
            <a:r>
              <a:rPr lang="ru-RU" sz="1200" dirty="0" err="1" smtClean="0">
                <a:latin typeface="+mn-lt"/>
              </a:rPr>
              <a:t>також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 smtClean="0">
                <a:latin typeface="+mn-lt"/>
              </a:rPr>
              <a:t>кошти</a:t>
            </a:r>
            <a:r>
              <a:rPr lang="ru-RU" sz="1200" dirty="0" smtClean="0">
                <a:latin typeface="+mn-lt"/>
              </a:rPr>
              <a:t> ЄБРР: 100 млн дол. США  кредит+ 30 млн дол. США – грант.</a:t>
            </a:r>
          </a:p>
          <a:p>
            <a:endParaRPr lang="uk-UA" sz="1200" dirty="0" smtClean="0">
              <a:latin typeface="+mn-lt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7471209" y="1128866"/>
            <a:ext cx="216024" cy="2084110"/>
          </a:xfrm>
          <a:prstGeom prst="rightBrace">
            <a:avLst>
              <a:gd name="adj1" fmla="val 5163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7478289" y="1397094"/>
            <a:ext cx="1807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2015-2024 </a:t>
            </a:r>
            <a:r>
              <a:rPr lang="ru-RU" sz="1600" dirty="0" err="1" smtClean="0">
                <a:latin typeface="+mn-lt"/>
              </a:rPr>
              <a:t>рр</a:t>
            </a:r>
            <a:r>
              <a:rPr lang="ru-RU" sz="1600" dirty="0" smtClean="0">
                <a:latin typeface="+mn-lt"/>
              </a:rPr>
              <a:t>.=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686</a:t>
            </a:r>
            <a:r>
              <a:rPr lang="uk-UA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млрд </a:t>
            </a:r>
            <a:r>
              <a:rPr lang="ru-RU" sz="1600" b="1" dirty="0" err="1" smtClean="0">
                <a:solidFill>
                  <a:srgbClr val="7030A0"/>
                </a:solidFill>
                <a:latin typeface="+mn-lt"/>
              </a:rPr>
              <a:t>грн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і</a:t>
            </a:r>
            <a:r>
              <a:rPr lang="ru-RU" sz="1600" dirty="0" err="1" smtClean="0">
                <a:latin typeface="+mn-lt"/>
              </a:rPr>
              <a:t>нвестицій</a:t>
            </a:r>
            <a:r>
              <a:rPr lang="ru-RU" sz="1600" dirty="0" smtClean="0">
                <a:latin typeface="+mn-lt"/>
              </a:rPr>
              <a:t>, з них </a:t>
            </a:r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154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 млрд </a:t>
            </a:r>
            <a:r>
              <a:rPr lang="ru-RU" sz="1600" b="1" dirty="0" err="1" smtClean="0">
                <a:solidFill>
                  <a:srgbClr val="7030A0"/>
                </a:solidFill>
                <a:latin typeface="+mn-lt"/>
              </a:rPr>
              <a:t>грн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– співфінансування з державного бюджету</a:t>
            </a:r>
            <a:endParaRPr lang="uk-UA" sz="1600" dirty="0">
              <a:latin typeface="+mn-lt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84904"/>
              </p:ext>
            </p:extLst>
          </p:nvPr>
        </p:nvGraphicFramePr>
        <p:xfrm>
          <a:off x="414425" y="3854965"/>
          <a:ext cx="7272808" cy="180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8374" y="821089"/>
            <a:ext cx="803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+mn-lt"/>
              </a:rPr>
              <a:t>Розподіл щорічних потреб у фінансових ресурсах (у тому числі державної підтримки)</a:t>
            </a:r>
            <a:endParaRPr lang="uk-UA" sz="1400" b="1" dirty="0">
              <a:latin typeface="+mn-lt"/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b="1" dirty="0" smtClean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9885496"/>
              </p:ext>
            </p:extLst>
          </p:nvPr>
        </p:nvGraphicFramePr>
        <p:xfrm>
          <a:off x="184413" y="1138842"/>
          <a:ext cx="7293876" cy="24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авая фигурная скобка 20"/>
          <p:cNvSpPr/>
          <p:nvPr/>
        </p:nvSpPr>
        <p:spPr>
          <a:xfrm rot="16200000">
            <a:off x="2376876" y="-170722"/>
            <a:ext cx="252030" cy="3891715"/>
          </a:xfrm>
          <a:prstGeom prst="rightBrace">
            <a:avLst>
              <a:gd name="adj1" fmla="val 3437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0621" y="1077189"/>
            <a:ext cx="52565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+mn-lt"/>
              </a:rPr>
              <a:t>До 2020 року необхідні інвестиції в 225 </a:t>
            </a:r>
            <a:r>
              <a:rPr lang="uk-UA" sz="1100" dirty="0" err="1" smtClean="0">
                <a:latin typeface="+mn-lt"/>
              </a:rPr>
              <a:t>млрд</a:t>
            </a:r>
            <a:r>
              <a:rPr lang="uk-UA" sz="1100" dirty="0" smtClean="0">
                <a:latin typeface="+mn-lt"/>
              </a:rPr>
              <a:t> </a:t>
            </a:r>
            <a:r>
              <a:rPr lang="uk-UA" sz="1100" dirty="0" err="1" smtClean="0">
                <a:latin typeface="+mn-lt"/>
              </a:rPr>
              <a:t>грн</a:t>
            </a:r>
            <a:r>
              <a:rPr lang="uk-UA" sz="1100" dirty="0" smtClean="0">
                <a:latin typeface="+mn-lt"/>
              </a:rPr>
              <a:t>, </a:t>
            </a:r>
          </a:p>
          <a:p>
            <a:pPr algn="ctr"/>
            <a:r>
              <a:rPr lang="uk-UA" sz="1100" dirty="0" smtClean="0">
                <a:latin typeface="+mn-lt"/>
              </a:rPr>
              <a:t>що підтверджується розрахунками ДУ «Інститут економіки і прогнозування НАН України» (проект Національного плану дій з енергоефективності до 2020 року)</a:t>
            </a:r>
            <a:endParaRPr lang="uk-UA" sz="11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30" y="663349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100" dirty="0" smtClean="0">
                <a:solidFill>
                  <a:schemeClr val="dk1"/>
                </a:solidFill>
                <a:latin typeface="+mn-lt"/>
              </a:rPr>
              <a:t>Курси валют станом на 13.01.2015 (18,58 </a:t>
            </a:r>
            <a:r>
              <a:rPr lang="uk-UA" sz="1100" dirty="0" err="1" smtClean="0">
                <a:solidFill>
                  <a:schemeClr val="dk1"/>
                </a:solidFill>
                <a:latin typeface="+mn-lt"/>
              </a:rPr>
              <a:t>грн</a:t>
            </a:r>
            <a:r>
              <a:rPr lang="uk-UA" sz="1100" dirty="0">
                <a:solidFill>
                  <a:schemeClr val="dk1"/>
                </a:solidFill>
                <a:latin typeface="+mn-lt"/>
              </a:rPr>
              <a:t>/</a:t>
            </a:r>
            <a:r>
              <a:rPr lang="uk-UA" sz="1100" dirty="0" smtClean="0">
                <a:solidFill>
                  <a:schemeClr val="dk1"/>
                </a:solidFill>
                <a:latin typeface="+mn-lt"/>
              </a:rPr>
              <a:t>євро)</a:t>
            </a:r>
            <a:endParaRPr lang="uk-UA" sz="11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7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122003390"/>
              </p:ext>
            </p:extLst>
          </p:nvPr>
        </p:nvGraphicFramePr>
        <p:xfrm>
          <a:off x="554008" y="698941"/>
          <a:ext cx="4133880" cy="601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5" name="Прямоугольник 1"/>
          <p:cNvSpPr>
            <a:spLocks noChangeArrowheads="1"/>
          </p:cNvSpPr>
          <p:nvPr/>
        </p:nvSpPr>
        <p:spPr bwMode="auto">
          <a:xfrm>
            <a:off x="168754" y="146383"/>
            <a:ext cx="81140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sz="2000" b="1" dirty="0" smtClean="0">
                <a:solidFill>
                  <a:srgbClr val="7030A0"/>
                </a:solidFill>
                <a:latin typeface="Tahoma" pitchFamily="34" charset="0"/>
              </a:rPr>
              <a:t>Дорожня карта впровадження механізмів стимулювання  енергоефективності </a:t>
            </a:r>
            <a:endParaRPr lang="uk-UA" altLang="uk-UA" sz="2000" b="1" i="1" dirty="0" smtClean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465822" y="1617663"/>
            <a:ext cx="32210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611715"/>
                </a:solidFill>
              </a:rPr>
              <a:t>Перший етап: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200" dirty="0"/>
              <a:t>стимулювання населення до встановлення «негазових» котлів (діє з 01.10.2014)</a:t>
            </a:r>
          </a:p>
        </p:txBody>
      </p:sp>
      <p:sp>
        <p:nvSpPr>
          <p:cNvPr id="8199" name="TextBox 25"/>
          <p:cNvSpPr txBox="1">
            <a:spLocks noChangeArrowheads="1"/>
          </p:cNvSpPr>
          <p:nvPr/>
        </p:nvSpPr>
        <p:spPr bwMode="auto">
          <a:xfrm>
            <a:off x="80963" y="823913"/>
            <a:ext cx="9213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dirty="0"/>
              <a:t>Механізм: відшкодування частини вартості кредитів на енергоефективні заходи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dirty="0"/>
              <a:t>(в рамках Державної цільової економічної програми енергоефективності і розвитку сфери виробництва енергоносіїв з відновлюваних джерел енергії та альтернативних видів палива на 2010-2015 </a:t>
            </a:r>
            <a:r>
              <a:rPr lang="uk-UA" altLang="uk-UA" sz="1400" dirty="0" smtClean="0"/>
              <a:t>роки)</a:t>
            </a:r>
            <a:endParaRPr lang="uk-UA" altLang="uk-UA" sz="1400" dirty="0"/>
          </a:p>
        </p:txBody>
      </p:sp>
      <p:pic>
        <p:nvPicPr>
          <p:cNvPr id="8202" name="Picture 2" descr="http://tatianabadya.ru/wp-content/uploads/2013/10/Zelenaya-galoc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19" y="1676310"/>
            <a:ext cx="297305" cy="4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трелка вправо 32"/>
          <p:cNvSpPr/>
          <p:nvPr/>
        </p:nvSpPr>
        <p:spPr>
          <a:xfrm>
            <a:off x="4295497" y="1708758"/>
            <a:ext cx="1038503" cy="79216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204" name="TextBox 33"/>
          <p:cNvSpPr txBox="1">
            <a:spLocks noChangeArrowheads="1"/>
          </p:cNvSpPr>
          <p:nvPr/>
        </p:nvSpPr>
        <p:spPr bwMode="auto">
          <a:xfrm>
            <a:off x="5130800" y="1654910"/>
            <a:ext cx="417195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611715"/>
                </a:solidFill>
              </a:rPr>
              <a:t>Другий етап: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dirty="0"/>
              <a:t>Поширення механізму на </a:t>
            </a:r>
            <a:r>
              <a:rPr lang="uk-UA" altLang="uk-UA" sz="1400" b="1" dirty="0" smtClean="0"/>
              <a:t>ОСББ (ЖБК) та індивідуальні будинки </a:t>
            </a:r>
            <a:r>
              <a:rPr lang="uk-UA" altLang="uk-UA" sz="1200" dirty="0"/>
              <a:t>(</a:t>
            </a:r>
            <a:r>
              <a:rPr lang="uk-UA" altLang="uk-UA" sz="1200" dirty="0" err="1"/>
              <a:t>енергоефективні</a:t>
            </a:r>
            <a:r>
              <a:rPr lang="uk-UA" altLang="uk-UA" sz="1200" dirty="0"/>
              <a:t> заходи у </a:t>
            </a:r>
            <a:r>
              <a:rPr lang="uk-UA" altLang="uk-UA" sz="1200" dirty="0" smtClean="0"/>
              <a:t>будівлях)</a:t>
            </a:r>
            <a:endParaRPr lang="uk-UA" altLang="uk-UA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200" i="1" dirty="0"/>
              <a:t>(</a:t>
            </a:r>
            <a:r>
              <a:rPr lang="en-US" altLang="uk-UA" sz="1200" i="1" dirty="0"/>
              <a:t>I </a:t>
            </a:r>
            <a:r>
              <a:rPr lang="uk-UA" altLang="uk-UA" sz="1200" i="1" dirty="0"/>
              <a:t>кв.2015 </a:t>
            </a:r>
            <a:r>
              <a:rPr lang="uk-UA" altLang="uk-UA" sz="1200" i="1" dirty="0" smtClean="0"/>
              <a:t>року)</a:t>
            </a:r>
            <a:endParaRPr lang="uk-UA" altLang="uk-UA" sz="1200" i="1" dirty="0"/>
          </a:p>
        </p:txBody>
      </p:sp>
      <p:sp>
        <p:nvSpPr>
          <p:cNvPr id="8205" name="TextBox 34"/>
          <p:cNvSpPr txBox="1">
            <a:spLocks noChangeArrowheads="1"/>
          </p:cNvSpPr>
          <p:nvPr/>
        </p:nvSpPr>
        <p:spPr bwMode="auto">
          <a:xfrm>
            <a:off x="4687889" y="4611354"/>
            <a:ext cx="46148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611715"/>
                </a:solidFill>
              </a:rPr>
              <a:t>Третій етап</a:t>
            </a:r>
            <a:r>
              <a:rPr lang="uk-UA" altLang="uk-UA" sz="1800" b="1" dirty="0">
                <a:solidFill>
                  <a:srgbClr val="611715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200" dirty="0"/>
              <a:t>Створення </a:t>
            </a:r>
            <a:r>
              <a:rPr lang="uk-UA" altLang="uk-UA" sz="1200" b="1" dirty="0"/>
              <a:t>Фонду </a:t>
            </a:r>
            <a:r>
              <a:rPr lang="uk-UA" altLang="uk-UA" sz="1200" b="1" dirty="0" smtClean="0">
                <a:sym typeface="Helvetica"/>
              </a:rPr>
              <a:t>енергоефективності</a:t>
            </a:r>
            <a:r>
              <a:rPr lang="uk-UA" altLang="uk-UA" sz="1200" b="1" dirty="0">
                <a:sym typeface="Helvetica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200" dirty="0">
                <a:sym typeface="Helvetica"/>
              </a:rPr>
              <a:t>запровадження прозорих механізмів управління, наповнення та використання коштів Фонду відповідно до європейських практик.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200" dirty="0" smtClean="0"/>
              <a:t>(</a:t>
            </a:r>
            <a:r>
              <a:rPr lang="en-US" altLang="uk-UA" sz="1200" dirty="0"/>
              <a:t>IV </a:t>
            </a:r>
            <a:r>
              <a:rPr lang="uk-UA" altLang="uk-UA" sz="1200" dirty="0"/>
              <a:t>кв. 2015 </a:t>
            </a:r>
            <a:r>
              <a:rPr lang="uk-UA" altLang="uk-UA" sz="1200" dirty="0" smtClean="0"/>
              <a:t>року – п.7,2 Плану заходів  </a:t>
            </a:r>
            <a:r>
              <a:rPr lang="ru-RU" sz="1200" dirty="0" smtClean="0"/>
              <a:t>Мінрегіону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з </a:t>
            </a:r>
            <a:r>
              <a:rPr lang="ru-RU" sz="1200" dirty="0" err="1"/>
              <a:t>виконання</a:t>
            </a:r>
            <a:r>
              <a:rPr lang="ru-RU" sz="1200" dirty="0"/>
              <a:t> </a:t>
            </a:r>
            <a:r>
              <a:rPr lang="ru-RU" sz="1200" dirty="0" err="1"/>
              <a:t>Програми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 </a:t>
            </a:r>
            <a:r>
              <a:rPr lang="ru-RU" sz="1200" dirty="0" err="1"/>
              <a:t>Кабінету</a:t>
            </a:r>
            <a:r>
              <a:rPr lang="ru-RU" sz="1200" dirty="0"/>
              <a:t> </a:t>
            </a:r>
            <a:r>
              <a:rPr lang="ru-RU" sz="1200" dirty="0" err="1"/>
              <a:t>Міністрів</a:t>
            </a:r>
            <a:r>
              <a:rPr lang="ru-RU" sz="1200" dirty="0"/>
              <a:t> </a:t>
            </a:r>
            <a:r>
              <a:rPr lang="ru-RU" sz="1200" dirty="0" err="1"/>
              <a:t>України</a:t>
            </a:r>
            <a:r>
              <a:rPr lang="ru-RU" sz="1200" dirty="0"/>
              <a:t> та </a:t>
            </a:r>
            <a:r>
              <a:rPr lang="ru-RU" sz="1200" dirty="0" err="1"/>
              <a:t>Коаліційної</a:t>
            </a:r>
            <a:r>
              <a:rPr lang="ru-RU" sz="1200" dirty="0"/>
              <a:t> </a:t>
            </a:r>
            <a:r>
              <a:rPr lang="ru-RU" sz="1200" dirty="0" smtClean="0"/>
              <a:t>угоди</a:t>
            </a:r>
            <a:r>
              <a:rPr lang="uk-UA" altLang="uk-UA" sz="1200" dirty="0" smtClean="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200" i="1" dirty="0"/>
          </a:p>
        </p:txBody>
      </p:sp>
      <p:sp>
        <p:nvSpPr>
          <p:cNvPr id="37" name="Стрелка вправо 36"/>
          <p:cNvSpPr>
            <a:spLocks noChangeArrowheads="1"/>
          </p:cNvSpPr>
          <p:nvPr/>
        </p:nvSpPr>
        <p:spPr bwMode="auto">
          <a:xfrm rot="5400000">
            <a:off x="5638290" y="3273440"/>
            <a:ext cx="1602807" cy="704850"/>
          </a:xfrm>
          <a:prstGeom prst="rightArrow">
            <a:avLst>
              <a:gd name="adj1" fmla="val 50000"/>
              <a:gd name="adj2" fmla="val 54842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8207" name="Picture 4" descr="http://www.companion.ua/data/filestorage/news/fond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8" y="2856208"/>
            <a:ext cx="2148681" cy="153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651254" y="2641600"/>
            <a:ext cx="2035605" cy="1969756"/>
            <a:chOff x="1571698" y="4168017"/>
            <a:chExt cx="1658680" cy="1038037"/>
          </a:xfrm>
        </p:grpSpPr>
        <p:cxnSp>
          <p:nvCxnSpPr>
            <p:cNvPr id="22" name="Скругленная соединительная линия 21"/>
            <p:cNvCxnSpPr/>
            <p:nvPr/>
          </p:nvCxnSpPr>
          <p:spPr>
            <a:xfrm rot="5400000" flipH="1" flipV="1">
              <a:off x="1882019" y="3857696"/>
              <a:ext cx="1038037" cy="165868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45"/>
            <p:cNvSpPr txBox="1">
              <a:spLocks noChangeArrowheads="1"/>
            </p:cNvSpPr>
            <p:nvPr/>
          </p:nvSpPr>
          <p:spPr bwMode="auto">
            <a:xfrm>
              <a:off x="1571698" y="4427015"/>
              <a:ext cx="1327150" cy="147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↑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14,2 </a:t>
              </a:r>
              <a:r>
                <a:rPr lang="ru-RU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разів</a:t>
              </a:r>
              <a:endPara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  <p:pic>
        <p:nvPicPr>
          <p:cNvPr id="24" name="Рисунок 10" descr="logo_transparent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6" y="6348412"/>
            <a:ext cx="26019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16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2814638" y="4997450"/>
            <a:ext cx="3403600" cy="5762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ПІДРЯДНИК</a:t>
            </a:r>
            <a:endParaRPr lang="ru-RU" sz="2000" b="1" dirty="0"/>
          </a:p>
        </p:txBody>
      </p:sp>
      <p:sp>
        <p:nvSpPr>
          <p:cNvPr id="42" name="Стрелка влево 41"/>
          <p:cNvSpPr/>
          <p:nvPr/>
        </p:nvSpPr>
        <p:spPr>
          <a:xfrm>
            <a:off x="1811338" y="2235200"/>
            <a:ext cx="4968875" cy="979488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     Компенсація </a:t>
            </a:r>
            <a:r>
              <a:rPr lang="uk-UA" sz="1600" b="1" dirty="0">
                <a:solidFill>
                  <a:srgbClr val="FF0000"/>
                </a:solidFill>
              </a:rPr>
              <a:t> 20, 30 ,40% </a:t>
            </a:r>
            <a:r>
              <a:rPr lang="uk-UA" sz="1600" dirty="0" smtClean="0"/>
              <a:t>від тіла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/>
              <a:t> кредиту (на </a:t>
            </a:r>
            <a:r>
              <a:rPr lang="uk-UA" sz="1600" dirty="0" smtClean="0">
                <a:solidFill>
                  <a:schemeClr val="tx1"/>
                </a:solidFill>
              </a:rPr>
              <a:t>обладнання </a:t>
            </a:r>
            <a:r>
              <a:rPr lang="uk-UA" sz="1600" dirty="0">
                <a:solidFill>
                  <a:schemeClr val="tx1"/>
                </a:solidFill>
              </a:rPr>
              <a:t>+ матеріали)</a:t>
            </a:r>
            <a:endParaRPr lang="ru-RU" sz="1600" dirty="0"/>
          </a:p>
        </p:txBody>
      </p:sp>
      <p:sp>
        <p:nvSpPr>
          <p:cNvPr id="40" name="Стрелка вправо 39"/>
          <p:cNvSpPr/>
          <p:nvPr/>
        </p:nvSpPr>
        <p:spPr>
          <a:xfrm rot="946535">
            <a:off x="501650" y="4291013"/>
            <a:ext cx="3190875" cy="528637"/>
          </a:xfrm>
          <a:prstGeom prst="rightArrow">
            <a:avLst>
              <a:gd name="adj1" fmla="val 50000"/>
              <a:gd name="adj2" fmla="val 55272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               </a:t>
            </a:r>
            <a:r>
              <a:rPr lang="uk-UA" sz="1600" dirty="0">
                <a:solidFill>
                  <a:schemeClr val="tx1"/>
                </a:solidFill>
              </a:rPr>
              <a:t>оплата робіт</a:t>
            </a:r>
            <a:endParaRPr lang="ru-RU" sz="1600" baseline="30000" dirty="0">
              <a:solidFill>
                <a:srgbClr val="FF0000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2114550" y="3425825"/>
            <a:ext cx="4968875" cy="360363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Надання кредитних коштів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908175" y="3714750"/>
            <a:ext cx="5030788" cy="360363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Звертається за кредитом</a:t>
            </a:r>
            <a:endParaRPr lang="ru-RU" sz="1600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1887538" y="3140075"/>
            <a:ext cx="5051425" cy="360363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Рахунки-фактури, акт виконаних робіт тощо *</a:t>
            </a:r>
            <a:endParaRPr lang="ru-RU" sz="1400" baseline="30000" dirty="0"/>
          </a:p>
        </p:txBody>
      </p:sp>
      <p:sp>
        <p:nvSpPr>
          <p:cNvPr id="36" name="Стрелка вправо 35"/>
          <p:cNvSpPr/>
          <p:nvPr/>
        </p:nvSpPr>
        <p:spPr>
          <a:xfrm rot="1112235">
            <a:off x="3321050" y="1770063"/>
            <a:ext cx="4043363" cy="931862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                 </a:t>
            </a:r>
            <a:r>
              <a:rPr lang="uk-UA" b="1" dirty="0" smtClean="0">
                <a:solidFill>
                  <a:srgbClr val="FF0000"/>
                </a:solidFill>
              </a:rPr>
              <a:t>20, 30 ,40% </a:t>
            </a:r>
            <a:r>
              <a:rPr lang="uk-UA" sz="1600" dirty="0"/>
              <a:t>від </a:t>
            </a:r>
            <a:r>
              <a:rPr lang="uk-UA" sz="1600" dirty="0" smtClean="0"/>
              <a:t>тіла  </a:t>
            </a:r>
            <a:r>
              <a:rPr lang="uk-UA" sz="1600" dirty="0"/>
              <a:t>кредиту </a:t>
            </a:r>
            <a:endParaRPr lang="uk-UA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 </a:t>
            </a:r>
            <a:r>
              <a:rPr lang="uk-UA" sz="1600" dirty="0" smtClean="0"/>
              <a:t>           (</a:t>
            </a:r>
            <a:r>
              <a:rPr lang="uk-UA" sz="1600" dirty="0"/>
              <a:t>на </a:t>
            </a:r>
            <a:r>
              <a:rPr lang="uk-UA" sz="1600" dirty="0">
                <a:solidFill>
                  <a:schemeClr val="tx1"/>
                </a:solidFill>
              </a:rPr>
              <a:t>обладнання + матеріали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3075" y="635000"/>
            <a:ext cx="3455988" cy="936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/>
              <a:t>Д</a:t>
            </a:r>
            <a:r>
              <a:rPr lang="uk-UA" sz="2000" b="1" dirty="0" smtClean="0"/>
              <a:t>ЕРЖЕНЕРГОЕФЕКТИВНОСТІ</a:t>
            </a:r>
            <a:endParaRPr lang="uk-UA" sz="2000" b="1" dirty="0"/>
          </a:p>
        </p:txBody>
      </p:sp>
      <p:sp>
        <p:nvSpPr>
          <p:cNvPr id="34" name="Стрелка влево 33"/>
          <p:cNvSpPr/>
          <p:nvPr/>
        </p:nvSpPr>
        <p:spPr>
          <a:xfrm rot="1081671">
            <a:off x="4894263" y="1238250"/>
            <a:ext cx="4089400" cy="1252538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dirty="0"/>
              <a:t>Зведений реєстр позичальників + копії документів, що підтверджують цільове використання коштів</a:t>
            </a:r>
            <a:endParaRPr lang="ru-RU" sz="1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1714" y="2816686"/>
            <a:ext cx="2097679" cy="1368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ОСББ/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/>
              <a:t>населення</a:t>
            </a:r>
            <a:endParaRPr lang="uk-UA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0400" y="2797175"/>
            <a:ext cx="1873250" cy="1368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БАНК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7713" y="3370263"/>
            <a:ext cx="1698625" cy="7191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/>
              <a:t>Який уклав договір про взаємодію  з </a:t>
            </a:r>
            <a:r>
              <a:rPr lang="uk-UA" sz="1000" dirty="0" err="1"/>
              <a:t>Держенергоефективності</a:t>
            </a:r>
            <a:endParaRPr lang="uk-UA" sz="1000" dirty="0"/>
          </a:p>
        </p:txBody>
      </p:sp>
      <p:sp>
        <p:nvSpPr>
          <p:cNvPr id="24" name="Лента лицом вверх 23"/>
          <p:cNvSpPr/>
          <p:nvPr/>
        </p:nvSpPr>
        <p:spPr>
          <a:xfrm>
            <a:off x="2278063" y="3784600"/>
            <a:ext cx="431800" cy="287338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  <a:endParaRPr lang="ru-RU" dirty="0"/>
          </a:p>
        </p:txBody>
      </p:sp>
      <p:sp>
        <p:nvSpPr>
          <p:cNvPr id="29" name="Лента лицом вверх 28"/>
          <p:cNvSpPr/>
          <p:nvPr/>
        </p:nvSpPr>
        <p:spPr>
          <a:xfrm>
            <a:off x="3146425" y="1557338"/>
            <a:ext cx="433388" cy="288925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7</a:t>
            </a:r>
            <a:endParaRPr lang="ru-RU" dirty="0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6215063" y="3429000"/>
            <a:ext cx="431800" cy="287338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  <a:endParaRPr lang="ru-RU" dirty="0"/>
          </a:p>
        </p:txBody>
      </p:sp>
      <p:sp>
        <p:nvSpPr>
          <p:cNvPr id="30" name="Лента лицом вверх 29"/>
          <p:cNvSpPr/>
          <p:nvPr/>
        </p:nvSpPr>
        <p:spPr>
          <a:xfrm>
            <a:off x="2179638" y="3141663"/>
            <a:ext cx="431800" cy="287337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5</a:t>
            </a:r>
            <a:endParaRPr lang="ru-RU" dirty="0"/>
          </a:p>
        </p:txBody>
      </p:sp>
      <p:sp>
        <p:nvSpPr>
          <p:cNvPr id="35" name="Лента лицом вверх 34"/>
          <p:cNvSpPr/>
          <p:nvPr/>
        </p:nvSpPr>
        <p:spPr>
          <a:xfrm>
            <a:off x="8674100" y="2090738"/>
            <a:ext cx="431800" cy="288925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6</a:t>
            </a:r>
            <a:endParaRPr lang="ru-RU" dirty="0"/>
          </a:p>
        </p:txBody>
      </p:sp>
      <p:sp>
        <p:nvSpPr>
          <p:cNvPr id="12309" name="TextBox 25"/>
          <p:cNvSpPr txBox="1">
            <a:spLocks noChangeArrowheads="1"/>
          </p:cNvSpPr>
          <p:nvPr/>
        </p:nvSpPr>
        <p:spPr bwMode="auto">
          <a:xfrm>
            <a:off x="-4763" y="25400"/>
            <a:ext cx="914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376092"/>
                </a:solidFill>
              </a:rPr>
              <a:t>СХЕМА ДЕРЖАВНОЇ ПІДТРИМКИ ВПРОВАДЖЕННЯ ЕНЕРГОЗБЕРІГАЮЧИХ </a:t>
            </a:r>
            <a:r>
              <a:rPr lang="uk-UA" altLang="uk-UA" sz="1800" b="1" dirty="0" smtClean="0">
                <a:solidFill>
                  <a:srgbClr val="376092"/>
                </a:solidFill>
              </a:rPr>
              <a:t>ЗАХОДІВ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376092"/>
                </a:solidFill>
              </a:rPr>
              <a:t> </a:t>
            </a:r>
            <a:r>
              <a:rPr lang="uk-UA" altLang="uk-UA" sz="1800" b="1" dirty="0">
                <a:solidFill>
                  <a:srgbClr val="376092"/>
                </a:solidFill>
              </a:rPr>
              <a:t>ОСББ </a:t>
            </a:r>
            <a:r>
              <a:rPr lang="uk-UA" altLang="uk-UA" sz="1800" b="1" dirty="0" smtClean="0">
                <a:solidFill>
                  <a:srgbClr val="376092"/>
                </a:solidFill>
              </a:rPr>
              <a:t>(ЖБК) ТА НАСЕЛЕННЯ</a:t>
            </a:r>
            <a:endParaRPr lang="ru-RU" altLang="uk-UA" sz="1800" b="1" dirty="0">
              <a:solidFill>
                <a:srgbClr val="376092"/>
              </a:solidFill>
            </a:endParaRPr>
          </a:p>
        </p:txBody>
      </p:sp>
      <p:pic>
        <p:nvPicPr>
          <p:cNvPr id="1029" name="Picture 5" descr="http://anatomiyabraka.com/wp-content/uploads/2013/08/417540_332455433466913_290888902_n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2267" r="14072" b="21322"/>
          <a:stretch/>
        </p:blipFill>
        <p:spPr bwMode="auto">
          <a:xfrm>
            <a:off x="323528" y="2194718"/>
            <a:ext cx="1419559" cy="944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3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6" t="11259" r="83195" b="57590"/>
          <a:stretch>
            <a:fillRect/>
          </a:stretch>
        </p:blipFill>
        <p:spPr bwMode="auto">
          <a:xfrm>
            <a:off x="617538" y="635000"/>
            <a:ext cx="9588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7" descr="http://www.kreditnews.ru/kreditnewscontent/uploads/2014/04/%D0%BE%D1%82%D0%B7%D1%8B%D0%B2-%D0%BB%D0%B8%D1%86%D0%B5%D0%BD%D0%B7%D0%B8%D0%B8-%D1%83-%D0%B1%D0%B0%D0%BD%D0%BA%D0%BE%D0%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2349500"/>
            <a:ext cx="10556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4" name="TextBox 48"/>
          <p:cNvSpPr txBox="1">
            <a:spLocks noChangeArrowheads="1"/>
          </p:cNvSpPr>
          <p:nvPr/>
        </p:nvSpPr>
        <p:spPr bwMode="auto">
          <a:xfrm>
            <a:off x="107950" y="5878513"/>
            <a:ext cx="8937625" cy="430212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dirty="0"/>
              <a:t>*документи, що підтверджують придбання товарів та/або виконаних робіт в повному обсязі відповідно до кредитного договору (рахунок-фактура, накладна на придбання товару або акт виконаних робіт)</a:t>
            </a:r>
          </a:p>
        </p:txBody>
      </p:sp>
      <p:sp>
        <p:nvSpPr>
          <p:cNvPr id="44" name="Лента лицом вверх 43"/>
          <p:cNvSpPr/>
          <p:nvPr/>
        </p:nvSpPr>
        <p:spPr>
          <a:xfrm>
            <a:off x="881063" y="4194175"/>
            <a:ext cx="431800" cy="288925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  <a:endParaRPr lang="ru-RU" dirty="0"/>
          </a:p>
        </p:txBody>
      </p:sp>
      <p:sp>
        <p:nvSpPr>
          <p:cNvPr id="45" name="Лента лицом вверх 44"/>
          <p:cNvSpPr/>
          <p:nvPr/>
        </p:nvSpPr>
        <p:spPr>
          <a:xfrm>
            <a:off x="6227763" y="2857500"/>
            <a:ext cx="431800" cy="287338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8</a:t>
            </a:r>
            <a:endParaRPr lang="ru-RU" dirty="0"/>
          </a:p>
        </p:txBody>
      </p:sp>
      <p:sp>
        <p:nvSpPr>
          <p:cNvPr id="41" name="Стрелка влево 40"/>
          <p:cNvSpPr/>
          <p:nvPr/>
        </p:nvSpPr>
        <p:spPr>
          <a:xfrm rot="904718">
            <a:off x="1819275" y="4300538"/>
            <a:ext cx="3721100" cy="452437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Рахунки-фактури, акт виконаних робіт</a:t>
            </a:r>
            <a:r>
              <a:rPr lang="en-US" sz="1400" dirty="0"/>
              <a:t>…..</a:t>
            </a:r>
            <a:endParaRPr lang="ru-RU" sz="1400" dirty="0"/>
          </a:p>
        </p:txBody>
      </p:sp>
      <p:sp>
        <p:nvSpPr>
          <p:cNvPr id="43" name="Лента лицом вверх 42"/>
          <p:cNvSpPr/>
          <p:nvPr/>
        </p:nvSpPr>
        <p:spPr>
          <a:xfrm>
            <a:off x="5095875" y="4691063"/>
            <a:ext cx="433388" cy="287337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  <a:endParaRPr lang="ru-RU" dirty="0"/>
          </a:p>
        </p:txBody>
      </p:sp>
      <p:pic>
        <p:nvPicPr>
          <p:cNvPr id="12319" name="Picture 6" descr="http://www.tovar-stroy.ru/pictures/tovar/original/kaska_en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832350"/>
            <a:ext cx="6556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8333" b="88889" l="435" r="98696">
                        <a14:foregroundMark x1="18696" y1="69444" x2="18696" y2="69444"/>
                        <a14:foregroundMark x1="26522" y1="43056" x2="26522" y2="43056"/>
                        <a14:foregroundMark x1="32609" y1="44444" x2="32609" y2="44444"/>
                        <a14:foregroundMark x1="29565" y1="41667" x2="29565" y2="41667"/>
                        <a14:foregroundMark x1="43478" y1="41667" x2="43478" y2="41667"/>
                        <a14:foregroundMark x1="47826" y1="40278" x2="47826" y2="40278"/>
                        <a14:foregroundMark x1="50870" y1="40278" x2="51304" y2="40278"/>
                        <a14:foregroundMark x1="56087" y1="40278" x2="56087" y2="40278"/>
                        <a14:foregroundMark x1="57391" y1="40278" x2="60435" y2="40278"/>
                        <a14:foregroundMark x1="63043" y1="40278" x2="65652" y2="40278"/>
                        <a14:foregroundMark x1="73043" y1="38889" x2="93043" y2="38889"/>
                        <a14:foregroundMark x1="96087" y1="38889" x2="96087" y2="38889"/>
                        <a14:foregroundMark x1="66087" y1="41667" x2="66087" y2="41667"/>
                        <a14:foregroundMark x1="68696" y1="41667" x2="68696" y2="41667"/>
                        <a14:foregroundMark x1="69130" y1="38889" x2="69130" y2="38889"/>
                        <a14:foregroundMark x1="40435" y1="40278" x2="40435" y2="40278"/>
                        <a14:foregroundMark x1="26087" y1="61111" x2="26087" y2="61111"/>
                        <a14:foregroundMark x1="28696" y1="62500" x2="28696" y2="62500"/>
                        <a14:foregroundMark x1="32609" y1="61111" x2="33478" y2="61111"/>
                        <a14:foregroundMark x1="35652" y1="61111" x2="36522" y2="61111"/>
                        <a14:foregroundMark x1="38261" y1="61111" x2="39565" y2="58333"/>
                        <a14:foregroundMark x1="40870" y1="58333" x2="41304" y2="58333"/>
                        <a14:foregroundMark x1="41739" y1="58333" x2="42609" y2="58333"/>
                        <a14:foregroundMark x1="43478" y1="58333" x2="43913" y2="58333"/>
                        <a14:foregroundMark x1="37391" y1="63889" x2="37391" y2="63889"/>
                        <a14:foregroundMark x1="32609" y1="58333" x2="32609" y2="58333"/>
                        <a14:foregroundMark x1="29130" y1="58333" x2="29130" y2="58333"/>
                        <a14:foregroundMark x1="25217" y1="65278" x2="25217" y2="65278"/>
                        <a14:foregroundMark x1="24348" y1="68056" x2="24348" y2="68056"/>
                        <a14:foregroundMark x1="26087" y1="70833" x2="26087" y2="70833"/>
                        <a14:foregroundMark x1="33913" y1="70833" x2="33913" y2="70833"/>
                        <a14:foregroundMark x1="35217" y1="68056" x2="35652" y2="68056"/>
                        <a14:foregroundMark x1="36957" y1="68056" x2="37826" y2="68056"/>
                        <a14:foregroundMark x1="38261" y1="68056" x2="39565" y2="66667"/>
                        <a14:foregroundMark x1="40435" y1="66667" x2="40435" y2="66667"/>
                        <a14:foregroundMark x1="40870" y1="66667" x2="41739" y2="66667"/>
                        <a14:foregroundMark x1="41739" y1="66667" x2="41739" y2="66667"/>
                        <a14:foregroundMark x1="23478" y1="37500" x2="23478" y2="37500"/>
                        <a14:foregroundMark x1="25217" y1="37500" x2="25217" y2="37500"/>
                        <a14:foregroundMark x1="67391" y1="45833" x2="65652" y2="45833"/>
                        <a14:foregroundMark x1="63043" y1="47222" x2="59130" y2="47222"/>
                        <a14:foregroundMark x1="57826" y1="47222" x2="54348" y2="47222"/>
                        <a14:foregroundMark x1="52609" y1="45833" x2="50435" y2="45833"/>
                        <a14:foregroundMark x1="46522" y1="44444" x2="43043" y2="44444"/>
                        <a14:foregroundMark x1="40870" y1="44444" x2="36522" y2="44444"/>
                        <a14:foregroundMark x1="36087" y1="44444" x2="35217" y2="45833"/>
                        <a14:foregroundMark x1="34783" y1="45833" x2="34783" y2="45833"/>
                        <a14:foregroundMark x1="42174" y1="43056" x2="42609" y2="43056"/>
                        <a14:foregroundMark x1="43478" y1="43056" x2="50870" y2="43056"/>
                        <a14:foregroundMark x1="52609" y1="43056" x2="56522" y2="43056"/>
                        <a14:foregroundMark x1="62609" y1="41667" x2="91304" y2="44444"/>
                        <a14:foregroundMark x1="92609" y1="45833" x2="60870" y2="50000"/>
                        <a14:foregroundMark x1="26522" y1="37500" x2="92609" y2="36111"/>
                        <a14:foregroundMark x1="68696" y1="34722" x2="66957" y2="34722"/>
                        <a14:foregroundMark x1="64783" y1="34722" x2="6217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" y="6286500"/>
            <a:ext cx="2071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25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35"/>
          <p:cNvSpPr>
            <a:spLocks/>
          </p:cNvSpPr>
          <p:nvPr/>
        </p:nvSpPr>
        <p:spPr bwMode="auto">
          <a:xfrm rot="5400000">
            <a:off x="4245159" y="1876986"/>
            <a:ext cx="504825" cy="8612372"/>
          </a:xfrm>
          <a:prstGeom prst="rightBrace">
            <a:avLst>
              <a:gd name="adj1" fmla="val 122432"/>
              <a:gd name="adj2" fmla="val 5013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+mn-lt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50825" y="188913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84685" y="23699"/>
            <a:ext cx="8346558" cy="8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uk-UA" altLang="uk-UA" sz="2400" b="1" dirty="0" smtClean="0">
                <a:solidFill>
                  <a:srgbClr val="7030A0"/>
                </a:solidFill>
                <a:latin typeface="+mn-lt"/>
              </a:rPr>
              <a:t>МЕХАЗІМ ДЕРЖАВНОЇ ПІДТРИМКИ </a:t>
            </a:r>
          </a:p>
          <a:p>
            <a:pPr algn="ctr">
              <a:lnSpc>
                <a:spcPts val="2000"/>
              </a:lnSpc>
              <a:defRPr/>
            </a:pPr>
            <a:r>
              <a:rPr lang="uk-UA" altLang="uk-UA" sz="2400" b="1" dirty="0" smtClean="0">
                <a:solidFill>
                  <a:srgbClr val="7030A0"/>
                </a:solidFill>
                <a:latin typeface="+mn-lt"/>
              </a:rPr>
              <a:t>ЕНЕРГОЕФЕКТИВНОСТІ (У 2015 РОЦІ)</a:t>
            </a:r>
          </a:p>
          <a:p>
            <a:pPr algn="ctr">
              <a:lnSpc>
                <a:spcPts val="2000"/>
              </a:lnSpc>
              <a:defRPr/>
            </a:pPr>
            <a:r>
              <a:rPr lang="uk-UA" altLang="uk-UA" sz="2400" b="1" dirty="0" smtClean="0">
                <a:solidFill>
                  <a:srgbClr val="7030A0"/>
                </a:solidFill>
                <a:latin typeface="+mn-lt"/>
              </a:rPr>
              <a:t>У ЦИФРАХ</a:t>
            </a:r>
            <a:endParaRPr lang="uk-UA" altLang="uk-UA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-262819" y="759258"/>
            <a:ext cx="3262266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Відшкодування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611715"/>
                </a:solidFill>
                <a:latin typeface="+mn-lt"/>
              </a:rPr>
              <a:t>20%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 суми кредитів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на придбання «негазових» 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котлів</a:t>
            </a:r>
            <a:endParaRPr lang="en-US" altLang="uk-UA" sz="1400" b="1" dirty="0" smtClean="0">
              <a:solidFill>
                <a:srgbClr val="0E223A"/>
              </a:solidFill>
              <a:latin typeface="+mn-lt"/>
            </a:endParaRP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en-US" altLang="uk-UA" sz="1400" b="1" dirty="0" smtClean="0">
                <a:solidFill>
                  <a:srgbClr val="0E223A"/>
                </a:solidFill>
                <a:latin typeface="+mn-lt"/>
              </a:rPr>
              <a:t>(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але не більше 5 тис. </a:t>
            </a:r>
            <a:r>
              <a:rPr lang="uk-UA" altLang="uk-UA" sz="1400" b="1" dirty="0" err="1" smtClean="0">
                <a:solidFill>
                  <a:srgbClr val="0E223A"/>
                </a:solidFill>
                <a:latin typeface="+mn-lt"/>
              </a:rPr>
              <a:t>грн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)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 </a:t>
            </a:r>
            <a:endParaRPr lang="uk-UA" altLang="uk-UA" sz="1400" b="1" dirty="0">
              <a:solidFill>
                <a:srgbClr val="0E223A"/>
              </a:solidFill>
              <a:latin typeface="+mn-lt"/>
            </a:endParaRPr>
          </a:p>
        </p:txBody>
      </p:sp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2407546" y="807229"/>
            <a:ext cx="4188415" cy="11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Відшкодування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611715"/>
                </a:solidFill>
                <a:latin typeface="+mn-lt"/>
              </a:rPr>
              <a:t>30%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 суми кредитів на придбання енергоефективного обладнання та 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матеріалів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None/>
            </a:pPr>
            <a:r>
              <a:rPr lang="en-US" altLang="uk-UA" sz="1400" b="1" dirty="0">
                <a:solidFill>
                  <a:srgbClr val="0E223A"/>
                </a:solidFill>
                <a:latin typeface="+mn-lt"/>
              </a:rPr>
              <a:t>(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але не більше 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10 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тис. </a:t>
            </a:r>
            <a:r>
              <a:rPr lang="uk-UA" altLang="uk-UA" sz="1400" b="1" dirty="0" err="1">
                <a:solidFill>
                  <a:srgbClr val="0E223A"/>
                </a:solidFill>
                <a:latin typeface="+mn-lt"/>
              </a:rPr>
              <a:t>грн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)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endParaRPr lang="uk-UA" altLang="uk-UA" sz="1400" b="1" dirty="0">
              <a:solidFill>
                <a:srgbClr val="0E223A"/>
              </a:solidFill>
              <a:latin typeface="+mn-lt"/>
            </a:endParaRP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6166861" y="779538"/>
            <a:ext cx="3062021" cy="9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Відшкодування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611715"/>
                </a:solidFill>
                <a:latin typeface="+mn-lt"/>
              </a:rPr>
              <a:t>40%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 суми кредитів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на придбання </a:t>
            </a:r>
            <a:r>
              <a:rPr lang="uk-UA" altLang="uk-UA" sz="1400" b="1" dirty="0" err="1">
                <a:solidFill>
                  <a:srgbClr val="0E223A"/>
                </a:solidFill>
                <a:latin typeface="+mn-lt"/>
              </a:rPr>
              <a:t>енергоефективного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 обладнання та матеріалів</a:t>
            </a:r>
          </a:p>
        </p:txBody>
      </p:sp>
      <p:sp>
        <p:nvSpPr>
          <p:cNvPr id="10252" name="TextBox 29"/>
          <p:cNvSpPr txBox="1">
            <a:spLocks noChangeArrowheads="1"/>
          </p:cNvSpPr>
          <p:nvPr/>
        </p:nvSpPr>
        <p:spPr bwMode="auto">
          <a:xfrm>
            <a:off x="483345" y="2733717"/>
            <a:ext cx="2303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47,6 млн. грн.</a:t>
            </a:r>
          </a:p>
        </p:txBody>
      </p:sp>
      <p:sp>
        <p:nvSpPr>
          <p:cNvPr id="10253" name="TextBox 29"/>
          <p:cNvSpPr txBox="1">
            <a:spLocks noChangeArrowheads="1"/>
          </p:cNvSpPr>
          <p:nvPr/>
        </p:nvSpPr>
        <p:spPr bwMode="auto">
          <a:xfrm>
            <a:off x="3349230" y="2733717"/>
            <a:ext cx="2305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198</a:t>
            </a:r>
            <a:r>
              <a:rPr lang="en-US" altLang="uk-UA" sz="1600" b="1" dirty="0">
                <a:solidFill>
                  <a:srgbClr val="7030A0"/>
                </a:solidFill>
                <a:latin typeface="+mn-lt"/>
              </a:rPr>
              <a:t>,0</a:t>
            </a: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 млн. грн.</a:t>
            </a:r>
          </a:p>
        </p:txBody>
      </p:sp>
      <p:sp>
        <p:nvSpPr>
          <p:cNvPr id="10254" name="TextBox 29"/>
          <p:cNvSpPr txBox="1">
            <a:spLocks noChangeArrowheads="1"/>
          </p:cNvSpPr>
          <p:nvPr/>
        </p:nvSpPr>
        <p:spPr bwMode="auto">
          <a:xfrm>
            <a:off x="6388417" y="2733717"/>
            <a:ext cx="2378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97,9 млн. грн.</a:t>
            </a:r>
          </a:p>
        </p:txBody>
      </p:sp>
      <p:sp>
        <p:nvSpPr>
          <p:cNvPr id="10255" name="AutoShape 17"/>
          <p:cNvSpPr>
            <a:spLocks noChangeArrowheads="1"/>
          </p:cNvSpPr>
          <p:nvPr/>
        </p:nvSpPr>
        <p:spPr bwMode="auto">
          <a:xfrm>
            <a:off x="1142486" y="1723625"/>
            <a:ext cx="360363" cy="252000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31750">
            <a:solidFill>
              <a:srgbClr val="0E22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+mn-lt"/>
            </a:endParaRPr>
          </a:p>
        </p:txBody>
      </p:sp>
      <p:sp>
        <p:nvSpPr>
          <p:cNvPr id="10256" name="AutoShape 18"/>
          <p:cNvSpPr>
            <a:spLocks noChangeArrowheads="1"/>
          </p:cNvSpPr>
          <p:nvPr/>
        </p:nvSpPr>
        <p:spPr bwMode="auto">
          <a:xfrm>
            <a:off x="4277783" y="1743905"/>
            <a:ext cx="360363" cy="252000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31750">
            <a:solidFill>
              <a:srgbClr val="0E22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+mn-lt"/>
            </a:endParaRPr>
          </a:p>
        </p:txBody>
      </p:sp>
      <p:sp>
        <p:nvSpPr>
          <p:cNvPr id="10257" name="AutoShape 19"/>
          <p:cNvSpPr>
            <a:spLocks noChangeArrowheads="1"/>
          </p:cNvSpPr>
          <p:nvPr/>
        </p:nvSpPr>
        <p:spPr bwMode="auto">
          <a:xfrm>
            <a:off x="7585708" y="1721674"/>
            <a:ext cx="360363" cy="252000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31750">
            <a:solidFill>
              <a:srgbClr val="0E22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+mn-lt"/>
            </a:endParaRP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 rot="5400000">
            <a:off x="4247357" y="-1165060"/>
            <a:ext cx="433388" cy="8569325"/>
          </a:xfrm>
          <a:prstGeom prst="rightBrace">
            <a:avLst>
              <a:gd name="adj1" fmla="val 164774"/>
              <a:gd name="adj2" fmla="val 50130"/>
            </a:avLst>
          </a:prstGeom>
          <a:noFill/>
          <a:ln w="9525">
            <a:solidFill>
              <a:srgbClr val="0E223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+mn-lt"/>
            </a:endParaRPr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2966473" y="3293766"/>
            <a:ext cx="2998383" cy="427617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E223A"/>
            </a:solidFill>
            <a:round/>
            <a:headEnd/>
            <a:tailEnd/>
          </a:ln>
        </p:spPr>
        <p:txBody>
          <a:bodyPr lIns="0" tIns="36000" rIns="0" b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z="2000" b="1" dirty="0" smtClean="0">
              <a:solidFill>
                <a:srgbClr val="7030A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uk-UA" alt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343, 5 млн. грн.</a:t>
            </a:r>
            <a:endParaRPr lang="ru-RU" altLang="uk-UA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1" hangingPunct="1">
              <a:defRPr/>
            </a:pPr>
            <a:endParaRPr lang="ru-RU" altLang="uk-UA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386701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ОХОПЛЕННЯ ПРОГРАМОЮ  НАСЕЛЕННЯ:</a:t>
            </a:r>
            <a:endParaRPr lang="uk-UA" altLang="uk-UA" sz="1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3090765" y="4370017"/>
            <a:ext cx="2736850" cy="2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22 тис. домогосподарств</a:t>
            </a:r>
          </a:p>
        </p:txBody>
      </p:sp>
      <p:sp>
        <p:nvSpPr>
          <p:cNvPr id="23" name="AutoShape 27"/>
          <p:cNvSpPr>
            <a:spLocks/>
          </p:cNvSpPr>
          <p:nvPr/>
        </p:nvSpPr>
        <p:spPr bwMode="auto">
          <a:xfrm rot="5400000">
            <a:off x="4247357" y="589385"/>
            <a:ext cx="433388" cy="8569325"/>
          </a:xfrm>
          <a:prstGeom prst="rightBrace">
            <a:avLst>
              <a:gd name="adj1" fmla="val 164774"/>
              <a:gd name="adj2" fmla="val 50130"/>
            </a:avLst>
          </a:prstGeom>
          <a:noFill/>
          <a:ln w="9525">
            <a:solidFill>
              <a:srgbClr val="0E223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+mn-lt"/>
            </a:endParaRPr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2966164" y="5037577"/>
            <a:ext cx="2998800" cy="4284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E223A"/>
            </a:solidFill>
            <a:round/>
            <a:headEnd/>
            <a:tailEnd/>
          </a:ln>
        </p:spPr>
        <p:txBody>
          <a:bodyPr lIns="0" tIns="36000" rIns="0" b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defRPr/>
            </a:pP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134 тис. сімей</a:t>
            </a:r>
            <a:endParaRPr lang="ru-RU" altLang="uk-UA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defRPr/>
            </a:pPr>
            <a:endParaRPr lang="ru-RU" altLang="uk-UA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0" y="555732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 dirty="0" smtClean="0">
                <a:solidFill>
                  <a:srgbClr val="C00000"/>
                </a:solidFill>
                <a:latin typeface="+mn-lt"/>
              </a:rPr>
              <a:t>ПОТЕНЦІАЛ ЗАЛУЧЕННЯ ПРИВАТНИХ КОШТІВ:</a:t>
            </a:r>
            <a:endParaRPr lang="uk-UA" altLang="uk-UA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3157803" y="5843859"/>
            <a:ext cx="2600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600" b="1" dirty="0" smtClean="0">
                <a:solidFill>
                  <a:srgbClr val="C00000"/>
                </a:solidFill>
                <a:latin typeface="+mn-lt"/>
              </a:rPr>
              <a:t>726</a:t>
            </a: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C00000"/>
                </a:solidFill>
                <a:latin typeface="+mn-lt"/>
              </a:rPr>
              <a:t>млн. грн.</a:t>
            </a:r>
          </a:p>
        </p:txBody>
      </p:sp>
      <p:sp>
        <p:nvSpPr>
          <p:cNvPr id="28" name="Овал 44"/>
          <p:cNvSpPr>
            <a:spLocks noChangeArrowheads="1"/>
          </p:cNvSpPr>
          <p:nvPr/>
        </p:nvSpPr>
        <p:spPr bwMode="auto">
          <a:xfrm>
            <a:off x="2966473" y="6389006"/>
            <a:ext cx="2998800" cy="4284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E223A"/>
            </a:solidFill>
            <a:round/>
            <a:headEnd/>
            <a:tailEnd/>
          </a:ln>
        </p:spPr>
        <p:txBody>
          <a:bodyPr lIns="0" tIns="36000" rIns="0" b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</a:t>
            </a:r>
            <a:r>
              <a:rPr lang="en-US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23</a:t>
            </a:r>
            <a:r>
              <a:rPr lang="ru-RU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млрд. грн.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180761" y="4380650"/>
            <a:ext cx="2700338" cy="2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14 тис. домогосподарств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5800362" y="4189009"/>
            <a:ext cx="3219450" cy="63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98 тис. домогосподарств</a:t>
            </a:r>
            <a:r>
              <a:rPr lang="uk-UA" altLang="uk-UA" sz="1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(охоплення 10% від загальної кількості ОСББ – близько 1 630 будівель) 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187027" y="5875758"/>
            <a:ext cx="2600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600" b="1" dirty="0" smtClean="0">
                <a:solidFill>
                  <a:srgbClr val="C00000"/>
                </a:solidFill>
                <a:latin typeface="+mn-lt"/>
              </a:rPr>
              <a:t>259</a:t>
            </a: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C00000"/>
                </a:solidFill>
                <a:latin typeface="+mn-lt"/>
              </a:rPr>
              <a:t>млн. грн.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5371556" y="5881466"/>
            <a:ext cx="3995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altLang="uk-UA" sz="1600" b="1" dirty="0" smtClean="0">
                <a:solidFill>
                  <a:srgbClr val="C00000"/>
                </a:solidFill>
                <a:latin typeface="+mn-lt"/>
              </a:rPr>
              <a:t>45</a:t>
            </a: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C00000"/>
                </a:solidFill>
                <a:latin typeface="+mn-lt"/>
              </a:rPr>
              <a:t>млн. грн.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399" y="2096243"/>
            <a:ext cx="67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Передбачені обсяги фінансування</a:t>
            </a:r>
            <a:endParaRPr lang="uk-UA" sz="24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3" name="Рисунок 10" descr="logo_transparent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6348412"/>
            <a:ext cx="26019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3506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3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bti.stroyexpertiza.com.ua/images/stories/mi_image/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229907"/>
            <a:ext cx="1225927" cy="1471095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104606" y="728524"/>
            <a:ext cx="64294" cy="602628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3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 smtClean="0">
                <a:solidFill>
                  <a:srgbClr val="7030A0"/>
                </a:solidFill>
                <a:latin typeface="Tahoma" pitchFamily="34" charset="0"/>
                <a:cs typeface="Arial" pitchFamily="34" charset="0"/>
              </a:rPr>
              <a:t>До енергоефективного обладнання та матеріалів, на придбання яких  надається державна підтримка, належать:</a:t>
            </a:r>
            <a:endParaRPr lang="uk-UA" altLang="uk-UA" sz="1800" b="1" dirty="0">
              <a:solidFill>
                <a:srgbClr val="7030A0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3329" name="Рисунок 10" descr="logo_transparen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6372225"/>
            <a:ext cx="26019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08800" y="6503194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0C73C-F4ED-4C3A-B8F3-8C6B79EEB9E8}" type="slidenum">
              <a:rPr lang="ru-RU" sz="1800" b="1" smtClean="0">
                <a:solidFill>
                  <a:srgbClr val="7030A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b="1" dirty="0" smtClean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3213" y="643890"/>
            <a:ext cx="3467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+mn-lt"/>
              </a:rPr>
              <a:t>Для позичальників-фізичних осіб (одноквартирні будинки та квартири в багатоквартирних будинках)</a:t>
            </a:r>
            <a:endParaRPr lang="uk-UA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462" y="728524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+mn-lt"/>
              </a:rPr>
              <a:t>Для ОСББ (ЖБК)</a:t>
            </a:r>
          </a:p>
          <a:p>
            <a:pPr algn="ctr"/>
            <a:r>
              <a:rPr lang="uk-UA" b="1" dirty="0" smtClean="0">
                <a:latin typeface="+mn-lt"/>
              </a:rPr>
              <a:t>(багатоквартирні будинки)</a:t>
            </a:r>
            <a:endParaRPr lang="uk-UA" b="1" dirty="0">
              <a:latin typeface="+mn-lt"/>
            </a:endParaRPr>
          </a:p>
        </p:txBody>
      </p:sp>
      <p:pic>
        <p:nvPicPr>
          <p:cNvPr id="150530" name="Picture 2" descr="http://eso-system.ru/wp-content/uploads/2012/08/dom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0"/>
            <a:ext cx="1714500" cy="1265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295900" y="4495395"/>
            <a:ext cx="3530600" cy="496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індивідуальний тепловий пункт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1" y="3113882"/>
            <a:ext cx="8326438" cy="58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rgbClr val="002060"/>
                </a:solidFill>
              </a:rPr>
              <a:t>засоби </a:t>
            </a:r>
            <a:r>
              <a:rPr lang="uk-UA" sz="1600" b="1" dirty="0">
                <a:solidFill>
                  <a:srgbClr val="002060"/>
                </a:solidFill>
              </a:rPr>
              <a:t>обліку теплової енергії та води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5900" y="3863974"/>
            <a:ext cx="3530600" cy="4968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sz="1400" b="1" dirty="0" smtClean="0">
                <a:solidFill>
                  <a:srgbClr val="002060"/>
                </a:solidFill>
              </a:rPr>
              <a:t> регулятори </a:t>
            </a:r>
            <a:r>
              <a:rPr lang="uk-UA" sz="1400" b="1" dirty="0">
                <a:solidFill>
                  <a:srgbClr val="002060"/>
                </a:solidFill>
              </a:rPr>
              <a:t>теплового потоку за погодними умовами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3" y="2491582"/>
            <a:ext cx="8326438" cy="596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sz="1600" b="1" dirty="0" smtClean="0">
                <a:solidFill>
                  <a:srgbClr val="002060"/>
                </a:solidFill>
              </a:rPr>
              <a:t>енергозберігаючі двокамерні склопакети </a:t>
            </a:r>
            <a:r>
              <a:rPr lang="uk-UA" sz="1600" b="1" dirty="0">
                <a:solidFill>
                  <a:srgbClr val="002060"/>
                </a:solidFill>
              </a:rPr>
              <a:t>для </a:t>
            </a:r>
            <a:r>
              <a:rPr lang="uk-UA" sz="1600" b="1" dirty="0" smtClean="0">
                <a:solidFill>
                  <a:srgbClr val="002060"/>
                </a:solidFill>
              </a:rPr>
              <a:t>вікон</a:t>
            </a:r>
            <a:endParaRPr lang="uk-UA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3" y="1720057"/>
            <a:ext cx="8326437" cy="746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sz="1600" b="1" dirty="0" smtClean="0">
                <a:solidFill>
                  <a:srgbClr val="002060"/>
                </a:solidFill>
              </a:rPr>
              <a:t>матеріали </a:t>
            </a:r>
            <a:r>
              <a:rPr lang="uk-UA" sz="1600" b="1" dirty="0">
                <a:solidFill>
                  <a:srgbClr val="002060"/>
                </a:solidFill>
              </a:rPr>
              <a:t>для проведення робіт з термоізоляції/</a:t>
            </a:r>
            <a:r>
              <a:rPr lang="uk-UA" sz="1600" b="1" dirty="0" err="1">
                <a:solidFill>
                  <a:srgbClr val="002060"/>
                </a:solidFill>
              </a:rPr>
              <a:t>тепломодернізації</a:t>
            </a:r>
            <a:r>
              <a:rPr lang="uk-UA" sz="1600" b="1" dirty="0">
                <a:solidFill>
                  <a:srgbClr val="002060"/>
                </a:solidFill>
              </a:rPr>
              <a:t> зовнішніх стін житлового будинку, підвальних приміщень, горищ, покрівлі та фундаменту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5900" y="5068088"/>
            <a:ext cx="3530600" cy="1312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b="1" dirty="0">
                <a:solidFill>
                  <a:srgbClr val="002060"/>
                </a:solidFill>
              </a:rPr>
              <a:t>м</a:t>
            </a:r>
            <a:r>
              <a:rPr lang="uk-UA" b="1" dirty="0" smtClean="0">
                <a:solidFill>
                  <a:srgbClr val="002060"/>
                </a:solidFill>
              </a:rPr>
              <a:t>атеріали та обладнання для модернізація </a:t>
            </a:r>
            <a:r>
              <a:rPr lang="uk-UA" b="1" dirty="0">
                <a:solidFill>
                  <a:srgbClr val="002060"/>
                </a:solidFill>
              </a:rPr>
              <a:t>систем освітлення </a:t>
            </a:r>
            <a:r>
              <a:rPr lang="uk-UA" b="1" dirty="0" smtClean="0">
                <a:solidFill>
                  <a:srgbClr val="002060"/>
                </a:solidFill>
              </a:rPr>
              <a:t>місць загального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користування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061" y="4482694"/>
            <a:ext cx="4540252" cy="496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теплові насоси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063" y="5724124"/>
            <a:ext cx="4540250" cy="496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сонячні колектори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063" y="3863974"/>
            <a:ext cx="4540250" cy="496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радіатори опалення з терморегуляторами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0061" y="5147462"/>
            <a:ext cx="4540252" cy="496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рекуператори </a:t>
            </a:r>
            <a:r>
              <a:rPr lang="uk-UA" b="1" dirty="0">
                <a:solidFill>
                  <a:srgbClr val="002060"/>
                </a:solidFill>
              </a:rPr>
              <a:t>тепла вентиляційного повітря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2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1704</Words>
  <Application>Microsoft Office PowerPoint</Application>
  <PresentationFormat>Экран (4:3)</PresentationFormat>
  <Paragraphs>475</Paragraphs>
  <Slides>12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Лист Microsoft Office Excel 97-2003</vt:lpstr>
      <vt:lpstr>Chart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NAER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Nikolay</cp:lastModifiedBy>
  <cp:revision>345</cp:revision>
  <cp:lastPrinted>2015-02-25T16:51:09Z</cp:lastPrinted>
  <dcterms:created xsi:type="dcterms:W3CDTF">2014-10-29T09:55:22Z</dcterms:created>
  <dcterms:modified xsi:type="dcterms:W3CDTF">2015-03-06T09:49:37Z</dcterms:modified>
</cp:coreProperties>
</file>