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6" r:id="rId4"/>
    <p:sldId id="317" r:id="rId5"/>
    <p:sldId id="318" r:id="rId6"/>
    <p:sldId id="315" r:id="rId7"/>
    <p:sldId id="320" r:id="rId8"/>
    <p:sldId id="319" r:id="rId9"/>
    <p:sldId id="262" r:id="rId10"/>
    <p:sldId id="263" r:id="rId11"/>
    <p:sldId id="264" r:id="rId12"/>
    <p:sldId id="312" r:id="rId13"/>
    <p:sldId id="303" r:id="rId14"/>
    <p:sldId id="304" r:id="rId15"/>
    <p:sldId id="266" r:id="rId16"/>
    <p:sldId id="269" r:id="rId17"/>
    <p:sldId id="270" r:id="rId18"/>
    <p:sldId id="271" r:id="rId19"/>
    <p:sldId id="272" r:id="rId20"/>
    <p:sldId id="273" r:id="rId21"/>
    <p:sldId id="305" r:id="rId22"/>
    <p:sldId id="275" r:id="rId23"/>
    <p:sldId id="277" r:id="rId24"/>
    <p:sldId id="289" r:id="rId25"/>
    <p:sldId id="290" r:id="rId26"/>
    <p:sldId id="291" r:id="rId27"/>
    <p:sldId id="292" r:id="rId28"/>
    <p:sldId id="306" r:id="rId29"/>
    <p:sldId id="296" r:id="rId30"/>
    <p:sldId id="307" r:id="rId31"/>
    <p:sldId id="321" r:id="rId32"/>
    <p:sldId id="308" r:id="rId33"/>
    <p:sldId id="300" r:id="rId34"/>
    <p:sldId id="301" r:id="rId35"/>
    <p:sldId id="302" r:id="rId36"/>
    <p:sldId id="313" r:id="rId37"/>
    <p:sldId id="314" r:id="rId38"/>
    <p:sldId id="309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6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1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1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5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68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0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8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5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8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3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CA0E-534F-45C3-8206-FC51D0536825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9F1AE-0051-406F-8350-84DB6EBEC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0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.jp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7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3.png"/><Relationship Id="rId7" Type="http://schemas.openxmlformats.org/officeDocument/2006/relationships/image" Target="../media/image1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.jp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ua/url?sa=i&amp;rct=j&amp;q=&amp;esrc=s&amp;source=images&amp;cd=&amp;cad=rja&amp;uact=8&amp;ved=0ahUKEwi1g_3G1pzSAhUBFywKHWueCMgQjRwIBw&amp;url=https://operkor.wordpress.com/2013/04/08/%D0%BA%D0%BB%D1%83%D0%B1-%D1%81%D0%B5%D0%BB%D0%B0-%D0%BC%D0%BE%D1%81%D0%BA%D0%BE%D0%B2%D0%BA%D0%B0-%D0%BE%D1%82-%D1%81%D0%BE%D1%86%D0%B8%D0%B0%D0%BB%D0%B8%D0%B7%D0%BC%D0%B0-%D0%B4%D0%BE-%D0%BA%D0%B0/&amp;bvm=bv.147448319,d.bGg&amp;psig=AFQjCNFHEvst8uEVx6vT6v49B3DsakKPXA&amp;ust=1487611334141936" TargetMode="External"/><Relationship Id="rId7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67.jp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7.jpeg"/><Relationship Id="rId7" Type="http://schemas.openxmlformats.org/officeDocument/2006/relationships/image" Target="../media/image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3.jpeg"/><Relationship Id="rId7" Type="http://schemas.openxmlformats.org/officeDocument/2006/relationships/image" Target="../media/image96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g"/><Relationship Id="rId7" Type="http://schemas.openxmlformats.org/officeDocument/2006/relationships/image" Target="../media/image10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1044" y="2081176"/>
            <a:ext cx="9780896" cy="1135253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Перспективи створення біоенергетичних селищ в Україні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64823" y="4325368"/>
            <a:ext cx="4435523" cy="2048135"/>
          </a:xfrm>
        </p:spPr>
        <p:txBody>
          <a:bodyPr>
            <a:normAutofit/>
          </a:bodyPr>
          <a:lstStyle/>
          <a:p>
            <a:pPr algn="l"/>
            <a:r>
              <a:rPr lang="uk-UA" b="1" i="1" dirty="0" smtClean="0">
                <a:solidFill>
                  <a:srgbClr val="002060"/>
                </a:solidFill>
              </a:rPr>
              <a:t>Станіслав </a:t>
            </a:r>
            <a:r>
              <a:rPr lang="uk-UA" b="1" i="1" dirty="0" err="1" smtClean="0">
                <a:solidFill>
                  <a:srgbClr val="002060"/>
                </a:solidFill>
              </a:rPr>
              <a:t>Ігнатьєв</a:t>
            </a:r>
            <a:endParaRPr lang="uk-UA" b="1" i="1" dirty="0" smtClean="0">
              <a:solidFill>
                <a:srgbClr val="002060"/>
              </a:solidFill>
            </a:endParaRPr>
          </a:p>
          <a:p>
            <a:pPr algn="l"/>
            <a:r>
              <a:rPr lang="en-US" i="1" dirty="0" smtClean="0">
                <a:solidFill>
                  <a:srgbClr val="002060"/>
                </a:solidFill>
              </a:rPr>
              <a:t>PhD</a:t>
            </a:r>
            <a:r>
              <a:rPr lang="uk-UA" i="1" dirty="0" smtClean="0">
                <a:solidFill>
                  <a:srgbClr val="002060"/>
                </a:solidFill>
              </a:rPr>
              <a:t>, виконавчий директор Інституту сталого розвитку</a:t>
            </a:r>
          </a:p>
          <a:p>
            <a:pPr algn="l"/>
            <a:r>
              <a:rPr lang="uk-UA" i="1" dirty="0" smtClean="0">
                <a:solidFill>
                  <a:srgbClr val="002060"/>
                </a:solidFill>
              </a:rPr>
              <a:t>засновник Харківського енергетичного кластеру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982639" y="3400780"/>
            <a:ext cx="10317707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0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1267619" y="2153053"/>
            <a:ext cx="7497762" cy="4800600"/>
          </a:xfrm>
        </p:spPr>
        <p:txBody>
          <a:bodyPr/>
          <a:lstStyle/>
          <a:p>
            <a:pPr eaLnBrk="1" hangingPunct="1"/>
            <a:r>
              <a:rPr lang="uk-UA" i="1" dirty="0" smtClean="0">
                <a:latin typeface="Arial" pitchFamily="34" charset="0"/>
                <a:cs typeface="Arial" pitchFamily="34" charset="0"/>
              </a:rPr>
              <a:t>Програма “Місцеві партнерські ініціативи для локальної енергоефективності”</a:t>
            </a:r>
          </a:p>
          <a:p>
            <a:pPr eaLnBrk="1" hangingPunct="1"/>
            <a:r>
              <a:rPr lang="uk-UA" i="1" dirty="0" smtClean="0">
                <a:latin typeface="Arial" pitchFamily="34" charset="0"/>
                <a:cs typeface="Arial" pitchFamily="34" charset="0"/>
              </a:rPr>
              <a:t>Реалізовано 12 </a:t>
            </a:r>
            <a:r>
              <a:rPr lang="uk-UA" i="1" dirty="0" err="1" smtClean="0">
                <a:latin typeface="Arial" pitchFamily="34" charset="0"/>
                <a:cs typeface="Arial" pitchFamily="34" charset="0"/>
              </a:rPr>
              <a:t>мікропроектів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 за 4 роки роботи програми</a:t>
            </a:r>
          </a:p>
          <a:p>
            <a:pPr eaLnBrk="1" hangingPunct="1"/>
            <a:r>
              <a:rPr lang="uk-UA" i="1" dirty="0" smtClean="0">
                <a:latin typeface="Arial" pitchFamily="34" charset="0"/>
                <a:cs typeface="Arial" pitchFamily="34" charset="0"/>
              </a:rPr>
              <a:t>“Енергозберігаючий дитячий садок”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7" name="Picture 11" descr="P41901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139" y="5157788"/>
            <a:ext cx="20288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5" descr="P114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0" y="5157789"/>
            <a:ext cx="205105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P1140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5500" y="5157788"/>
            <a:ext cx="1168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26" descr="P1140036"/>
          <p:cNvPicPr>
            <a:picLocks noChangeAspect="1" noChangeArrowheads="1"/>
          </p:cNvPicPr>
          <p:nvPr/>
        </p:nvPicPr>
        <p:blipFill>
          <a:blip r:embed="rId5" cstate="print">
            <a:lum contrast="-10000"/>
          </a:blip>
          <a:srcRect/>
          <a:stretch>
            <a:fillRect/>
          </a:stretch>
        </p:blipFill>
        <p:spPr bwMode="auto">
          <a:xfrm>
            <a:off x="8472489" y="5157788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518616" y="679850"/>
            <a:ext cx="8641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Регіональний фонд енергоефективності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4294967295"/>
          </p:nvPr>
        </p:nvSpPr>
        <p:spPr>
          <a:xfrm>
            <a:off x="979555" y="1480379"/>
            <a:ext cx="6089650" cy="4076700"/>
          </a:xfrm>
        </p:spPr>
        <p:txBody>
          <a:bodyPr>
            <a:normAutofit fontScale="85000" lnSpcReduction="10000"/>
          </a:bodyPr>
          <a:lstStyle/>
          <a:p>
            <a:pPr marL="365760" indent="-283464">
              <a:buNone/>
              <a:defRPr/>
            </a:pPr>
            <a:r>
              <a:rPr lang="uk-UA" i="1" dirty="0" smtClean="0"/>
              <a:t>Енергозберігаючий дитячий садок (селище Велика </a:t>
            </a:r>
            <a:r>
              <a:rPr lang="uk-UA" i="1" dirty="0" err="1" smtClean="0"/>
              <a:t>Рогань</a:t>
            </a:r>
            <a:r>
              <a:rPr lang="uk-UA" i="1" dirty="0" smtClean="0"/>
              <a:t>, Харківська область).</a:t>
            </a:r>
          </a:p>
          <a:p>
            <a:pPr marL="365760" indent="-283464">
              <a:buNone/>
              <a:defRPr/>
            </a:pPr>
            <a:r>
              <a:rPr lang="uk-UA" i="1" dirty="0" smtClean="0"/>
              <a:t>Сума соціальної інвестиції складає 1 327 тис. грн. (2008 р.)</a:t>
            </a:r>
          </a:p>
          <a:p>
            <a:pPr marL="365760" indent="-283464">
              <a:buNone/>
              <a:defRPr/>
            </a:pPr>
            <a:r>
              <a:rPr lang="uk-UA" i="1" dirty="0" smtClean="0"/>
              <a:t>В проекті не </a:t>
            </a:r>
            <a:r>
              <a:rPr lang="uk-UA" i="1" dirty="0" err="1" smtClean="0"/>
              <a:t>задіяно</a:t>
            </a:r>
            <a:r>
              <a:rPr lang="uk-UA" i="1" dirty="0" smtClean="0"/>
              <a:t> жодної бюджетної гривні.</a:t>
            </a:r>
          </a:p>
          <a:p>
            <a:pPr marL="365760" indent="-283464">
              <a:buNone/>
              <a:defRPr/>
            </a:pPr>
            <a:r>
              <a:rPr lang="uk-UA" i="1" dirty="0" smtClean="0"/>
              <a:t>Реалізація принципу </a:t>
            </a:r>
            <a:r>
              <a:rPr lang="uk-UA" i="1" dirty="0" err="1" smtClean="0"/>
              <a:t>“Навчимо</a:t>
            </a:r>
            <a:r>
              <a:rPr lang="uk-UA" i="1" dirty="0" smtClean="0"/>
              <a:t> зберігати енергетичні ресурси з дитячого </a:t>
            </a:r>
            <a:r>
              <a:rPr lang="uk-UA" i="1" dirty="0" err="1" smtClean="0"/>
              <a:t>садочку”</a:t>
            </a:r>
            <a:endParaRPr lang="uk-UA" i="1" dirty="0" smtClean="0"/>
          </a:p>
          <a:p>
            <a:pPr marL="365760" indent="-283464">
              <a:buNone/>
              <a:defRPr/>
            </a:pPr>
            <a:r>
              <a:rPr lang="uk-UA" i="1" dirty="0" smtClean="0"/>
              <a:t>Планується, що проект стане демонстрацією для територіальних громад Харківської області.</a:t>
            </a:r>
          </a:p>
          <a:p>
            <a:pPr marL="365760" indent="-283464"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6388" name="Picture 26" descr="P114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6602" y="5418090"/>
            <a:ext cx="1569430" cy="11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5" descr="P114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4260" y="1534398"/>
            <a:ext cx="3097709" cy="232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7" descr="P1140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90835" y="4087550"/>
            <a:ext cx="1881134" cy="250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518616" y="679850"/>
            <a:ext cx="8641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Енергозберігаючий дитячий садок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3" b="9021"/>
          <a:stretch/>
        </p:blipFill>
        <p:spPr>
          <a:xfrm>
            <a:off x="5291452" y="5008728"/>
            <a:ext cx="3868471" cy="15797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1" y="5424517"/>
            <a:ext cx="1560482" cy="11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542195" y="3678803"/>
            <a:ext cx="10343749" cy="11531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7857" y="3839240"/>
            <a:ext cx="10044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4200" dirty="0" smtClean="0"/>
              <a:t>Енергоефективне село</a:t>
            </a:r>
            <a:endParaRPr lang="ru-RU" sz="2800" dirty="0"/>
          </a:p>
        </p:txBody>
      </p:sp>
      <p:sp>
        <p:nvSpPr>
          <p:cNvPr id="12" name="Овал 11"/>
          <p:cNvSpPr/>
          <p:nvPr/>
        </p:nvSpPr>
        <p:spPr>
          <a:xfrm>
            <a:off x="150124" y="3726492"/>
            <a:ext cx="1160060" cy="110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Прямоугольник 15"/>
          <p:cNvSpPr>
            <a:spLocks noChangeArrowheads="1"/>
          </p:cNvSpPr>
          <p:nvPr/>
        </p:nvSpPr>
        <p:spPr bwMode="auto">
          <a:xfrm>
            <a:off x="518616" y="679850"/>
            <a:ext cx="8641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Кращий проект у галузі енергозбереження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r="19513"/>
          <a:stretch/>
        </p:blipFill>
        <p:spPr>
          <a:xfrm>
            <a:off x="6096108" y="1430077"/>
            <a:ext cx="5522576" cy="5279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4" y="2179628"/>
            <a:ext cx="4860027" cy="41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Прямоугольник 15"/>
          <p:cNvSpPr>
            <a:spLocks noChangeArrowheads="1"/>
          </p:cNvSpPr>
          <p:nvPr/>
        </p:nvSpPr>
        <p:spPr bwMode="auto">
          <a:xfrm>
            <a:off x="518616" y="679850"/>
            <a:ext cx="8641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Кращий інвестиційний проект Харківщини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51202" name="Picture 2" descr="https://scontent-waw1-1.xx.fbcdn.net/v/t1.0-9/14344122_1094887313934002_9079527313799407895_n.jpg?oh=9810aaa5d11be65e7289f398be6bb945&amp;oe=58A597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616" y="2786058"/>
            <a:ext cx="4170435" cy="3857652"/>
          </a:xfrm>
          <a:prstGeom prst="rect">
            <a:avLst/>
          </a:prstGeom>
          <a:noFill/>
        </p:spPr>
      </p:pic>
      <p:pic>
        <p:nvPicPr>
          <p:cNvPr id="51204" name="Picture 4" descr="https://scontent-waw1-1.xx.fbcdn.net/v/t1.0-9/14449779_1761364517453258_3732324743756894479_n.jpg?oh=2f82275d891de85a94b8d69df28e0aeb&amp;oe=58A9A3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413" y="1487589"/>
            <a:ext cx="3746392" cy="2493817"/>
          </a:xfrm>
          <a:prstGeom prst="rect">
            <a:avLst/>
          </a:prstGeom>
          <a:noFill/>
        </p:spPr>
      </p:pic>
      <p:pic>
        <p:nvPicPr>
          <p:cNvPr id="51206" name="Picture 6" descr="https://scontent-waw1-1.xx.fbcdn.net/v/t1.0-9/14433217_1761364640786579_6234172307819754943_n.jpg?oh=c02df4f190bac1cc3666f9c1246d2888&amp;oe=58AAB0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6969" y="4204370"/>
            <a:ext cx="3429024" cy="224677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Администратор\Рабочий стол\региональный центр\энергоеффективное село\фото\5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037" y="2900142"/>
            <a:ext cx="3392308" cy="2428892"/>
          </a:xfrm>
          <a:prstGeom prst="rect">
            <a:avLst/>
          </a:prstGeom>
          <a:noFill/>
        </p:spPr>
      </p:pic>
      <p:pic>
        <p:nvPicPr>
          <p:cNvPr id="15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3" cstate="print"/>
          <a:srcRect t="20589"/>
          <a:stretch>
            <a:fillRect/>
          </a:stretch>
        </p:blipFill>
        <p:spPr bwMode="auto">
          <a:xfrm>
            <a:off x="6032143" y="2900142"/>
            <a:ext cx="3692777" cy="2199343"/>
          </a:xfrm>
          <a:prstGeom prst="rect">
            <a:avLst/>
          </a:prstGeom>
          <a:noFill/>
        </p:spPr>
      </p:pic>
      <p:sp>
        <p:nvSpPr>
          <p:cNvPr id="17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2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911597" y="1972151"/>
            <a:ext cx="4071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Joachim </a:t>
            </a:r>
            <a:r>
              <a:rPr lang="en-US" sz="2400" dirty="0" err="1"/>
              <a:t>Uecker</a:t>
            </a:r>
            <a:endParaRPr lang="uk-UA" sz="2400" dirty="0"/>
          </a:p>
          <a:p>
            <a:r>
              <a:rPr lang="uk-UA" sz="2400" dirty="0"/>
              <a:t>голова села</a:t>
            </a:r>
          </a:p>
          <a:p>
            <a:r>
              <a:rPr lang="en-US" sz="2400" b="1" dirty="0" err="1"/>
              <a:t>Feldheim</a:t>
            </a:r>
            <a:endParaRPr lang="uk-UA" sz="2400" dirty="0"/>
          </a:p>
          <a:p>
            <a:endParaRPr lang="uk-UA" sz="2400" dirty="0"/>
          </a:p>
          <a:p>
            <a:endParaRPr lang="uk-UA" sz="2400" dirty="0"/>
          </a:p>
          <a:p>
            <a:r>
              <a:rPr lang="en-US" sz="2400" dirty="0"/>
              <a:t>Michael </a:t>
            </a:r>
            <a:r>
              <a:rPr lang="en-US" sz="2400" dirty="0" err="1"/>
              <a:t>Raschemann</a:t>
            </a:r>
            <a:r>
              <a:rPr lang="uk-UA" sz="2400" dirty="0"/>
              <a:t> президент компанії </a:t>
            </a:r>
            <a:r>
              <a:rPr lang="en-US" sz="2400" dirty="0" err="1"/>
              <a:t>Energiequelle</a:t>
            </a:r>
            <a:endParaRPr lang="uk-UA" sz="2400" dirty="0"/>
          </a:p>
        </p:txBody>
      </p:sp>
      <p:pic>
        <p:nvPicPr>
          <p:cNvPr id="24578" name="Picture 2" descr="C:\Documents and Settings\Администратор\Рабочий стол\региональный центр\энергоеффективное село\фото\032813CAAltEnergyGermany_full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39" y="3615225"/>
            <a:ext cx="2714644" cy="1809763"/>
          </a:xfrm>
          <a:prstGeom prst="rect">
            <a:avLst/>
          </a:prstGeom>
          <a:noFill/>
        </p:spPr>
      </p:pic>
      <p:pic>
        <p:nvPicPr>
          <p:cNvPr id="24579" name="Picture 3" descr="C:\Documents and Settings\Администратор\Рабочий стол\региональный центр\энергоеффективное село\фото\hi-werner-windmi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639" y="1829275"/>
            <a:ext cx="2665108" cy="1500198"/>
          </a:xfrm>
          <a:prstGeom prst="rect">
            <a:avLst/>
          </a:prstGeom>
          <a:noFill/>
        </p:spPr>
      </p:pic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</a:t>
            </a:r>
            <a:r>
              <a:rPr lang="en-US" sz="3200" b="1" i="1" dirty="0" smtClean="0">
                <a:solidFill>
                  <a:srgbClr val="002060"/>
                </a:solidFill>
              </a:rPr>
              <a:t>FELDHEIM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://thumbs.dreamstime.com/z/none-21112667.jpg"/>
          <p:cNvPicPr>
            <a:picLocks noChangeAspect="1" noChangeArrowheads="1"/>
          </p:cNvPicPr>
          <p:nvPr/>
        </p:nvPicPr>
        <p:blipFill>
          <a:blip r:embed="rId5" cstate="print"/>
          <a:srcRect l="16875" t="34524" b="11904"/>
          <a:stretch>
            <a:fillRect/>
          </a:stretch>
        </p:blipFill>
        <p:spPr bwMode="auto">
          <a:xfrm>
            <a:off x="7246962" y="1829275"/>
            <a:ext cx="4418209" cy="2242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567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Администратор\Рабочий стол\региональный центр\энергоеффективное село\фото\5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10" y="2071678"/>
            <a:ext cx="2394570" cy="1714512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4951500" y="1785926"/>
            <a:ext cx="5857916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Picture 2" descr="C:\Documents and Settings\Администратор\Рабочий стол\региональный центр\емблема\logo_IPC.png"/>
          <p:cNvPicPr>
            <a:picLocks noChangeAspect="1" noChangeArrowheads="1"/>
          </p:cNvPicPr>
          <p:nvPr/>
        </p:nvPicPr>
        <p:blipFill>
          <a:blip r:embed="rId3" cstate="print"/>
          <a:srcRect r="78689"/>
          <a:stretch>
            <a:fillRect/>
          </a:stretch>
        </p:blipFill>
        <p:spPr bwMode="auto">
          <a:xfrm>
            <a:off x="3165550" y="1785926"/>
            <a:ext cx="928694" cy="428628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094376" y="1851716"/>
            <a:ext cx="5572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Школа із зруйнованим дахом та старими вікнами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22938" y="3286124"/>
            <a:ext cx="5857916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/>
          <p:cNvSpPr txBox="1"/>
          <p:nvPr/>
        </p:nvSpPr>
        <p:spPr>
          <a:xfrm>
            <a:off x="5165814" y="3351915"/>
            <a:ext cx="5572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>
                <a:solidFill>
                  <a:schemeClr val="bg1"/>
                </a:solidFill>
              </a:rPr>
              <a:t>Застаріла система централізованого опалення села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94376" y="4929198"/>
            <a:ext cx="5857916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/>
          <p:cNvSpPr txBox="1"/>
          <p:nvPr/>
        </p:nvSpPr>
        <p:spPr>
          <a:xfrm>
            <a:off x="5237252" y="4994988"/>
            <a:ext cx="5572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Відсутність робочих місць у селі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4308558" y="2000240"/>
            <a:ext cx="571504" cy="642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елка вправо 22"/>
          <p:cNvSpPr/>
          <p:nvPr/>
        </p:nvSpPr>
        <p:spPr>
          <a:xfrm>
            <a:off x="4308558" y="3643314"/>
            <a:ext cx="571504" cy="64294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елка вправо 23"/>
          <p:cNvSpPr/>
          <p:nvPr/>
        </p:nvSpPr>
        <p:spPr>
          <a:xfrm>
            <a:off x="4308558" y="5143512"/>
            <a:ext cx="571504" cy="64294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15"/>
          <p:cNvSpPr>
            <a:spLocks noChangeArrowheads="1"/>
          </p:cNvSpPr>
          <p:nvPr/>
        </p:nvSpPr>
        <p:spPr bwMode="auto">
          <a:xfrm>
            <a:off x="982639" y="1257989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ПРОБЛЕМИ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4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5" cstate="print"/>
          <a:srcRect t="20589"/>
          <a:stretch>
            <a:fillRect/>
          </a:stretch>
        </p:blipFill>
        <p:spPr bwMode="auto">
          <a:xfrm>
            <a:off x="333567" y="4222629"/>
            <a:ext cx="2265722" cy="1349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2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167438" y="1871482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МІСЦЕВИЙ ЕНЕРГЕТИЧНИЙ ПЛАН (МЕП)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15" name="Picture 2" descr="C:\Documents and Settings\Администратор\Рабочий стол\региональный центр\энергоеффективное село\фото\5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506" y="3701719"/>
            <a:ext cx="2394570" cy="1714512"/>
          </a:xfrm>
          <a:prstGeom prst="rect">
            <a:avLst/>
          </a:prstGeom>
          <a:noFill/>
        </p:spPr>
      </p:pic>
      <p:pic>
        <p:nvPicPr>
          <p:cNvPr id="26626" name="Picture 2" descr="C:\Documents and Settings\Администратор\Рабочий стол\региональный центр\энергоеффективное село\фото\34023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29" y="1428736"/>
            <a:ext cx="2500330" cy="1875248"/>
          </a:xfrm>
          <a:prstGeom prst="rect">
            <a:avLst/>
          </a:prstGeom>
          <a:noFill/>
        </p:spPr>
      </p:pic>
      <p:pic>
        <p:nvPicPr>
          <p:cNvPr id="26628" name="Picture 4" descr="C:\Documents and Settings\Администратор\Рабочий стол\региональный центр\энергоеффективное село\фото\Photo2_IB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422" y="2857496"/>
            <a:ext cx="6072230" cy="3737641"/>
          </a:xfrm>
          <a:prstGeom prst="rect">
            <a:avLst/>
          </a:prstGeom>
          <a:noFill/>
        </p:spPr>
      </p:pic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</a:t>
            </a:r>
            <a:r>
              <a:rPr lang="en-US" sz="3200" b="1" i="1" dirty="0" smtClean="0">
                <a:solidFill>
                  <a:srgbClr val="002060"/>
                </a:solidFill>
              </a:rPr>
              <a:t>FELDHEIM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3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2" cstate="print"/>
          <a:srcRect t="20589"/>
          <a:stretch>
            <a:fillRect/>
          </a:stretch>
        </p:blipFill>
        <p:spPr bwMode="auto">
          <a:xfrm>
            <a:off x="229706" y="1650121"/>
            <a:ext cx="2758741" cy="1643050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 l="7324" t="18554" r="17969" b="28711"/>
          <a:stretch>
            <a:fillRect/>
          </a:stretch>
        </p:blipFill>
        <p:spPr bwMode="auto">
          <a:xfrm>
            <a:off x="3167042" y="2857496"/>
            <a:ext cx="7000924" cy="405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TopUp"/>
            <a:lightRig rig="threePt" dir="t"/>
          </a:scene3d>
        </p:spPr>
      </p:pic>
      <p:pic>
        <p:nvPicPr>
          <p:cNvPr id="16" name="Picture 23" descr="енергоспожива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52" y="2701932"/>
            <a:ext cx="22336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595670" y="2773369"/>
            <a:ext cx="142876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" name="Picture 26" descr="віте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8546" y="1714489"/>
            <a:ext cx="23050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667240" y="1714488"/>
            <a:ext cx="135732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Picture 25" descr="гідр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7570" y="5296938"/>
            <a:ext cx="1928826" cy="13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8024826" y="5286388"/>
            <a:ext cx="135732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Picture 24" descr="сонц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0578" y="4714884"/>
            <a:ext cx="21262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9310678" y="4714884"/>
            <a:ext cx="135732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96034" y="166722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МІСЦЕВИЙ ЕНЕРГЕТИЧНИЙ ПЛАН (МЕП)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74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42197" y="2060810"/>
            <a:ext cx="10343749" cy="11073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7857" y="2209672"/>
            <a:ext cx="10044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4200" dirty="0" smtClean="0"/>
              <a:t>Фонд підтримки енергоефективності</a:t>
            </a:r>
            <a:endParaRPr lang="ru-RU" sz="2800" dirty="0"/>
          </a:p>
        </p:txBody>
      </p:sp>
      <p:sp>
        <p:nvSpPr>
          <p:cNvPr id="3" name="Овал 2"/>
          <p:cNvSpPr/>
          <p:nvPr/>
        </p:nvSpPr>
        <p:spPr>
          <a:xfrm>
            <a:off x="150124" y="2086840"/>
            <a:ext cx="1160060" cy="110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42195" y="3678803"/>
            <a:ext cx="10343749" cy="11531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7857" y="3839240"/>
            <a:ext cx="10044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4200" dirty="0" smtClean="0"/>
              <a:t>Енергоефективне село</a:t>
            </a:r>
            <a:endParaRPr lang="ru-RU" sz="2800" dirty="0"/>
          </a:p>
        </p:txBody>
      </p:sp>
      <p:sp>
        <p:nvSpPr>
          <p:cNvPr id="12" name="Овал 11"/>
          <p:cNvSpPr/>
          <p:nvPr/>
        </p:nvSpPr>
        <p:spPr>
          <a:xfrm>
            <a:off x="150124" y="3726492"/>
            <a:ext cx="1160060" cy="110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42196" y="5349314"/>
            <a:ext cx="10343749" cy="1105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87857" y="5444850"/>
            <a:ext cx="10044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4200" dirty="0" smtClean="0"/>
              <a:t>Донори та партнери</a:t>
            </a:r>
            <a:endParaRPr lang="ru-RU" sz="4200" dirty="0"/>
          </a:p>
        </p:txBody>
      </p:sp>
      <p:sp>
        <p:nvSpPr>
          <p:cNvPr id="15" name="Овал 14"/>
          <p:cNvSpPr/>
          <p:nvPr/>
        </p:nvSpPr>
        <p:spPr>
          <a:xfrm>
            <a:off x="150124" y="5349314"/>
            <a:ext cx="1160060" cy="110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542196" y="599444"/>
            <a:ext cx="10044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  <a:t>КОМПОНЕНТИ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730154" y="1368607"/>
            <a:ext cx="58344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890" y="1419366"/>
            <a:ext cx="5741804" cy="723741"/>
          </a:xfrm>
        </p:spPr>
        <p:txBody>
          <a:bodyPr>
            <a:normAutofit/>
          </a:bodyPr>
          <a:lstStyle/>
          <a:p>
            <a:r>
              <a:rPr lang="uk-UA" sz="3600" b="1" i="1" dirty="0" err="1" smtClean="0">
                <a:solidFill>
                  <a:srgbClr val="002060"/>
                </a:solidFill>
              </a:rPr>
              <a:t>Енергоаудит</a:t>
            </a:r>
            <a:r>
              <a:rPr lang="uk-UA" sz="3600" b="1" i="1" dirty="0" smtClean="0">
                <a:solidFill>
                  <a:srgbClr val="002060"/>
                </a:solidFill>
              </a:rPr>
              <a:t> об’єктів</a:t>
            </a:r>
            <a:endParaRPr lang="uk-UA" sz="3600" b="1" i="1" dirty="0">
              <a:solidFill>
                <a:srgbClr val="002060"/>
              </a:solidFill>
            </a:endParaRPr>
          </a:p>
        </p:txBody>
      </p:sp>
      <p:pic>
        <p:nvPicPr>
          <p:cNvPr id="54274" name="Picture 2" descr="http://mzpo.com.ua/uploads/posts/2011-08/1312789508_fluke_ti32l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792" y="2151787"/>
            <a:ext cx="4001765" cy="4357718"/>
          </a:xfrm>
          <a:prstGeom prst="rect">
            <a:avLst/>
          </a:prstGeom>
          <a:noFill/>
        </p:spPr>
      </p:pic>
      <p:pic>
        <p:nvPicPr>
          <p:cNvPr id="54276" name="Picture 4" descr="http://stroy.teriva.lg.ua/img/tep/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5283" y="1986371"/>
            <a:ext cx="3381375" cy="2505076"/>
          </a:xfrm>
          <a:prstGeom prst="rect">
            <a:avLst/>
          </a:prstGeom>
          <a:noFill/>
        </p:spPr>
      </p:pic>
      <p:pic>
        <p:nvPicPr>
          <p:cNvPr id="54278" name="Picture 6" descr="http://masteram.com.ua/nfs/content/6757/file/thermal_image_radia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5283" y="4685474"/>
            <a:ext cx="1944032" cy="1824031"/>
          </a:xfrm>
          <a:prstGeom prst="rect">
            <a:avLst/>
          </a:prstGeom>
          <a:noFill/>
        </p:spPr>
      </p:pic>
      <p:sp>
        <p:nvSpPr>
          <p:cNvPr id="17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6" cstate="print"/>
          <a:srcRect t="20589"/>
          <a:stretch>
            <a:fillRect/>
          </a:stretch>
        </p:blipFill>
        <p:spPr bwMode="auto">
          <a:xfrm>
            <a:off x="420774" y="2295359"/>
            <a:ext cx="2758741" cy="16430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1" y="4068884"/>
            <a:ext cx="3649528" cy="24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71800" y="1219200"/>
            <a:ext cx="746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 eaLnBrk="0" hangingPunct="0"/>
            <a:r>
              <a:rPr lang="uk-UA" sz="3200" b="1" i="1" dirty="0">
                <a:solidFill>
                  <a:srgbClr val="002060"/>
                </a:solidFill>
              </a:rPr>
              <a:t>Літня школа </a:t>
            </a:r>
            <a:r>
              <a:rPr lang="uk-UA" sz="3200" b="1" i="1" dirty="0" smtClean="0">
                <a:solidFill>
                  <a:srgbClr val="002060"/>
                </a:solidFill>
              </a:rPr>
              <a:t>з енергоефективності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  <p:pic>
        <p:nvPicPr>
          <p:cNvPr id="27655" name="Picture 2" descr="https://scontent-waw1-1.xx.fbcdn.net/hphotos-xpt1/v/t1.0-9/11709547_1601295313460180_5729268600175583840_n.jpg?oh=9a3ce3a1d2a6500e1efe6fa840666eab&amp;oe=566B72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905001"/>
            <a:ext cx="5106988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4" descr="https://scontent-waw1-1.xx.fbcdn.net/hphotos-xaf1/v/t1.0-9/11831747_1609369782652733_5259166353041521878_n.jpg?oh=fe7b1e3d39bf4a5d49643da0271bcd27&amp;oe=5662ED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1905000"/>
            <a:ext cx="23637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6" descr="https://scontent-waw1-1.xx.fbcdn.net/hphotos-xpf1/v/t1.0-9/11817284_1610729322516779_1653057313737928688_n.jpg?oh=ffa7584cf81eccf77235e47cf5e1052f&amp;oe=566825D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3505201"/>
            <a:ext cx="23622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8" descr="https://scontent-waw1-1.xx.fbcdn.net/hphotos-xtp1/v/t1.0-9/11825213_1612185985704446_270010677896683491_n.jpg?oh=d506fb04d90dc25cdfea5d81259cdea2&amp;oe=5674A3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5175250"/>
            <a:ext cx="236220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трелка вправо 16"/>
          <p:cNvSpPr/>
          <p:nvPr/>
        </p:nvSpPr>
        <p:spPr>
          <a:xfrm>
            <a:off x="1524000" y="1828800"/>
            <a:ext cx="2286000" cy="990600"/>
          </a:xfrm>
          <a:prstGeom prst="rightArrow">
            <a:avLst>
              <a:gd name="adj1" fmla="val 720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/>
              <a:t>Коаліції у громадах</a:t>
            </a: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1524000" y="2971800"/>
            <a:ext cx="2286000" cy="990600"/>
          </a:xfrm>
          <a:prstGeom prst="rightArrow">
            <a:avLst>
              <a:gd name="adj1" fmla="val 720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/>
              <a:t>Аналіз проблем та точок росту</a:t>
            </a: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1524000" y="4038600"/>
            <a:ext cx="2438400" cy="1219200"/>
          </a:xfrm>
          <a:prstGeom prst="rightArrow">
            <a:avLst>
              <a:gd name="adj1" fmla="val 720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/>
              <a:t>Розробка операційних стратегій</a:t>
            </a:r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1524000" y="5410200"/>
            <a:ext cx="2286000" cy="990600"/>
          </a:xfrm>
          <a:prstGeom prst="rightArrow">
            <a:avLst>
              <a:gd name="adj1" fmla="val 720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/>
              <a:t>Проектний менеджмент</a:t>
            </a:r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 rot="16200000">
            <a:off x="5600700" y="4076700"/>
            <a:ext cx="2438400" cy="2362200"/>
          </a:xfrm>
          <a:prstGeom prst="rightArrow">
            <a:avLst>
              <a:gd name="adj1" fmla="val 72044"/>
              <a:gd name="adj2" fmla="val 28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/>
              <a:t>Розроблено 4 проектні пропозиції, що подані до міжнародних фондів</a:t>
            </a:r>
            <a:endParaRPr lang="ru-RU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968992" y="672326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749" y="107676"/>
            <a:ext cx="3151401" cy="85703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92847" y="1259589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7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https://scontent-a.xx.fbcdn.net/hphotos-xpf1/t1.0-9/10384900_1449893968600316_3095355321898125887_n.jpg"/>
          <p:cNvPicPr>
            <a:picLocks noChangeAspect="1" noChangeArrowheads="1"/>
          </p:cNvPicPr>
          <p:nvPr/>
        </p:nvPicPr>
        <p:blipFill>
          <a:blip r:embed="rId2" cstate="print"/>
          <a:srcRect l="33594"/>
          <a:stretch>
            <a:fillRect/>
          </a:stretch>
        </p:blipFill>
        <p:spPr bwMode="auto">
          <a:xfrm flipH="1">
            <a:off x="2800618" y="4929199"/>
            <a:ext cx="1785950" cy="1624861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6238876" y="1523715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rgbClr val="002060"/>
                </a:solidFill>
              </a:rPr>
              <a:t>Стажування представників громади закордоном</a:t>
            </a:r>
            <a:endParaRPr lang="uk-UA" sz="2400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61442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3" cstate="print"/>
          <a:srcRect t="20589"/>
          <a:stretch>
            <a:fillRect/>
          </a:stretch>
        </p:blipFill>
        <p:spPr bwMode="auto">
          <a:xfrm>
            <a:off x="337991" y="1285860"/>
            <a:ext cx="2007530" cy="119564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595670" y="2773369"/>
            <a:ext cx="142876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2466" name="Picture 2" descr="DSC_07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306" y="4572008"/>
            <a:ext cx="4714908" cy="2184574"/>
          </a:xfrm>
          <a:prstGeom prst="rect">
            <a:avLst/>
          </a:prstGeom>
          <a:noFill/>
        </p:spPr>
      </p:pic>
      <p:pic>
        <p:nvPicPr>
          <p:cNvPr id="62468" name="Picture 4" descr="DSC_03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036" y="1394813"/>
            <a:ext cx="2571768" cy="1817384"/>
          </a:xfrm>
          <a:prstGeom prst="rect">
            <a:avLst/>
          </a:prstGeom>
          <a:noFill/>
        </p:spPr>
      </p:pic>
      <p:pic>
        <p:nvPicPr>
          <p:cNvPr id="62472" name="Picture 8" descr="https://lh6.googleusercontent.com/-1fERTDRnwlE/UwEiHdHrGpI/AAAAAAAAA18/MDS4ZRArnbI/s576/DSC_03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8331" y="3284880"/>
            <a:ext cx="1810525" cy="1571636"/>
          </a:xfrm>
          <a:prstGeom prst="rect">
            <a:avLst/>
          </a:prstGeom>
          <a:noFill/>
        </p:spPr>
      </p:pic>
      <p:pic>
        <p:nvPicPr>
          <p:cNvPr id="62474" name="Picture 10" descr="http://www.intprog.kh.ua/wp-content/uploads/2014/02/DSC_03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0248" y="2714620"/>
            <a:ext cx="4500594" cy="164377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982639" y="5646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0"/>
            <a:ext cx="3151401" cy="857038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806494" y="11519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31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C:\Documents and Settings\Администратор\Рабочий стол\региональный центр\WWW\телепрограмма слобожанцщ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0160" y="1563369"/>
            <a:ext cx="1781172" cy="1268016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6881818" y="1455304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Кампанія із пошуку донорів та партнерів проекту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95670" y="2773369"/>
            <a:ext cx="142876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t="3906" b="9179"/>
          <a:stretch>
            <a:fillRect/>
          </a:stretch>
        </p:blipFill>
        <p:spPr bwMode="auto">
          <a:xfrm>
            <a:off x="1740213" y="3285335"/>
            <a:ext cx="405486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602242" y="5966992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www.intprog.kh.ua</a:t>
            </a:r>
            <a:endParaRPr lang="uk-UA" sz="2400" dirty="0"/>
          </a:p>
          <a:p>
            <a:r>
              <a:rPr lang="uk-UA" sz="2400" dirty="0"/>
              <a:t> 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 l="18506" t="9961" r="46338" b="8007"/>
          <a:stretch>
            <a:fillRect/>
          </a:stretch>
        </p:blipFill>
        <p:spPr bwMode="auto">
          <a:xfrm>
            <a:off x="5314804" y="3069577"/>
            <a:ext cx="187779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 descr="C:\Documents and Settings\Администратор\Рабочий стол\региональный центр\WWW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2225" y="1545577"/>
            <a:ext cx="2286000" cy="1524000"/>
          </a:xfrm>
          <a:prstGeom prst="rect">
            <a:avLst/>
          </a:prstGeom>
          <a:noFill/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6" cstate="print"/>
          <a:srcRect l="34619" t="22656" r="28760" b="13867"/>
          <a:stretch>
            <a:fillRect/>
          </a:stretch>
        </p:blipFill>
        <p:spPr bwMode="auto">
          <a:xfrm>
            <a:off x="7732540" y="2572021"/>
            <a:ext cx="3000396" cy="390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982639" y="5646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0"/>
            <a:ext cx="3151401" cy="857038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806494" y="11519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8" cstate="print"/>
          <a:srcRect t="20589"/>
          <a:stretch>
            <a:fillRect/>
          </a:stretch>
        </p:blipFill>
        <p:spPr bwMode="auto">
          <a:xfrm>
            <a:off x="320490" y="1553699"/>
            <a:ext cx="1709800" cy="1018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5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/>
              <a:t>ВІТРОГЕНЕРАЦІЯ</a:t>
            </a:r>
          </a:p>
          <a:p>
            <a:r>
              <a:rPr lang="uk-UA" sz="2400" dirty="0"/>
              <a:t> </a:t>
            </a:r>
          </a:p>
        </p:txBody>
      </p:sp>
      <p:pic>
        <p:nvPicPr>
          <p:cNvPr id="30722" name="Picture 2" descr="C:\Documents and Settings\Администратор\Рабочий стол\региональный центр\энергоеффективное село\фото\wg-111229_feldhe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2154" y="2000240"/>
            <a:ext cx="4000528" cy="2252298"/>
          </a:xfrm>
          <a:prstGeom prst="rect">
            <a:avLst/>
          </a:prstGeom>
          <a:noFill/>
        </p:spPr>
      </p:pic>
      <p:pic>
        <p:nvPicPr>
          <p:cNvPr id="30723" name="Picture 3" descr="C:\Documents and Settings\Администратор\Рабочий стол\региональный центр\энергоеффективное село\фото\2245-foto2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0447" y="2000240"/>
            <a:ext cx="3053975" cy="4429156"/>
          </a:xfrm>
          <a:prstGeom prst="rect">
            <a:avLst/>
          </a:prstGeom>
          <a:noFill/>
        </p:spPr>
      </p:pic>
      <p:pic>
        <p:nvPicPr>
          <p:cNvPr id="30724" name="Picture 4" descr="C:\Documents and Settings\Администратор\Рабочий стол\региональный центр\энергоеффективное село\фото\Sicht_mit_Windblatt_gro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2154" y="4486923"/>
            <a:ext cx="2762249" cy="2071687"/>
          </a:xfrm>
          <a:prstGeom prst="rect">
            <a:avLst/>
          </a:prstGeom>
          <a:noFill/>
        </p:spPr>
      </p:pic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</a:t>
            </a:r>
            <a:r>
              <a:rPr lang="en-US" sz="3200" b="1" i="1" dirty="0" smtClean="0">
                <a:solidFill>
                  <a:srgbClr val="002060"/>
                </a:solidFill>
              </a:rPr>
              <a:t>FELDHEIM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Documents and Settings\Администратор\Рабочий стол\региональный центр\энергоеффективное село\фото\500x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584" y="2000240"/>
            <a:ext cx="2394570" cy="17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881422" y="1357299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ВІТРОГЕНЕРАЦІЯ</a:t>
            </a:r>
          </a:p>
          <a:p>
            <a:r>
              <a:rPr lang="uk-UA" sz="2400" dirty="0"/>
              <a:t> </a:t>
            </a:r>
          </a:p>
        </p:txBody>
      </p:sp>
      <p:pic>
        <p:nvPicPr>
          <p:cNvPr id="17" name="Picture 2" descr="http://musson.vl.ru/images/mast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1" y="1928834"/>
            <a:ext cx="3286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musson.vl.ru/images/mast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939" y="1976458"/>
            <a:ext cx="32861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82639" y="5646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0"/>
            <a:ext cx="3151401" cy="857038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806494" y="11519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5" cstate="print"/>
          <a:srcRect t="20589"/>
          <a:stretch>
            <a:fillRect/>
          </a:stretch>
        </p:blipFill>
        <p:spPr bwMode="auto">
          <a:xfrm>
            <a:off x="408302" y="2000240"/>
            <a:ext cx="2758741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2" cstate="print"/>
          <a:srcRect t="20589"/>
          <a:stretch>
            <a:fillRect/>
          </a:stretch>
        </p:blipFill>
        <p:spPr bwMode="auto">
          <a:xfrm>
            <a:off x="408302" y="2000240"/>
            <a:ext cx="2758741" cy="1643050"/>
          </a:xfrm>
          <a:prstGeom prst="rect">
            <a:avLst/>
          </a:prstGeom>
          <a:noFill/>
        </p:spPr>
      </p:pic>
      <p:pic>
        <p:nvPicPr>
          <p:cNvPr id="14" name="Рисунок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726" y="2000240"/>
            <a:ext cx="692943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5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ГЕЛІОЕНЕРГЕТИКА</a:t>
            </a:r>
          </a:p>
          <a:p>
            <a:r>
              <a:rPr lang="uk-UA" sz="2400" dirty="0"/>
              <a:t> </a:t>
            </a:r>
          </a:p>
        </p:txBody>
      </p:sp>
      <p:pic>
        <p:nvPicPr>
          <p:cNvPr id="33794" name="Picture 2" descr="C:\Documents and Settings\Администратор\Рабочий стол\региональный центр\энергоеффективное село\фото\Feldheim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3190" y="2071678"/>
            <a:ext cx="3738562" cy="2803922"/>
          </a:xfrm>
          <a:prstGeom prst="rect">
            <a:avLst/>
          </a:prstGeom>
          <a:noFill/>
        </p:spPr>
      </p:pic>
      <p:pic>
        <p:nvPicPr>
          <p:cNvPr id="33795" name="Picture 3" descr="C:\Documents and Settings\Администратор\Рабочий стол\региональный центр\энергоеффективное село\фото\IMG_8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29" y="3643315"/>
            <a:ext cx="3664627" cy="2443085"/>
          </a:xfrm>
          <a:prstGeom prst="rect">
            <a:avLst/>
          </a:prstGeom>
          <a:noFill/>
        </p:spPr>
      </p:pic>
      <p:sp>
        <p:nvSpPr>
          <p:cNvPr id="11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</a:t>
            </a:r>
            <a:r>
              <a:rPr lang="en-US" sz="3200" b="1" i="1" dirty="0" smtClean="0">
                <a:solidFill>
                  <a:srgbClr val="002060"/>
                </a:solidFill>
              </a:rPr>
              <a:t>FELDHEIM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Documents and Settings\Администратор\Рабочий стол\региональный центр\энергоеффективное село\фото\500x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584" y="2000240"/>
            <a:ext cx="2394570" cy="17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9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2" cstate="print"/>
          <a:srcRect t="20589"/>
          <a:stretch>
            <a:fillRect/>
          </a:stretch>
        </p:blipFill>
        <p:spPr bwMode="auto">
          <a:xfrm>
            <a:off x="171994" y="2120818"/>
            <a:ext cx="2758741" cy="16430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ГЕЛІОЕНЕРГЕТИКА</a:t>
            </a:r>
          </a:p>
          <a:p>
            <a:r>
              <a:rPr lang="uk-UA" sz="2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16" y="2115401"/>
            <a:ext cx="4081134" cy="3623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35" y="4129735"/>
            <a:ext cx="5753100" cy="2085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8" b="-1"/>
          <a:stretch/>
        </p:blipFill>
        <p:spPr>
          <a:xfrm>
            <a:off x="5506414" y="2115401"/>
            <a:ext cx="2375221" cy="1671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65" y="2119340"/>
            <a:ext cx="2197368" cy="164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205" y="2365100"/>
            <a:ext cx="3429024" cy="4080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ВУЛИЧНЕ ОСВІТЛЕННЯ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7"/>
          <a:stretch/>
        </p:blipFill>
        <p:spPr>
          <a:xfrm>
            <a:off x="2156346" y="3442959"/>
            <a:ext cx="5090615" cy="3103756"/>
          </a:xfrm>
          <a:prstGeom prst="rect">
            <a:avLst/>
          </a:prstGeom>
        </p:spPr>
      </p:pic>
      <p:pic>
        <p:nvPicPr>
          <p:cNvPr id="25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5" cstate="print"/>
          <a:srcRect t="20589"/>
          <a:stretch>
            <a:fillRect/>
          </a:stretch>
        </p:blipFill>
        <p:spPr bwMode="auto">
          <a:xfrm>
            <a:off x="476541" y="1614879"/>
            <a:ext cx="2758741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65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934" y="2017012"/>
            <a:ext cx="5105400" cy="4525963"/>
          </a:xfrm>
        </p:spPr>
        <p:txBody>
          <a:bodyPr/>
          <a:lstStyle/>
          <a:p>
            <a:r>
              <a:rPr lang="ru-RU" dirty="0" err="1" smtClean="0"/>
              <a:t>Сумарний</a:t>
            </a:r>
            <a:r>
              <a:rPr lang="ru-RU" dirty="0" smtClean="0"/>
              <a:t> </a:t>
            </a:r>
            <a:r>
              <a:rPr lang="ru-RU" b="1" dirty="0" err="1" smtClean="0"/>
              <a:t>електрое</a:t>
            </a:r>
            <a:r>
              <a:rPr lang="ru-RU" dirty="0" err="1" smtClean="0"/>
              <a:t>нергетичний</a:t>
            </a:r>
            <a:r>
              <a:rPr lang="ru-RU" dirty="0" smtClean="0"/>
              <a:t> </a:t>
            </a:r>
            <a:r>
              <a:rPr lang="ru-RU" dirty="0" err="1" smtClean="0"/>
              <a:t>потенціал</a:t>
            </a:r>
            <a:r>
              <a:rPr lang="ru-RU" dirty="0" smtClean="0"/>
              <a:t> 2,4 </a:t>
            </a:r>
            <a:r>
              <a:rPr lang="ru-RU" dirty="0"/>
              <a:t>ГВт х </a:t>
            </a:r>
            <a:r>
              <a:rPr lang="ru-RU" dirty="0" smtClean="0"/>
              <a:t>год</a:t>
            </a:r>
            <a:endParaRPr lang="ru-RU" dirty="0"/>
          </a:p>
          <a:p>
            <a:r>
              <a:rPr lang="ru-RU" dirty="0" err="1" smtClean="0"/>
              <a:t>Комсомольськая</a:t>
            </a:r>
            <a:r>
              <a:rPr lang="ru-RU" dirty="0" smtClean="0"/>
              <a:t> </a:t>
            </a:r>
            <a:r>
              <a:rPr lang="ru-RU" dirty="0"/>
              <a:t>ГРЕС 2,4 ГВт х </a:t>
            </a:r>
            <a:r>
              <a:rPr lang="ru-RU" dirty="0" smtClean="0"/>
              <a:t>год,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 smtClean="0"/>
              <a:t>Харківську</a:t>
            </a:r>
            <a:r>
              <a:rPr lang="ru-RU" dirty="0" smtClean="0"/>
              <a:t>, </a:t>
            </a:r>
            <a:r>
              <a:rPr lang="ru-RU" dirty="0" err="1" smtClean="0"/>
              <a:t>Полтавську</a:t>
            </a:r>
            <a:r>
              <a:rPr lang="ru-RU" dirty="0" smtClean="0"/>
              <a:t> та </a:t>
            </a:r>
            <a:r>
              <a:rPr lang="ru-RU" dirty="0" err="1" smtClean="0"/>
              <a:t>Сумську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endParaRPr lang="ru-RU" dirty="0"/>
          </a:p>
        </p:txBody>
      </p:sp>
      <p:pic>
        <p:nvPicPr>
          <p:cNvPr id="5127" name="Picture 7" descr="1292186719_33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383" y="2165444"/>
            <a:ext cx="3505200" cy="2400300"/>
          </a:xfrm>
          <a:prstGeom prst="rect">
            <a:avLst/>
          </a:prstGeom>
          <a:noFill/>
        </p:spPr>
      </p:pic>
      <p:sp>
        <p:nvSpPr>
          <p:cNvPr id="6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Біоенергетичний потенціал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4" b="13700"/>
          <a:stretch/>
        </p:blipFill>
        <p:spPr>
          <a:xfrm>
            <a:off x="1328383" y="4865935"/>
            <a:ext cx="9775046" cy="14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ОПАЛЕННЯ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8" name="Picture 12" descr="10811648_1507319726191073_1637796080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199" y="1580777"/>
            <a:ext cx="2813050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57" y="2038284"/>
            <a:ext cx="3360091" cy="2520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84" y="3768278"/>
            <a:ext cx="4225738" cy="2814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74" y="2038284"/>
            <a:ext cx="1942148" cy="145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73" y="4754189"/>
            <a:ext cx="28098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l="60072" t="37357" r="25968" b="34350"/>
          <a:stretch/>
        </p:blipFill>
        <p:spPr bwMode="auto">
          <a:xfrm>
            <a:off x="3668518" y="1946143"/>
            <a:ext cx="3674833" cy="436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6" name="Picture 8" descr="pt-20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1100" y="3918618"/>
            <a:ext cx="3352800" cy="2233613"/>
          </a:xfrm>
          <a:prstGeom prst="rect">
            <a:avLst/>
          </a:prstGeom>
          <a:noFill/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982639" y="5646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0"/>
            <a:ext cx="3151401" cy="85703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806494" y="11519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82639" y="1109203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Аналіз </a:t>
            </a:r>
            <a:r>
              <a:rPr lang="uk-UA" sz="3200" b="1" i="1" dirty="0" smtClean="0">
                <a:solidFill>
                  <a:srgbClr val="002060"/>
                </a:solidFill>
              </a:rPr>
              <a:t>потенціалу та логістики </a:t>
            </a:r>
            <a:r>
              <a:rPr lang="uk-UA" sz="3200" b="1" i="1" dirty="0" smtClean="0">
                <a:solidFill>
                  <a:srgbClr val="002060"/>
                </a:solidFill>
              </a:rPr>
              <a:t>біомаси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2" name="Picture 2" descr="http://image.tsn.ua/media/images2/original/Nov2012/383699898.jpg"/>
          <p:cNvPicPr>
            <a:picLocks noChangeAspect="1" noChangeArrowheads="1"/>
          </p:cNvPicPr>
          <p:nvPr/>
        </p:nvPicPr>
        <p:blipFill>
          <a:blip r:embed="rId5" cstate="print"/>
          <a:srcRect t="20589"/>
          <a:stretch>
            <a:fillRect/>
          </a:stretch>
        </p:blipFill>
        <p:spPr bwMode="auto">
          <a:xfrm>
            <a:off x="368254" y="1736688"/>
            <a:ext cx="2758741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55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УТЕПЛЕННЯ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2050" name="Picture 2" descr="Картинки по запросу клуб село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34" y="2514130"/>
            <a:ext cx="2015703" cy="150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8" y="2203951"/>
            <a:ext cx="5759574" cy="4319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7" b="11432"/>
          <a:stretch/>
        </p:blipFill>
        <p:spPr>
          <a:xfrm>
            <a:off x="7710985" y="4468784"/>
            <a:ext cx="4156848" cy="2054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69" y="2068552"/>
            <a:ext cx="2924064" cy="19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305" y="4177926"/>
            <a:ext cx="3357586" cy="24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096" y="4240093"/>
            <a:ext cx="3643338" cy="237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32906" y="1894538"/>
            <a:ext cx="2945790" cy="206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4365" y="189453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ІНФОРМАЦІЙНА ПІДТРИМКА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21" name="Рисунок 20"/>
          <p:cNvPicPr/>
          <p:nvPr/>
        </p:nvPicPr>
        <p:blipFill rotWithShape="1">
          <a:blip r:embed="rId7" cstate="print"/>
          <a:srcRect r="45660" b="69710"/>
          <a:stretch/>
        </p:blipFill>
        <p:spPr bwMode="auto">
          <a:xfrm>
            <a:off x="452367" y="1500173"/>
            <a:ext cx="3328064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 rotWithShape="1">
          <a:blip r:embed="rId8" cstate="print"/>
          <a:srcRect t="10373" r="43142" b="1867"/>
          <a:stretch/>
        </p:blipFill>
        <p:spPr bwMode="auto">
          <a:xfrm>
            <a:off x="452367" y="2706095"/>
            <a:ext cx="3482291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42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8"/>
          <p:cNvPicPr>
            <a:picLocks noChangeAspect="1" noChangeArrowheads="1"/>
          </p:cNvPicPr>
          <p:nvPr/>
        </p:nvPicPr>
        <p:blipFill>
          <a:blip r:embed="rId2" cstate="print"/>
          <a:srcRect l="15495" t="10083" r="17317" b="10556"/>
          <a:stretch>
            <a:fillRect/>
          </a:stretch>
        </p:blipFill>
        <p:spPr bwMode="auto">
          <a:xfrm>
            <a:off x="2743201" y="1905000"/>
            <a:ext cx="3082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" descr="https://scontent-vie1-1.xx.fbcdn.net/hphotos-xft1/v/t1.0-9/10959846_1539971109592601_2619960659333125763_n.jpg?oh=073b6d0ddf64dd9121df272abd1f766b&amp;oe=55F939F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4193888"/>
            <a:ext cx="34782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" descr="C:\Documents and Settings\Администратор\Рабочий стол\региональный центр\бюлетень\1499567_1403231139933266_125578927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09" y="1850552"/>
            <a:ext cx="2230438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4" descr="https://scontent-vie1-1.xx.fbcdn.net/hphotos-xfp1/v/t1.0-9/524222_1531479263775119_3811096786239749682_n.jpg?oh=65f596e16a955d3336bbcdc843de229a&amp;oe=5601B5D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1202" y="4916487"/>
            <a:ext cx="24003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6" descr="https://scontent-vie1-1.xx.fbcdn.net/hphotos-xfa1/v/t1.0-9/10151181_1546064468983265_4414969839432222610_n.jpg?oh=8414a4589cd46a5618c86a9dd477aabf&amp;oe=55F4F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1686" y="2500307"/>
            <a:ext cx="222885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96034" y="138355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ІНФОРМАЦІЙНА ПІДТРИМКА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98" y="1973274"/>
            <a:ext cx="3795704" cy="25383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68" y="4449776"/>
            <a:ext cx="1654070" cy="21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12" descr="10811648_1507319726191073_1637796080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2676" y="1812926"/>
            <a:ext cx="2813050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6" descr="10686894_1480421215547591_1784420637804855415_n"/>
          <p:cNvPicPr>
            <a:picLocks noChangeAspect="1" noChangeArrowheads="1"/>
          </p:cNvPicPr>
          <p:nvPr/>
        </p:nvPicPr>
        <p:blipFill>
          <a:blip r:embed="rId3" cstate="print"/>
          <a:srcRect t="7994" b="14072"/>
          <a:stretch>
            <a:fillRect/>
          </a:stretch>
        </p:blipFill>
        <p:spPr bwMode="auto">
          <a:xfrm>
            <a:off x="6540153" y="1850552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15" descr="1527066_677287792347621_9177080640058280626_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9896" y="4446149"/>
            <a:ext cx="3511334" cy="2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2" descr="C:\Users\офис\Desktop\доки\Рабочий стол\Конференция_село\варченко\10384455_1471388216442168_269718447575478656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9376" y="5198269"/>
            <a:ext cx="21510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955344" y="701127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Енергоефективне село ВЕСЕЛЕ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1" y="136477"/>
            <a:ext cx="3151401" cy="857038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779199" y="1288390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96033" y="1383558"/>
            <a:ext cx="466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ПУБЛІЧНІ ЗАХОДИ / ДЕЛЕГАЦІЇ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07" y="1724090"/>
            <a:ext cx="4166121" cy="2557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7" y="4881769"/>
            <a:ext cx="2413613" cy="1807695"/>
          </a:xfrm>
          <a:prstGeom prst="rect">
            <a:avLst/>
          </a:prstGeom>
        </p:spPr>
      </p:pic>
      <p:pic>
        <p:nvPicPr>
          <p:cNvPr id="18" name="Picture 8" descr="https://scontent-vie1-1.xx.fbcdn.net/hphotos-xpf1/v/t1.0-9/11018805_1543640022559043_6774985696632788550_n.jpg?oh=d612bdec433929c38827f935dfac2788&amp;oe=55F372A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024" y="3247232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542196" y="4885288"/>
            <a:ext cx="10343749" cy="1105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87857" y="4980824"/>
            <a:ext cx="10044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4200" dirty="0" smtClean="0"/>
              <a:t>Донори та партнери</a:t>
            </a:r>
            <a:endParaRPr lang="ru-RU" sz="4200" dirty="0"/>
          </a:p>
        </p:txBody>
      </p:sp>
      <p:sp>
        <p:nvSpPr>
          <p:cNvPr id="15" name="Овал 14"/>
          <p:cNvSpPr/>
          <p:nvPr/>
        </p:nvSpPr>
        <p:spPr>
          <a:xfrm>
            <a:off x="150124" y="4885288"/>
            <a:ext cx="1160060" cy="110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1000108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</a:rPr>
              <a:t>Донори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1881159" y="846161"/>
            <a:ext cx="3659832" cy="16136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8" y="4745962"/>
            <a:ext cx="4317242" cy="1840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0" y="3150614"/>
            <a:ext cx="5505450" cy="1905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2" y="854229"/>
            <a:ext cx="4148920" cy="27681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01" y="1415323"/>
            <a:ext cx="4443984" cy="16459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62" y="3061243"/>
            <a:ext cx="4966933" cy="18852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1143" y="5055614"/>
            <a:ext cx="28575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535" y="1869742"/>
            <a:ext cx="9144000" cy="1135253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</a:rPr>
              <a:t>Запитання та відповіді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64823" y="4325368"/>
            <a:ext cx="4435523" cy="2048135"/>
          </a:xfrm>
        </p:spPr>
        <p:txBody>
          <a:bodyPr>
            <a:normAutofit/>
          </a:bodyPr>
          <a:lstStyle/>
          <a:p>
            <a:pPr algn="l"/>
            <a:r>
              <a:rPr lang="uk-UA" b="1" i="1" dirty="0" smtClean="0">
                <a:solidFill>
                  <a:srgbClr val="002060"/>
                </a:solidFill>
              </a:rPr>
              <a:t>Станіслав </a:t>
            </a:r>
            <a:r>
              <a:rPr lang="uk-UA" b="1" i="1" dirty="0" err="1" smtClean="0">
                <a:solidFill>
                  <a:srgbClr val="002060"/>
                </a:solidFill>
              </a:rPr>
              <a:t>Ігнатьєв</a:t>
            </a:r>
            <a:endParaRPr lang="uk-UA" b="1" i="1" dirty="0" smtClean="0">
              <a:solidFill>
                <a:srgbClr val="002060"/>
              </a:solidFill>
            </a:endParaRPr>
          </a:p>
          <a:p>
            <a:pPr algn="l"/>
            <a:r>
              <a:rPr lang="en-US" i="1" dirty="0" smtClean="0">
                <a:solidFill>
                  <a:srgbClr val="002060"/>
                </a:solidFill>
              </a:rPr>
              <a:t>PhD</a:t>
            </a:r>
            <a:r>
              <a:rPr lang="uk-UA" i="1" dirty="0" smtClean="0">
                <a:solidFill>
                  <a:srgbClr val="002060"/>
                </a:solidFill>
              </a:rPr>
              <a:t>, виконавчий директор Інституту сталого розвитку</a:t>
            </a:r>
          </a:p>
          <a:p>
            <a:pPr algn="l"/>
            <a:r>
              <a:rPr lang="uk-UA" i="1" dirty="0" smtClean="0">
                <a:solidFill>
                  <a:srgbClr val="002060"/>
                </a:solidFill>
              </a:rPr>
              <a:t>засновник Харківського енергетичного кластеру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746913" y="3004995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00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2084387"/>
            <a:ext cx="5105400" cy="4525963"/>
          </a:xfrm>
        </p:spPr>
        <p:txBody>
          <a:bodyPr/>
          <a:lstStyle/>
          <a:p>
            <a:r>
              <a:rPr lang="ru-RU" dirty="0" err="1" smtClean="0"/>
              <a:t>Сумарный</a:t>
            </a:r>
            <a:r>
              <a:rPr lang="ru-RU" dirty="0" smtClean="0"/>
              <a:t> </a:t>
            </a:r>
            <a:r>
              <a:rPr lang="ru-RU" b="1" dirty="0" err="1" smtClean="0"/>
              <a:t>тепло</a:t>
            </a:r>
            <a:r>
              <a:rPr lang="ru-RU" dirty="0" err="1" smtClean="0"/>
              <a:t>енергетичний</a:t>
            </a:r>
            <a:r>
              <a:rPr lang="ru-RU" dirty="0" smtClean="0"/>
              <a:t> </a:t>
            </a:r>
            <a:r>
              <a:rPr lang="ru-RU" dirty="0" err="1" smtClean="0"/>
              <a:t>потенціал</a:t>
            </a:r>
            <a:r>
              <a:rPr lang="ru-RU" dirty="0" smtClean="0"/>
              <a:t> </a:t>
            </a:r>
            <a:r>
              <a:rPr lang="ru-RU" dirty="0"/>
              <a:t>2,9 ГВт х </a:t>
            </a:r>
            <a:r>
              <a:rPr lang="ru-RU" dirty="0" smtClean="0"/>
              <a:t>год</a:t>
            </a:r>
            <a:endParaRPr lang="ru-RU" dirty="0"/>
          </a:p>
          <a:p>
            <a:r>
              <a:rPr lang="ru-RU" dirty="0" err="1" smtClean="0"/>
              <a:t>Харківська</a:t>
            </a:r>
            <a:r>
              <a:rPr lang="ru-RU" dirty="0" smtClean="0"/>
              <a:t> </a:t>
            </a:r>
            <a:r>
              <a:rPr lang="ru-RU" dirty="0"/>
              <a:t>ТЕЦ-5</a:t>
            </a:r>
          </a:p>
          <a:p>
            <a:pPr>
              <a:buFontTx/>
              <a:buNone/>
            </a:pPr>
            <a:r>
              <a:rPr lang="ru-RU" dirty="0"/>
              <a:t>   0,5 ГВт х </a:t>
            </a:r>
            <a:r>
              <a:rPr lang="ru-RU" dirty="0" smtClean="0"/>
              <a:t>год,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/>
              <a:t>1,7 млн. </a:t>
            </a:r>
            <a:r>
              <a:rPr lang="ru-RU" dirty="0" err="1" smtClean="0"/>
              <a:t>мешкаців</a:t>
            </a:r>
            <a:r>
              <a:rPr lang="ru-RU" dirty="0" smtClean="0"/>
              <a:t> </a:t>
            </a:r>
            <a:r>
              <a:rPr lang="ru-RU" dirty="0" smtClean="0"/>
              <a:t>теплом</a:t>
            </a:r>
            <a:endParaRPr lang="ru-RU" dirty="0"/>
          </a:p>
        </p:txBody>
      </p:sp>
      <p:pic>
        <p:nvPicPr>
          <p:cNvPr id="6150" name="Picture 6" descr="Chimney_and_two_hiperboloide_cooling_towers_on_Khark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39" y="3982267"/>
            <a:ext cx="3504111" cy="2628083"/>
          </a:xfrm>
          <a:prstGeom prst="rect">
            <a:avLst/>
          </a:prstGeom>
          <a:noFill/>
        </p:spPr>
      </p:pic>
      <p:pic>
        <p:nvPicPr>
          <p:cNvPr id="6151" name="Picture 7" descr="Chimney_and_two_hiperboloide_cooling_towers_on_Khark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657850"/>
            <a:ext cx="1295400" cy="971550"/>
          </a:xfrm>
          <a:prstGeom prst="rect">
            <a:avLst/>
          </a:prstGeom>
          <a:noFill/>
        </p:spPr>
      </p:pic>
      <p:pic>
        <p:nvPicPr>
          <p:cNvPr id="6152" name="Picture 8" descr="Chimney_and_two_hiperboloide_cooling_towers_on_Khark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657850"/>
            <a:ext cx="1295400" cy="971550"/>
          </a:xfrm>
          <a:prstGeom prst="rect">
            <a:avLst/>
          </a:prstGeom>
          <a:noFill/>
        </p:spPr>
      </p:pic>
      <p:pic>
        <p:nvPicPr>
          <p:cNvPr id="6153" name="Picture 9" descr="Chimney_and_two_hiperboloide_cooling_towers_on_Khark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5657850"/>
            <a:ext cx="1295400" cy="971550"/>
          </a:xfrm>
          <a:prstGeom prst="rect">
            <a:avLst/>
          </a:prstGeom>
          <a:noFill/>
        </p:spPr>
      </p:pic>
      <p:pic>
        <p:nvPicPr>
          <p:cNvPr id="6154" name="Picture 10" descr="Chimney_and_two_hiperboloide_cooling_towers_on_Khark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5638800"/>
            <a:ext cx="1295400" cy="971550"/>
          </a:xfrm>
          <a:prstGeom prst="rect">
            <a:avLst/>
          </a:prstGeom>
          <a:noFill/>
        </p:spPr>
      </p:pic>
      <p:pic>
        <p:nvPicPr>
          <p:cNvPr id="6155" name="Picture 11" descr="Chimney_and_two_hiperboloide_cooling_towers_on_Khark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639" y="1829275"/>
            <a:ext cx="2465955" cy="1849466"/>
          </a:xfrm>
          <a:prstGeom prst="rect">
            <a:avLst/>
          </a:prstGeom>
          <a:noFill/>
        </p:spPr>
      </p:pic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Біоенергетичний потенціал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4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2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524000" y="1524000"/>
          <a:ext cx="9144000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Диаграмма" r:id="rId3" imgW="6019673" imgH="3629025" progId="Excel.Sheet.8">
                  <p:embed/>
                </p:oleObj>
              </mc:Choice>
              <mc:Fallback>
                <p:oleObj name="Диаграмма" r:id="rId3" imgW="6019673" imgH="36290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524000"/>
                        <a:ext cx="9144000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Біоенергетичний потенціал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857396" y="5410199"/>
            <a:ext cx="914400" cy="219047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7379116" y="5553045"/>
            <a:ext cx="914400" cy="45719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err="1" smtClean="0">
                <a:solidFill>
                  <a:srgbClr val="002060"/>
                </a:solidFill>
              </a:rPr>
              <a:t>Геліоенергетичний</a:t>
            </a:r>
            <a:r>
              <a:rPr lang="uk-UA" sz="3200" b="1" i="1" dirty="0" smtClean="0">
                <a:solidFill>
                  <a:srgbClr val="002060"/>
                </a:solidFill>
              </a:rPr>
              <a:t> потенціал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56" y="1559500"/>
            <a:ext cx="5489757" cy="4803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501" y="1772887"/>
            <a:ext cx="19288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1158 КВт/м</a:t>
            </a:r>
            <a:r>
              <a:rPr lang="uk-UA" sz="2600" b="1" baseline="30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ru-RU" sz="2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0501" y="1666193"/>
            <a:ext cx="6305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00501" y="6254115"/>
            <a:ext cx="6305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0500" y="5677719"/>
            <a:ext cx="19288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1264 КВт/м</a:t>
            </a:r>
            <a:r>
              <a:rPr lang="uk-UA" sz="2600" b="1" baseline="30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ru-RU" sz="2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Штриховая стрелка вправо 8"/>
          <p:cNvSpPr/>
          <p:nvPr/>
        </p:nvSpPr>
        <p:spPr>
          <a:xfrm rot="5400000">
            <a:off x="-415786" y="3613695"/>
            <a:ext cx="3366288" cy="716280"/>
          </a:xfrm>
          <a:prstGeom prst="stripedRightArrow">
            <a:avLst>
              <a:gd name="adj1" fmla="val 53191"/>
              <a:gd name="adj2" fmla="val 925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038838" y="1890235"/>
            <a:ext cx="16371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37 698 </a:t>
            </a:r>
            <a:r>
              <a:rPr lang="uk-UA" sz="2600" b="1" dirty="0" err="1" smtClean="0">
                <a:solidFill>
                  <a:schemeClr val="accent2">
                    <a:lumMod val="75000"/>
                  </a:schemeClr>
                </a:solidFill>
              </a:rPr>
              <a:t>ГВт</a:t>
            </a:r>
            <a:endParaRPr lang="ru-RU" sz="2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7277613" y="1772887"/>
            <a:ext cx="561029" cy="4397275"/>
          </a:xfrm>
          <a:prstGeom prst="rightBrace">
            <a:avLst>
              <a:gd name="adj1" fmla="val 8333"/>
              <a:gd name="adj2" fmla="val 8757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8038838" y="3230398"/>
            <a:ext cx="3969959" cy="3132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/>
              <a:t>При </a:t>
            </a:r>
            <a:r>
              <a:rPr lang="ru-RU" sz="2400" dirty="0" err="1" smtClean="0"/>
              <a:t>корисному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осво</a:t>
            </a:r>
            <a:r>
              <a:rPr lang="uk-UA" sz="2400" dirty="0" err="1" smtClean="0"/>
              <a:t>єнні</a:t>
            </a:r>
            <a:r>
              <a:rPr lang="uk-UA" sz="2400" dirty="0" smtClean="0"/>
              <a:t> 0,001 % площі – 3,8 </a:t>
            </a:r>
            <a:r>
              <a:rPr lang="uk-UA" sz="2400" dirty="0" err="1" smtClean="0"/>
              <a:t>ГВт</a:t>
            </a:r>
            <a:endParaRPr lang="uk-UA" sz="2400" dirty="0" smtClean="0"/>
          </a:p>
          <a:p>
            <a:pPr algn="just"/>
            <a:r>
              <a:rPr lang="uk-UA" sz="2400" dirty="0" smtClean="0"/>
              <a:t>Вся мережа України зможе прийняти 4,9 </a:t>
            </a:r>
            <a:r>
              <a:rPr lang="uk-UA" sz="2400" dirty="0" err="1" smtClean="0"/>
              <a:t>ГВт</a:t>
            </a:r>
            <a:endParaRPr lang="uk-UA" sz="2400" dirty="0" smtClean="0"/>
          </a:p>
          <a:p>
            <a:pPr algn="just"/>
            <a:r>
              <a:rPr lang="uk-UA" sz="2400" dirty="0" smtClean="0"/>
              <a:t>В Харківській області мережа зможе прийняти 0,4 </a:t>
            </a:r>
            <a:r>
              <a:rPr lang="uk-UA" sz="2400" dirty="0" err="1" smtClean="0"/>
              <a:t>ГВт</a:t>
            </a:r>
            <a:r>
              <a:rPr lang="uk-UA" sz="2400" dirty="0" smtClean="0"/>
              <a:t> (ТЗ видано на 0,32 </a:t>
            </a:r>
            <a:r>
              <a:rPr lang="uk-UA" sz="2400" dirty="0" err="1" smtClean="0"/>
              <a:t>ГВт</a:t>
            </a:r>
            <a:r>
              <a:rPr lang="uk-UA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00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982639" y="679850"/>
            <a:ext cx="8177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В</a:t>
            </a:r>
            <a:r>
              <a:rPr lang="uk-UA" sz="3200" b="1" i="1" dirty="0" smtClean="0">
                <a:solidFill>
                  <a:srgbClr val="002060"/>
                </a:solidFill>
              </a:rPr>
              <a:t>ітро</a:t>
            </a:r>
            <a:r>
              <a:rPr lang="uk-UA" sz="3200" b="1" i="1" dirty="0" smtClean="0">
                <a:solidFill>
                  <a:srgbClr val="002060"/>
                </a:solidFill>
              </a:rPr>
              <a:t>енергетичний потенціал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10785" y="2043650"/>
            <a:ext cx="12025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6,2 м/с</a:t>
            </a:r>
            <a:endParaRPr lang="ru-RU" sz="2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2043650"/>
            <a:ext cx="5190278" cy="475496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>
            <a:stCxn id="5" idx="0"/>
          </p:cNvCxnSpPr>
          <p:nvPr/>
        </p:nvCxnSpPr>
        <p:spPr>
          <a:xfrm flipV="1">
            <a:off x="3678072" y="5265668"/>
            <a:ext cx="310" cy="63640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3609833" y="5902072"/>
            <a:ext cx="136477" cy="1091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>
            <a:stCxn id="21" idx="0"/>
          </p:cNvCxnSpPr>
          <p:nvPr/>
        </p:nvCxnSpPr>
        <p:spPr>
          <a:xfrm flipV="1">
            <a:off x="2564965" y="4165037"/>
            <a:ext cx="310" cy="63640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2496726" y="4801441"/>
            <a:ext cx="136477" cy="1091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>
            <a:stCxn id="25" idx="0"/>
          </p:cNvCxnSpPr>
          <p:nvPr/>
        </p:nvCxnSpPr>
        <p:spPr>
          <a:xfrm flipV="1">
            <a:off x="3583903" y="2200590"/>
            <a:ext cx="310" cy="63640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3515664" y="2836994"/>
            <a:ext cx="136477" cy="1091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>
            <a:stCxn id="30" idx="0"/>
          </p:cNvCxnSpPr>
          <p:nvPr/>
        </p:nvCxnSpPr>
        <p:spPr>
          <a:xfrm flipV="1">
            <a:off x="4430886" y="3737653"/>
            <a:ext cx="310" cy="63640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4362647" y="4374057"/>
            <a:ext cx="136477" cy="1091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583903" y="2517177"/>
            <a:ext cx="4929455" cy="189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430885" y="3872506"/>
            <a:ext cx="4082473" cy="189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2564964" y="4532095"/>
            <a:ext cx="5948394" cy="114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678071" y="5504346"/>
            <a:ext cx="48352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310785" y="3347492"/>
            <a:ext cx="12025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7,6 м/с</a:t>
            </a:r>
            <a:endParaRPr lang="ru-RU" sz="2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10785" y="4039652"/>
            <a:ext cx="12025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8,4 м/с</a:t>
            </a:r>
            <a:endParaRPr lang="ru-RU" sz="2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0784" y="4988328"/>
            <a:ext cx="12025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chemeClr val="accent2">
                    <a:lumMod val="75000"/>
                  </a:schemeClr>
                </a:solidFill>
              </a:rPr>
              <a:t>8,2 м/с</a:t>
            </a:r>
            <a:endParaRPr lang="ru-RU" sz="2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39" y="4280183"/>
            <a:ext cx="2742079" cy="205655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203" y="2119769"/>
            <a:ext cx="2759015" cy="18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42197" y="2060810"/>
            <a:ext cx="10343749" cy="11073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7857" y="2209672"/>
            <a:ext cx="10044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4200" dirty="0" smtClean="0"/>
              <a:t>Фонд підтримки енергоефективності</a:t>
            </a:r>
            <a:endParaRPr lang="ru-RU" sz="2800" dirty="0"/>
          </a:p>
        </p:txBody>
      </p:sp>
      <p:sp>
        <p:nvSpPr>
          <p:cNvPr id="3" name="Овал 2"/>
          <p:cNvSpPr/>
          <p:nvPr/>
        </p:nvSpPr>
        <p:spPr>
          <a:xfrm>
            <a:off x="150124" y="2086840"/>
            <a:ext cx="1160060" cy="1105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238751" y="2276476"/>
            <a:ext cx="5184775" cy="458152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365760" indent="-283464">
              <a:buNone/>
              <a:defRPr/>
            </a:pPr>
            <a:r>
              <a:rPr lang="uk-UA" sz="2400" i="1" dirty="0"/>
              <a:t>	</a:t>
            </a:r>
            <a:r>
              <a:rPr lang="uk-UA" sz="2200" i="1" dirty="0"/>
              <a:t>Організацією створено перший в Україні недержавний регіональний фонд підтримки енергозбереження та впровадження засобів альтернативної енергетики в Харківській області.</a:t>
            </a:r>
          </a:p>
          <a:p>
            <a:pPr marL="365760" indent="-283464">
              <a:buNone/>
              <a:defRPr/>
            </a:pPr>
            <a:r>
              <a:rPr lang="uk-UA" sz="2200" i="1" dirty="0"/>
              <a:t>Даний фонд наповнюють представники місцевого бізнесу: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uk-UA" sz="2200" i="1" dirty="0"/>
              <a:t>інвестиційний фонд </a:t>
            </a:r>
            <a:r>
              <a:rPr lang="uk-UA" sz="2200" i="1" dirty="0" err="1"/>
              <a:t>“Нефтьгаз”</a:t>
            </a:r>
            <a:r>
              <a:rPr lang="uk-UA" sz="2200" i="1" dirty="0"/>
              <a:t>, 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uk-UA" sz="2200" i="1" dirty="0" err="1"/>
              <a:t>ДП</a:t>
            </a:r>
            <a:r>
              <a:rPr lang="uk-UA" sz="2200" i="1" dirty="0"/>
              <a:t> </a:t>
            </a:r>
            <a:r>
              <a:rPr lang="uk-UA" sz="2200" i="1" dirty="0" err="1"/>
              <a:t>“Украерорух”</a:t>
            </a:r>
            <a:r>
              <a:rPr lang="uk-UA" sz="2200" i="1" dirty="0"/>
              <a:t>, 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uk-UA" sz="2200" i="1" dirty="0"/>
              <a:t>Регіональне представництво НАК </a:t>
            </a:r>
            <a:r>
              <a:rPr lang="uk-UA" sz="2200" i="1" dirty="0" err="1"/>
              <a:t>“Нафтогаз”</a:t>
            </a:r>
            <a:r>
              <a:rPr lang="uk-UA" sz="2200" i="1" dirty="0"/>
              <a:t>, 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uk-UA" sz="2200" i="1" dirty="0"/>
              <a:t>група компаній </a:t>
            </a:r>
            <a:r>
              <a:rPr lang="uk-UA" sz="2200" i="1" dirty="0" err="1"/>
              <a:t>“Крона”</a:t>
            </a:r>
            <a:r>
              <a:rPr lang="uk-UA" sz="2200" i="1" dirty="0"/>
              <a:t>,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uk-UA" sz="2400" i="1" dirty="0"/>
              <a:t>ЗАО “</a:t>
            </a:r>
            <a:r>
              <a:rPr lang="ru-RU" sz="2200" i="1" dirty="0" err="1"/>
              <a:t>Філіп</a:t>
            </a:r>
            <a:r>
              <a:rPr lang="ru-RU" sz="2200" i="1" dirty="0"/>
              <a:t> </a:t>
            </a:r>
            <a:r>
              <a:rPr lang="ru-RU" sz="2200" i="1" dirty="0" err="1"/>
              <a:t>Морріс</a:t>
            </a:r>
            <a:r>
              <a:rPr lang="ru-RU" sz="2200" i="1" dirty="0"/>
              <a:t> </a:t>
            </a:r>
            <a:r>
              <a:rPr lang="ru-RU" sz="2200" i="1" dirty="0" err="1"/>
              <a:t>Україна</a:t>
            </a:r>
            <a:r>
              <a:rPr lang="uk-UA" sz="2400" i="1" dirty="0"/>
              <a:t>”,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uk-UA" sz="2400" i="1" dirty="0"/>
              <a:t>та інші представники бізнесу.</a:t>
            </a:r>
            <a:endParaRPr lang="ru-RU" sz="2400" i="1" dirty="0"/>
          </a:p>
        </p:txBody>
      </p:sp>
      <p:pic>
        <p:nvPicPr>
          <p:cNvPr id="14339" name="Picture 6" descr="ukm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557" y="1625258"/>
            <a:ext cx="33924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3981117"/>
            <a:ext cx="1857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1" descr="P41901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663" y="4884150"/>
            <a:ext cx="2127606" cy="158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12159">
            <a:off x="3064548" y="3164930"/>
            <a:ext cx="2126374" cy="1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5"/>
          <p:cNvSpPr>
            <a:spLocks noChangeArrowheads="1"/>
          </p:cNvSpPr>
          <p:nvPr/>
        </p:nvSpPr>
        <p:spPr bwMode="auto">
          <a:xfrm>
            <a:off x="518616" y="679850"/>
            <a:ext cx="8641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Регіональний фонд енергоефективності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6" y="115200"/>
            <a:ext cx="3151401" cy="857038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806494" y="1267113"/>
            <a:ext cx="9016621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429</Words>
  <Application>Microsoft Office PowerPoint</Application>
  <PresentationFormat>Широкоэкранный</PresentationFormat>
  <Paragraphs>128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Wingdings 2</vt:lpstr>
      <vt:lpstr>Тема Office</vt:lpstr>
      <vt:lpstr>Диаграмма</vt:lpstr>
      <vt:lpstr>Перспективи створення біоенергетичних селищ в Україні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Енергоаудит об’єктів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Донори</vt:lpstr>
      <vt:lpstr>Запитання та відповіді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Енергоефективні громади</dc:title>
  <dc:creator>NURE</dc:creator>
  <cp:lastModifiedBy>NURE</cp:lastModifiedBy>
  <cp:revision>48</cp:revision>
  <dcterms:created xsi:type="dcterms:W3CDTF">2017-02-19T15:46:49Z</dcterms:created>
  <dcterms:modified xsi:type="dcterms:W3CDTF">2017-03-30T14:52:48Z</dcterms:modified>
</cp:coreProperties>
</file>