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handoutMasterIdLst>
    <p:handoutMasterId r:id="rId4"/>
  </p:handoutMasterIdLst>
  <p:sldIdLst>
    <p:sldId id="1034" r:id="rId2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274"/>
    <a:srgbClr val="082AD2"/>
    <a:srgbClr val="009E47"/>
    <a:srgbClr val="FF6600"/>
    <a:srgbClr val="D25500"/>
    <a:srgbClr val="7289FA"/>
    <a:srgbClr val="3E5DF8"/>
    <a:srgbClr val="008F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864" autoAdjust="0"/>
  </p:normalViewPr>
  <p:slideViewPr>
    <p:cSldViewPr snapToGrid="0">
      <p:cViewPr>
        <p:scale>
          <a:sx n="110" d="100"/>
          <a:sy n="110" d="100"/>
        </p:scale>
        <p:origin x="-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566" y="1812"/>
      </p:cViewPr>
      <p:guideLst>
        <p:guide orient="horz" pos="3079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t" anchorCtr="0" compatLnSpc="1">
            <a:prstTxWarp prst="textNoShape">
              <a:avLst/>
            </a:prstTxWarp>
          </a:bodyPr>
          <a:lstStyle>
            <a:lvl1pPr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t" anchorCtr="0" compatLnSpc="1">
            <a:prstTxWarp prst="textNoShape">
              <a:avLst/>
            </a:prstTxWarp>
          </a:bodyPr>
          <a:lstStyle>
            <a:lvl1pPr algn="r"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892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b" anchorCtr="0" compatLnSpc="1">
            <a:prstTxWarp prst="textNoShape">
              <a:avLst/>
            </a:prstTxWarp>
          </a:bodyPr>
          <a:lstStyle>
            <a:lvl1pPr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8463"/>
            <a:ext cx="28892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b" anchorCtr="0" compatLnSpc="1">
            <a:prstTxWarp prst="textNoShape">
              <a:avLst/>
            </a:prstTxWarp>
          </a:bodyPr>
          <a:lstStyle>
            <a:lvl1pPr algn="r" defTabSz="907142">
              <a:defRPr sz="1200">
                <a:effectLst/>
              </a:defRPr>
            </a:lvl1pPr>
          </a:lstStyle>
          <a:p>
            <a:pPr>
              <a:defRPr/>
            </a:pPr>
            <a:fld id="{9DB4A267-5128-4ABC-85E9-4663054B4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4725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t" anchorCtr="0" compatLnSpc="1">
            <a:prstTxWarp prst="textNoShape">
              <a:avLst/>
            </a:prstTxWarp>
          </a:bodyPr>
          <a:lstStyle>
            <a:lvl1pPr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t" anchorCtr="0" compatLnSpc="1">
            <a:prstTxWarp prst="textNoShape">
              <a:avLst/>
            </a:prstTxWarp>
          </a:bodyPr>
          <a:lstStyle>
            <a:lvl1pPr algn="r"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3438"/>
            <a:ext cx="4891088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8463"/>
            <a:ext cx="28892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b" anchorCtr="0" compatLnSpc="1">
            <a:prstTxWarp prst="textNoShape">
              <a:avLst/>
            </a:prstTxWarp>
          </a:bodyPr>
          <a:lstStyle>
            <a:lvl1pPr defTabSz="907142">
              <a:defRPr sz="1200">
                <a:effectLst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288463"/>
            <a:ext cx="28892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7" tIns="45402" rIns="90807" bIns="45402" numCol="1" anchor="b" anchorCtr="0" compatLnSpc="1">
            <a:prstTxWarp prst="textNoShape">
              <a:avLst/>
            </a:prstTxWarp>
          </a:bodyPr>
          <a:lstStyle>
            <a:lvl1pPr algn="r" defTabSz="907142">
              <a:defRPr sz="1200">
                <a:effectLst/>
              </a:defRPr>
            </a:lvl1pPr>
          </a:lstStyle>
          <a:p>
            <a:pPr>
              <a:defRPr/>
            </a:pPr>
            <a:fld id="{DE4A9821-726C-4C05-A3B9-2E1974176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8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388B8FD6-6850-41B2-8700-1D5CF37C52F9}" type="slidenum">
              <a:rPr lang="ru-RU" altLang="uk-UA" smtClean="0"/>
              <a:pPr defTabSz="906463"/>
              <a:t>1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url?sa=i&amp;rct=j&amp;q=&amp;esrc=s&amp;source=images&amp;cd=&amp;cad=rja&amp;uact=8&amp;ved=0CAcQjRw&amp;url=http://en.wikipedia.org/wiki/Flag_of_Ukraine&amp;ei=eh9HVci-MLLc7Qap94GoBg&amp;bvm=bv.92291466,d.ZGU&amp;psig=AFQjCNHNvVV6qpRIaiSpbYnDgn-r9i_J1Q&amp;ust=1430810777437011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 descr="logo_transparent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263"/>
            <a:ext cx="26003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17"/>
          <p:cNvSpPr>
            <a:spLocks noGrp="1"/>
          </p:cNvSpPr>
          <p:nvPr>
            <p:ph type="sldNum" sz="quarter" idx="10"/>
          </p:nvPr>
        </p:nvSpPr>
        <p:spPr>
          <a:xfrm>
            <a:off x="7924800" y="6353175"/>
            <a:ext cx="762000" cy="368300"/>
          </a:xfrm>
        </p:spPr>
        <p:txBody>
          <a:bodyPr anchor="ctr"/>
          <a:lstStyle>
            <a:lvl1pPr algn="ct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837573-3159-4BBB-B511-B838804B8A7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2.itpro.co.uk/sites/itpro/files/styles/gallery_wide/public/images/dir_188/it_photo_94441.jpg?itok=kdJvyqVm"/>
          <p:cNvPicPr>
            <a:picLocks noChangeAspect="1" noChangeArrowheads="1"/>
          </p:cNvPicPr>
          <p:nvPr userDrawn="1"/>
        </p:nvPicPr>
        <p:blipFill>
          <a:blip r:embed="rId2" cstate="print"/>
          <a:srcRect l="8517" r="2592"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upload.wikimedia.org/wikipedia/commons/thumb/4/49/Flag_of_Ukraine.svg/2000px-Flag_of_Ukraine.svg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6025" y="261938"/>
            <a:ext cx="107950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Рисунок 10" descr="logo_transparent_RGB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8263"/>
            <a:ext cx="26003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F57C-937E-42B2-9406-96FB3343F04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5DDB-C448-49E7-91C0-CBF76FF7F5C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effectLst/>
              </a:defRPr>
            </a:lvl1pPr>
          </a:lstStyle>
          <a:p>
            <a:pPr>
              <a:defRPr/>
            </a:pPr>
            <a:fld id="{2AB7BA25-D4F0-443B-92FC-86C0CABDCF8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4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01028" y="123813"/>
            <a:ext cx="3780708" cy="2293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559895" y="249703"/>
            <a:ext cx="6202876" cy="868679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Типова </a:t>
            </a:r>
            <a:r>
              <a:rPr lang="uk-UA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фінансова модель СЕС приватного домогосподарства</a:t>
            </a:r>
            <a:endParaRPr lang="uk-UA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круглений прямокутник 2"/>
          <p:cNvSpPr/>
          <p:nvPr/>
        </p:nvSpPr>
        <p:spPr>
          <a:xfrm>
            <a:off x="480059" y="2055286"/>
            <a:ext cx="8104163" cy="10253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Термін окупності складає близько</a:t>
            </a:r>
          </a:p>
          <a:p>
            <a:pPr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років 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власному споживанні  </a:t>
            </a:r>
          </a:p>
          <a:p>
            <a:pPr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2000 </a:t>
            </a:r>
            <a:r>
              <a:rPr lang="uk-UA" alt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кВт·год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/рік</a:t>
            </a:r>
            <a:endParaRPr lang="uk-UA" alt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4"/>
          <p:cNvSpPr txBox="1">
            <a:spLocks noChangeArrowheads="1"/>
          </p:cNvSpPr>
          <p:nvPr/>
        </p:nvSpPr>
        <p:spPr bwMode="auto">
          <a:xfrm>
            <a:off x="2524931" y="1659076"/>
            <a:ext cx="3929062" cy="461665"/>
          </a:xfrm>
          <a:prstGeom prst="rect">
            <a:avLst/>
          </a:prstGeom>
          <a:solidFill>
            <a:schemeClr val="bg2">
              <a:lumMod val="90000"/>
              <a:alpha val="4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1800" b="1" dirty="0" smtClean="0">
                <a:cs typeface="Times New Roman" pitchFamily="18" charset="0"/>
              </a:rPr>
              <a:t>Встановлена потужність:    </a:t>
            </a:r>
            <a:r>
              <a:rPr lang="uk-UA" sz="2400" b="1" dirty="0" smtClean="0">
                <a:cs typeface="Times New Roman" pitchFamily="18" charset="0"/>
              </a:rPr>
              <a:t>5 кВт </a:t>
            </a:r>
            <a:endParaRPr lang="uk-UA" sz="1600" dirty="0">
              <a:cs typeface="Times New Roman" pitchFamily="18" charset="0"/>
            </a:endParaRPr>
          </a:p>
        </p:txBody>
      </p:sp>
      <p:sp>
        <p:nvSpPr>
          <p:cNvPr id="10" name="Округлений прямокутник 19"/>
          <p:cNvSpPr/>
          <p:nvPr/>
        </p:nvSpPr>
        <p:spPr>
          <a:xfrm>
            <a:off x="2555431" y="6345936"/>
            <a:ext cx="3875087" cy="374904"/>
          </a:xfrm>
          <a:prstGeom prst="roundRect">
            <a:avLst>
              <a:gd name="adj" fmla="val 4743"/>
            </a:avLst>
          </a:prstGeom>
          <a:solidFill>
            <a:schemeClr val="bg2">
              <a:lumMod val="90000"/>
              <a:alpha val="45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723156" y="6370321"/>
            <a:ext cx="37720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600" noProof="1" smtClean="0">
                <a:cs typeface="Times New Roman" pitchFamily="18" charset="0"/>
              </a:rPr>
              <a:t>“Зелений”</a:t>
            </a:r>
            <a:r>
              <a:rPr lang="uk-UA" sz="1600" dirty="0" smtClean="0">
                <a:cs typeface="Times New Roman" pitchFamily="18" charset="0"/>
              </a:rPr>
              <a:t> тариф:       </a:t>
            </a:r>
            <a:r>
              <a:rPr lang="uk-UA" sz="1600" b="1" dirty="0" smtClean="0">
                <a:cs typeface="Times New Roman" pitchFamily="18" charset="0"/>
              </a:rPr>
              <a:t>19,01 €</a:t>
            </a:r>
            <a:r>
              <a:rPr lang="en-US" sz="1600" b="1" dirty="0" smtClean="0">
                <a:cs typeface="Times New Roman" pitchFamily="18" charset="0"/>
              </a:rPr>
              <a:t>ct</a:t>
            </a:r>
            <a:r>
              <a:rPr lang="uk-UA" sz="1600" b="1" noProof="1" smtClean="0">
                <a:cs typeface="Times New Roman" pitchFamily="18" charset="0"/>
              </a:rPr>
              <a:t>/кВт∙го</a:t>
            </a:r>
            <a:r>
              <a:rPr lang="uk-UA" sz="1600" b="1" dirty="0" smtClean="0">
                <a:cs typeface="Times New Roman" pitchFamily="18" charset="0"/>
              </a:rPr>
              <a:t>д</a:t>
            </a:r>
            <a:endParaRPr lang="uk-UA" sz="1600" b="1" dirty="0">
              <a:cs typeface="Times New Roman" pitchFamily="18" charset="0"/>
            </a:endParaRPr>
          </a:p>
        </p:txBody>
      </p:sp>
      <p:sp>
        <p:nvSpPr>
          <p:cNvPr id="30" name="Округлений прямокутник 8"/>
          <p:cNvSpPr/>
          <p:nvPr/>
        </p:nvSpPr>
        <p:spPr>
          <a:xfrm>
            <a:off x="5377830" y="2257864"/>
            <a:ext cx="2918650" cy="5738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інвестиції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 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тис. Євро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Округлений прямокутник 2"/>
          <p:cNvSpPr/>
          <p:nvPr/>
        </p:nvSpPr>
        <p:spPr>
          <a:xfrm>
            <a:off x="514349" y="3512924"/>
            <a:ext cx="8069581" cy="107031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spcBef>
                <a:spcPts val="0"/>
              </a:spcBef>
              <a:defRPr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окупності складає близько</a:t>
            </a:r>
          </a:p>
          <a:p>
            <a:pPr algn="r"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років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власному споживанні  </a:t>
            </a:r>
          </a:p>
          <a:p>
            <a:pPr algn="ctr"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2500 </a:t>
            </a:r>
            <a:r>
              <a:rPr lang="uk-UA" alt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кВт·год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/рік</a:t>
            </a: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539849" y="3066610"/>
            <a:ext cx="4037266" cy="461665"/>
          </a:xfrm>
          <a:prstGeom prst="rect">
            <a:avLst/>
          </a:prstGeom>
          <a:solidFill>
            <a:schemeClr val="bg2">
              <a:lumMod val="90000"/>
              <a:alpha val="4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1800" b="1" dirty="0" smtClean="0">
                <a:cs typeface="Times New Roman" pitchFamily="18" charset="0"/>
              </a:rPr>
              <a:t>Встановлена потужність:    </a:t>
            </a:r>
            <a:r>
              <a:rPr lang="uk-UA" sz="2400" b="1" dirty="0" smtClean="0">
                <a:cs typeface="Times New Roman" pitchFamily="18" charset="0"/>
              </a:rPr>
              <a:t>10 кВт </a:t>
            </a:r>
            <a:endParaRPr lang="uk-UA" sz="1600" dirty="0">
              <a:cs typeface="Times New Roman" pitchFamily="18" charset="0"/>
            </a:endParaRPr>
          </a:p>
        </p:txBody>
      </p:sp>
      <p:sp>
        <p:nvSpPr>
          <p:cNvPr id="33" name="Округлений прямокутник 8"/>
          <p:cNvSpPr/>
          <p:nvPr/>
        </p:nvSpPr>
        <p:spPr>
          <a:xfrm>
            <a:off x="784904" y="3748531"/>
            <a:ext cx="2918650" cy="5738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інвестиції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 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тис. Євро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Округлений прямокутник 2"/>
          <p:cNvSpPr/>
          <p:nvPr/>
        </p:nvSpPr>
        <p:spPr>
          <a:xfrm>
            <a:off x="504092" y="5120832"/>
            <a:ext cx="8060026" cy="1099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окупності складає близько </a:t>
            </a:r>
          </a:p>
          <a:p>
            <a:pPr>
              <a:spcBef>
                <a:spcPts val="0"/>
              </a:spcBef>
              <a:defRPr/>
            </a:pP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років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власному споживанні</a:t>
            </a: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4000 </a:t>
            </a:r>
            <a:r>
              <a:rPr lang="uk-UA" alt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кВт·год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/рік</a:t>
            </a:r>
            <a:r>
              <a:rPr lang="uk-UA" alt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2498408" y="4687073"/>
            <a:ext cx="4064698" cy="461665"/>
          </a:xfrm>
          <a:prstGeom prst="rect">
            <a:avLst/>
          </a:prstGeom>
          <a:solidFill>
            <a:schemeClr val="bg2">
              <a:lumMod val="90000"/>
              <a:alpha val="4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1800" b="1" dirty="0" smtClean="0">
                <a:cs typeface="Times New Roman" pitchFamily="18" charset="0"/>
              </a:rPr>
              <a:t>Встановлена потужність:    </a:t>
            </a:r>
            <a:r>
              <a:rPr lang="uk-UA" sz="2400" b="1" dirty="0" smtClean="0">
                <a:cs typeface="Times New Roman" pitchFamily="18" charset="0"/>
              </a:rPr>
              <a:t>30 кВт </a:t>
            </a:r>
            <a:endParaRPr lang="uk-UA" sz="1600" dirty="0">
              <a:cs typeface="Times New Roman" pitchFamily="18" charset="0"/>
            </a:endParaRPr>
          </a:p>
        </p:txBody>
      </p:sp>
      <p:sp>
        <p:nvSpPr>
          <p:cNvPr id="36" name="Округлений прямокутник 8"/>
          <p:cNvSpPr/>
          <p:nvPr/>
        </p:nvSpPr>
        <p:spPr>
          <a:xfrm>
            <a:off x="5378768" y="5424385"/>
            <a:ext cx="2918650" cy="5738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інвестиції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 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тис. Євро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5371910" y="6642556"/>
            <a:ext cx="37720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uk-UA" sz="800" noProof="1" smtClean="0">
                <a:cs typeface="Times New Roman" pitchFamily="18" charset="0"/>
              </a:rPr>
              <a:t>Розрахунок проведено для Київської області</a:t>
            </a:r>
            <a:endParaRPr lang="uk-UA" sz="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Ве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</TotalTime>
  <Words>101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4_Вена</vt:lpstr>
      <vt:lpstr>Слайд 1</vt:lpstr>
    </vt:vector>
  </TitlesOfParts>
  <Company>NAER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Nikolay</cp:lastModifiedBy>
  <cp:revision>811</cp:revision>
  <cp:lastPrinted>2015-09-15T11:28:01Z</cp:lastPrinted>
  <dcterms:created xsi:type="dcterms:W3CDTF">2014-10-29T09:55:22Z</dcterms:created>
  <dcterms:modified xsi:type="dcterms:W3CDTF">2016-06-03T12:08:57Z</dcterms:modified>
</cp:coreProperties>
</file>