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9"/>
  </p:notesMasterIdLst>
  <p:handoutMasterIdLst>
    <p:handoutMasterId r:id="rId10"/>
  </p:handoutMasterIdLst>
  <p:sldIdLst>
    <p:sldId id="348" r:id="rId2"/>
    <p:sldId id="344" r:id="rId3"/>
    <p:sldId id="347" r:id="rId4"/>
    <p:sldId id="350" r:id="rId5"/>
    <p:sldId id="345" r:id="rId6"/>
    <p:sldId id="346" r:id="rId7"/>
    <p:sldId id="349" r:id="rId8"/>
  </p:sldIdLst>
  <p:sldSz cx="9144000" cy="6858000" type="screen4x3"/>
  <p:notesSz cx="6864350" cy="99949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7">
          <p15:clr>
            <a:srgbClr val="A4A3A4"/>
          </p15:clr>
        </p15:guide>
        <p15:guide id="2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BA1"/>
    <a:srgbClr val="6E6452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9" autoAdjust="0"/>
    <p:restoredTop sz="92385" autoAdjust="0"/>
  </p:normalViewPr>
  <p:slideViewPr>
    <p:cSldViewPr snapToGrid="0">
      <p:cViewPr varScale="1">
        <p:scale>
          <a:sx n="63" d="100"/>
          <a:sy n="63" d="100"/>
        </p:scale>
        <p:origin x="1456" y="36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-1998" y="-126"/>
      </p:cViewPr>
      <p:guideLst>
        <p:guide orient="horz" pos="3147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4551" cy="49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5" rIns="91729" bIns="45865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9799" y="0"/>
            <a:ext cx="2974551" cy="49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5" rIns="91729" bIns="4586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5554"/>
            <a:ext cx="2974551" cy="49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5" rIns="91729" bIns="45865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9799" y="9495554"/>
            <a:ext cx="2974551" cy="49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5" rIns="91729" bIns="45865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4551" cy="49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5" rIns="91729" bIns="45865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799" y="0"/>
            <a:ext cx="2974551" cy="49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5" rIns="91729" bIns="4586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247" y="4747777"/>
            <a:ext cx="5033857" cy="449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5" rIns="91729" bIns="458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Klicken Sie, um die Formate des Vorlagentextes zu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5554"/>
            <a:ext cx="2974551" cy="49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5" rIns="91729" bIns="45865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799" y="9495554"/>
            <a:ext cx="2974551" cy="49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5" rIns="91729" bIns="45865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XXX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pPr/>
              <a:t>26.04.2017</a:t>
            </a:fld>
            <a:endParaRPr lang="de-DE" noProof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noProof="0"/>
              <a:t>Erste Ebene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GIZ: Energy Efficiency in </a:t>
            </a:r>
            <a:r>
              <a:rPr lang="de-DE" dirty="0" err="1"/>
              <a:t>Municipalities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pPr/>
              <a:t>26.04.2017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 dirty="0"/>
              <a:t>Text durch klicken hinzufügen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XXX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pPr/>
              <a:t>26.04.2017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XXX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pPr/>
              <a:t>26.04.2017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XXX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pPr/>
              <a:t>26.04.2017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XXX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pPr/>
              <a:t>26.04.2017</a:t>
            </a:fld>
            <a:endParaRPr lang="de-DE" noProof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noProof="0"/>
              <a:t>Erste Ebene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noProof="0"/>
              <a:t>Erste Ebene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85F2-4061-4854-9912-E0EADE5D8629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FD54-3F4D-4897-80C4-103D37C5A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8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Erste Ebene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e-DE" sz="1000" b="0" noProof="0" dirty="0">
                <a:solidFill>
                  <a:srgbClr val="6E6452"/>
                </a:solidFill>
                <a:latin typeface="Arial Narrow" pitchFamily="34" charset="0"/>
              </a:rPr>
              <a:t>                </a:t>
            </a:r>
            <a:fld id="{327115CA-E6A4-425F-BB4F-A64D48743A27}" type="slidenum">
              <a:rPr lang="de-DE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de-DE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dirty="0"/>
              <a:t>XXX</a:t>
            </a:r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9317A057-C766-48FB-B1EC-CC1898F04EF1}" type="datetime1">
              <a:rPr lang="de-DE" noProof="0" smtClean="0"/>
              <a:pPr/>
              <a:t>26.04.2017</a:t>
            </a:fld>
            <a:endParaRPr lang="de-DE" noProof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 durch Klicken hinzufügen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  <p:sldLayoutId id="2147483715" r:id="rId7"/>
  </p:sldLayoutIdLst>
  <p:transition/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ижнього колонтитула 2"/>
          <p:cNvSpPr>
            <a:spLocks noGrp="1"/>
          </p:cNvSpPr>
          <p:nvPr>
            <p:ph type="ftr" sz="quarter" idx="10"/>
          </p:nvPr>
        </p:nvSpPr>
        <p:spPr>
          <a:xfrm>
            <a:off x="2862776" y="6581001"/>
            <a:ext cx="3418449" cy="307777"/>
          </a:xfrm>
        </p:spPr>
        <p:txBody>
          <a:bodyPr/>
          <a:lstStyle/>
          <a:p>
            <a:r>
              <a:rPr lang="ru-RU" sz="1400" dirty="0" err="1"/>
              <a:t>Іма</a:t>
            </a:r>
            <a:r>
              <a:rPr lang="ru-RU" sz="1400" dirty="0"/>
              <a:t> Хренова-</a:t>
            </a:r>
            <a:r>
              <a:rPr lang="ru-RU" sz="1400" dirty="0" err="1"/>
              <a:t>Шимкіна</a:t>
            </a:r>
            <a:r>
              <a:rPr lang="ru-RU" sz="1400" dirty="0"/>
              <a:t>, 27 </a:t>
            </a:r>
            <a:r>
              <a:rPr lang="ru-RU" sz="1400" dirty="0" err="1"/>
              <a:t>квітня</a:t>
            </a:r>
            <a:r>
              <a:rPr lang="ru-RU" sz="1400" dirty="0"/>
              <a:t> 2017</a:t>
            </a:r>
            <a:endParaRPr lang="de-DE" sz="14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47500" y="2193213"/>
            <a:ext cx="7775575" cy="1089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uk-UA" altLang="sl-SI" sz="2800" b="1" dirty="0">
                <a:solidFill>
                  <a:srgbClr val="C00000"/>
                </a:solidFill>
              </a:rPr>
              <a:t>Енергетичний менеджмент в містах:</a:t>
            </a:r>
            <a:br>
              <a:rPr lang="uk-UA" altLang="sl-SI" sz="2800" b="1" dirty="0">
                <a:solidFill>
                  <a:srgbClr val="C00000"/>
                </a:solidFill>
              </a:rPr>
            </a:br>
            <a:r>
              <a:rPr lang="uk-UA" altLang="sl-SI" sz="2800" b="1" dirty="0">
                <a:solidFill>
                  <a:srgbClr val="C00000"/>
                </a:solidFill>
              </a:rPr>
              <a:t>політика, бачення, інструменти</a:t>
            </a:r>
            <a:br>
              <a:rPr lang="de-DE" altLang="sl-SI" sz="2800" b="1" dirty="0">
                <a:solidFill>
                  <a:srgbClr val="C00000"/>
                </a:solidFill>
              </a:rPr>
            </a:br>
            <a:br>
              <a:rPr lang="de-DE" altLang="sl-SI" sz="2800" b="1" dirty="0">
                <a:solidFill>
                  <a:srgbClr val="C00000"/>
                </a:solidFill>
              </a:rPr>
            </a:br>
            <a:br>
              <a:rPr lang="de-DE" altLang="sl-SI" dirty="0">
                <a:solidFill>
                  <a:srgbClr val="C00000"/>
                </a:solidFill>
              </a:rPr>
            </a:br>
            <a:endParaRPr lang="de-DE" altLang="sl-SI" dirty="0">
              <a:solidFill>
                <a:srgbClr val="C00000"/>
              </a:solidFill>
            </a:endParaRPr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1426" y="0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3905555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nhaltsplatzhalter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1426" y="0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545" y="1607841"/>
            <a:ext cx="3737047" cy="3574265"/>
          </a:xfrm>
          <a:prstGeom prst="rect">
            <a:avLst/>
          </a:prstGeom>
        </p:spPr>
      </p:pic>
      <p:sp>
        <p:nvSpPr>
          <p:cNvPr id="7" name="Прямокутник 6"/>
          <p:cNvSpPr/>
          <p:nvPr/>
        </p:nvSpPr>
        <p:spPr>
          <a:xfrm>
            <a:off x="2785550" y="931391"/>
            <a:ext cx="4030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Енергетичний менеджмент</a:t>
            </a:r>
          </a:p>
        </p:txBody>
      </p:sp>
      <p:sp>
        <p:nvSpPr>
          <p:cNvPr id="23" name="Titel 1"/>
          <p:cNvSpPr>
            <a:spLocks noGrp="1"/>
          </p:cNvSpPr>
          <p:nvPr>
            <p:ph type="title"/>
          </p:nvPr>
        </p:nvSpPr>
        <p:spPr>
          <a:xfrm>
            <a:off x="4091473" y="1331501"/>
            <a:ext cx="5449078" cy="3242826"/>
          </a:xfrm>
        </p:spPr>
        <p:txBody>
          <a:bodyPr/>
          <a:lstStyle/>
          <a:p>
            <a:r>
              <a:rPr lang="uk-UA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</a:t>
            </a:r>
            <a:r>
              <a:rPr lang="uk-UA" sz="1800" b="1" dirty="0">
                <a:solidFill>
                  <a:srgbClr val="C00000"/>
                </a:solidFill>
              </a:rPr>
              <a:t>Перші кроки</a:t>
            </a:r>
            <a:br>
              <a:rPr lang="uk-UA" sz="1800" b="1" dirty="0">
                <a:solidFill>
                  <a:srgbClr val="C00000"/>
                </a:solidFill>
              </a:rPr>
            </a:br>
            <a:r>
              <a:rPr lang="uk-UA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uk-UA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І</a:t>
            </a:r>
            <a: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нвентаризація будівель</a:t>
            </a: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• Енергетичний аудит будівель</a:t>
            </a: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• Аналіз показників енергоспоживання будівлями</a:t>
            </a: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• Оцінка потенціалу енергозбереження</a:t>
            </a: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• Розробка рекомендацій щодо впровадження енергоефективних заходів в будівлях</a:t>
            </a: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• </a:t>
            </a:r>
            <a:r>
              <a:rPr lang="uk-UA" sz="1600" dirty="0">
                <a:solidFill>
                  <a:srgbClr val="C00000"/>
                </a:solidFill>
              </a:rPr>
              <a:t>Запровадження систематичного енергетичного моніторингу споживання енергоносіїв</a:t>
            </a:r>
            <a:br>
              <a:rPr lang="uk-UA" sz="1600" dirty="0">
                <a:solidFill>
                  <a:srgbClr val="C00000"/>
                </a:solidFill>
              </a:rPr>
            </a:b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122075" y="5513298"/>
            <a:ext cx="894261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uk-UA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Національний план дій з енергоефективності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uk-UA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Директива Європейського Парламенту і Ради 2012/27/ЄС від 25.10.2012  про енергоефективність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uk-UA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Національний стандарт ДСТУ ISO 50001:2014 "Енергозбереження. Системи енергетичного менеджменту. Вимоги та настанова щодо використання"</a:t>
            </a:r>
          </a:p>
        </p:txBody>
      </p:sp>
    </p:spTree>
    <p:extLst>
      <p:ext uri="{BB962C8B-B14F-4D97-AF65-F5344CB8AC3E}">
        <p14:creationId xmlns:p14="http://schemas.microsoft.com/office/powerpoint/2010/main" val="426962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19312" y="1043741"/>
            <a:ext cx="3689351" cy="502444"/>
          </a:xfrm>
        </p:spPr>
        <p:txBody>
          <a:bodyPr/>
          <a:lstStyle/>
          <a:p>
            <a:pPr eaLnBrk="0" hangingPunct="0">
              <a:defRPr/>
            </a:pPr>
            <a:r>
              <a:rPr lang="uk-UA" sz="2000" b="1" kern="1200" dirty="0">
                <a:solidFill>
                  <a:srgbClr val="C00000"/>
                </a:solidFill>
              </a:rPr>
              <a:t>Енергетичний моніторинг</a:t>
            </a:r>
            <a:endParaRPr lang="ru-RU" sz="2000" b="1" kern="1200" dirty="0">
              <a:solidFill>
                <a:srgbClr val="C00000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47" y="2265570"/>
            <a:ext cx="1793875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0" y="1712283"/>
            <a:ext cx="344646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uk-UA" sz="18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Arial" charset="0"/>
              </a:rPr>
              <a:t>Збір даних з лічильників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293" y="2299629"/>
            <a:ext cx="1814690" cy="1641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3029745" y="1712284"/>
            <a:ext cx="357028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uk-UA" sz="18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Arial" charset="0"/>
              </a:rPr>
              <a:t>Моніторинг споживання енергоресурсів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686" y="2331408"/>
            <a:ext cx="1798605" cy="170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6282935" y="1727145"/>
            <a:ext cx="3236912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uk-UA" sz="18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Arial" charset="0"/>
              </a:rPr>
              <a:t>Бюджетна звітність 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450" y="4765497"/>
            <a:ext cx="1889125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1570216" y="4326553"/>
            <a:ext cx="26225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uk-UA" sz="18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Arial" charset="0"/>
              </a:rPr>
              <a:t>Аналітична звітність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555" y="4732574"/>
            <a:ext cx="1852612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4730473" y="4326553"/>
            <a:ext cx="36607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800" dirty="0" err="1">
                <a:solidFill>
                  <a:srgbClr val="CC0000"/>
                </a:solidFill>
                <a:ea typeface="+mn-ea"/>
                <a:cs typeface="Arial" charset="0"/>
              </a:rPr>
              <a:t>Бенчмаркінг</a:t>
            </a:r>
            <a:r>
              <a:rPr lang="ru-RU" sz="1800" dirty="0">
                <a:solidFill>
                  <a:srgbClr val="CC0000"/>
                </a:solidFill>
                <a:ea typeface="+mn-ea"/>
                <a:cs typeface="Arial" charset="0"/>
              </a:rPr>
              <a:t> </a:t>
            </a:r>
          </a:p>
        </p:txBody>
      </p:sp>
      <p:pic>
        <p:nvPicPr>
          <p:cNvPr id="18" name="Inhaltsplatzhalter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1426" y="0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8002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51" y="1775218"/>
            <a:ext cx="8716346" cy="46934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5284" y="1099357"/>
            <a:ext cx="8489425" cy="617928"/>
          </a:xfrm>
        </p:spPr>
        <p:txBody>
          <a:bodyPr/>
          <a:lstStyle/>
          <a:p>
            <a:pPr algn="ctr" eaLnBrk="0" hangingPunct="0">
              <a:defRPr/>
            </a:pPr>
            <a:r>
              <a:rPr lang="uk-UA" sz="2000" b="1" kern="1200" dirty="0">
                <a:solidFill>
                  <a:srgbClr val="C00000"/>
                </a:solidFill>
              </a:rPr>
              <a:t>Динаміка питомого споживання холодної води на 1 фактично присутню людину, м</a:t>
            </a:r>
            <a:r>
              <a:rPr lang="uk-UA" sz="2000" b="1" kern="1200" baseline="30000" dirty="0">
                <a:solidFill>
                  <a:srgbClr val="C00000"/>
                </a:solidFill>
              </a:rPr>
              <a:t>3</a:t>
            </a:r>
            <a:r>
              <a:rPr lang="uk-UA" sz="2000" b="1" kern="1200" dirty="0">
                <a:solidFill>
                  <a:srgbClr val="C00000"/>
                </a:solidFill>
              </a:rPr>
              <a:t>/1 особу</a:t>
            </a:r>
            <a:endParaRPr lang="uk-UA" sz="2000" b="1" kern="1200" baseline="30000" dirty="0">
              <a:solidFill>
                <a:srgbClr val="C00000"/>
              </a:solidFill>
            </a:endParaRPr>
          </a:p>
        </p:txBody>
      </p:sp>
      <p:pic>
        <p:nvPicPr>
          <p:cNvPr id="6" name="Inhaltsplatzhalter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1426" y="0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8098193" y="5270565"/>
            <a:ext cx="695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2012</a:t>
            </a:r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8107718" y="5641651"/>
            <a:ext cx="695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2013</a:t>
            </a:r>
            <a:endParaRPr lang="en-GB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2"/>
          <p:cNvCxnSpPr/>
          <p:nvPr/>
        </p:nvCxnSpPr>
        <p:spPr bwMode="auto">
          <a:xfrm>
            <a:off x="7599395" y="5446389"/>
            <a:ext cx="3603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7"/>
          <p:cNvCxnSpPr/>
          <p:nvPr/>
        </p:nvCxnSpPr>
        <p:spPr bwMode="auto">
          <a:xfrm>
            <a:off x="7599395" y="5779764"/>
            <a:ext cx="3603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Овал 14"/>
          <p:cNvSpPr/>
          <p:nvPr/>
        </p:nvSpPr>
        <p:spPr>
          <a:xfrm>
            <a:off x="6016431" y="2311140"/>
            <a:ext cx="635000" cy="6175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7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1426" y="0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el 1"/>
          <p:cNvSpPr txBox="1">
            <a:spLocks/>
          </p:cNvSpPr>
          <p:nvPr/>
        </p:nvSpPr>
        <p:spPr bwMode="auto">
          <a:xfrm>
            <a:off x="1317625" y="1025257"/>
            <a:ext cx="69611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uk-UA" altLang="de-DE" sz="2000" dirty="0">
                <a:solidFill>
                  <a:srgbClr val="C00000"/>
                </a:solidFill>
              </a:rPr>
              <a:t>Моніторинг енергоспоживання та </a:t>
            </a:r>
            <a:r>
              <a:rPr lang="uk-UA" altLang="de-DE" sz="2000" dirty="0" err="1">
                <a:solidFill>
                  <a:srgbClr val="C00000"/>
                </a:solidFill>
              </a:rPr>
              <a:t>бенчмаркінг</a:t>
            </a:r>
            <a:endParaRPr lang="uk-UA" altLang="de-DE" sz="2000" dirty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uk-UA" altLang="de-DE" sz="2000" dirty="0">
                <a:solidFill>
                  <a:srgbClr val="C00000"/>
                </a:solidFill>
              </a:rPr>
              <a:t>Інструменти різних рівнів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514350" y="1887636"/>
            <a:ext cx="7493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0F0F"/>
              </a:buClr>
              <a:buFont typeface="Wingdings" pitchFamily="2" charset="2"/>
              <a:buChar char="§"/>
              <a:tabLst>
                <a:tab pos="2190750" algn="l"/>
              </a:tabLs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tabLst>
                <a:tab pos="2190750" algn="l"/>
              </a:tabLst>
              <a:defRPr sz="2400">
                <a:solidFill>
                  <a:schemeClr val="tx1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9999"/>
              </a:buClr>
              <a:buFont typeface="Wingdings" pitchFamily="2" charset="2"/>
              <a:buChar char="§"/>
              <a:tabLst>
                <a:tab pos="2190750" algn="l"/>
              </a:tabLst>
              <a:defRPr sz="2400">
                <a:solidFill>
                  <a:schemeClr val="tx1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0F0F"/>
              </a:buClr>
              <a:buChar char="-"/>
              <a:tabLst>
                <a:tab pos="2190750" algn="l"/>
              </a:tabLst>
              <a:defRPr sz="2400">
                <a:solidFill>
                  <a:schemeClr val="tx1"/>
                </a:solidFill>
                <a:latin typeface="+mn-lt"/>
              </a:defRPr>
            </a:lvl4pPr>
            <a:lvl5pPr marL="2190750" indent="-260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tabLst>
                <a:tab pos="2190750" algn="l"/>
              </a:tabLst>
              <a:defRPr sz="2400">
                <a:solidFill>
                  <a:schemeClr val="tx1"/>
                </a:solidFill>
                <a:latin typeface="+mn-lt"/>
              </a:defRPr>
            </a:lvl5pPr>
            <a:lvl6pPr marL="2647950" indent="-2603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tabLst>
                <a:tab pos="2190750" algn="l"/>
              </a:tabLst>
              <a:defRPr sz="2400">
                <a:solidFill>
                  <a:schemeClr val="tx1"/>
                </a:solidFill>
                <a:latin typeface="+mn-lt"/>
              </a:defRPr>
            </a:lvl6pPr>
            <a:lvl7pPr marL="3105150" indent="-2603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tabLst>
                <a:tab pos="2190750" algn="l"/>
              </a:tabLst>
              <a:defRPr sz="2400">
                <a:solidFill>
                  <a:schemeClr val="tx1"/>
                </a:solidFill>
                <a:latin typeface="+mn-lt"/>
              </a:defRPr>
            </a:lvl7pPr>
            <a:lvl8pPr marL="3562350" indent="-2603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tabLst>
                <a:tab pos="2190750" algn="l"/>
              </a:tabLst>
              <a:defRPr sz="2400">
                <a:solidFill>
                  <a:schemeClr val="tx1"/>
                </a:solidFill>
                <a:latin typeface="+mn-lt"/>
              </a:defRPr>
            </a:lvl8pPr>
            <a:lvl9pPr marL="4019550" indent="-2603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tabLst>
                <a:tab pos="2190750" algn="l"/>
              </a:tabLst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836613" lvl="2" indent="0" eaLnBrk="1" hangingPunct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None/>
              <a:defRPr/>
            </a:pPr>
            <a:r>
              <a:rPr lang="uk-UA" altLang="sl-SI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Моніторинг даних на рівні міста</a:t>
            </a:r>
          </a:p>
          <a:p>
            <a:pPr marL="836613" lvl="2" indent="0" eaLnBrk="1" hangingPunct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None/>
              <a:defRPr/>
            </a:pPr>
            <a:r>
              <a:rPr lang="uk-UA" altLang="sl-SI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Бенчмаркінг</a:t>
            </a:r>
            <a:r>
              <a:rPr lang="en-US" altLang="sl-SI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altLang="sl-SI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поширюється на всю країну  </a:t>
            </a:r>
            <a:endParaRPr lang="en-US" altLang="sl-SI" sz="2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476250" lvl="1" indent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Wingdings" pitchFamily="2" charset="2"/>
              <a:buNone/>
              <a:defRPr/>
            </a:pPr>
            <a:endParaRPr lang="en-GB" sz="2000" b="0" kern="0" dirty="0">
              <a:solidFill>
                <a:srgbClr val="000000"/>
              </a:solidFill>
              <a:cs typeface="Arial" charset="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br>
              <a:rPr lang="de-DE" sz="2000" b="0" kern="0" dirty="0">
                <a:solidFill>
                  <a:srgbClr val="000000"/>
                </a:solidFill>
              </a:rPr>
            </a:br>
            <a:br>
              <a:rPr lang="de-DE" sz="1200" b="0" kern="0" dirty="0">
                <a:solidFill>
                  <a:srgbClr val="000000"/>
                </a:solidFill>
              </a:rPr>
            </a:br>
            <a:endParaRPr lang="de-DE" sz="1200" b="0" kern="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de-DE" sz="2800" b="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Pfeil nach rechts 1"/>
          <p:cNvSpPr>
            <a:spLocks noChangeArrowheads="1"/>
          </p:cNvSpPr>
          <p:nvPr/>
        </p:nvSpPr>
        <p:spPr bwMode="auto">
          <a:xfrm>
            <a:off x="874713" y="2012411"/>
            <a:ext cx="381000" cy="177800"/>
          </a:xfrm>
          <a:prstGeom prst="rightArrow">
            <a:avLst>
              <a:gd name="adj1" fmla="val 50000"/>
              <a:gd name="adj2" fmla="val 4996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de-DE" altLang="de-DE">
              <a:solidFill>
                <a:srgbClr val="999999"/>
              </a:solidFill>
            </a:endParaRPr>
          </a:p>
        </p:txBody>
      </p:sp>
      <p:sp>
        <p:nvSpPr>
          <p:cNvPr id="12" name="Abgerundetes Rechteck 24"/>
          <p:cNvSpPr/>
          <p:nvPr/>
        </p:nvSpPr>
        <p:spPr>
          <a:xfrm>
            <a:off x="514350" y="3194149"/>
            <a:ext cx="1944687" cy="172878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3" name="Textfeld 25"/>
          <p:cNvSpPr txBox="1">
            <a:spLocks noChangeArrowheads="1"/>
          </p:cNvSpPr>
          <p:nvPr/>
        </p:nvSpPr>
        <p:spPr bwMode="auto">
          <a:xfrm>
            <a:off x="504370" y="3401490"/>
            <a:ext cx="207010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uk-UA" altLang="de-DE" sz="1800" dirty="0">
                <a:solidFill>
                  <a:srgbClr val="FFFFFF"/>
                </a:solidFill>
              </a:rPr>
              <a:t>Збір даних</a:t>
            </a:r>
            <a:endParaRPr lang="de-DE" altLang="de-DE" sz="1800" dirty="0">
              <a:solidFill>
                <a:srgbClr val="FFFFFF"/>
              </a:solidFill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uk-UA" altLang="de-DE" sz="1600" dirty="0">
                <a:solidFill>
                  <a:srgbClr val="FFFFFF"/>
                </a:solidFill>
              </a:rPr>
              <a:t>Рівень будівель</a:t>
            </a:r>
            <a:endParaRPr lang="de-DE" altLang="de-DE" sz="1600" dirty="0">
              <a:solidFill>
                <a:srgbClr val="FFFFFF"/>
              </a:solidFill>
            </a:endParaRPr>
          </a:p>
        </p:txBody>
      </p:sp>
      <p:sp>
        <p:nvSpPr>
          <p:cNvPr id="14" name="Abgerundetes Rechteck 26"/>
          <p:cNvSpPr/>
          <p:nvPr/>
        </p:nvSpPr>
        <p:spPr>
          <a:xfrm>
            <a:off x="3475038" y="3202086"/>
            <a:ext cx="1944687" cy="17287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Textfeld 27"/>
          <p:cNvSpPr txBox="1">
            <a:spLocks noChangeArrowheads="1"/>
          </p:cNvSpPr>
          <p:nvPr/>
        </p:nvSpPr>
        <p:spPr bwMode="auto">
          <a:xfrm>
            <a:off x="3441701" y="3262412"/>
            <a:ext cx="218598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uk-UA" altLang="de-DE" sz="1800" dirty="0">
                <a:solidFill>
                  <a:srgbClr val="FFFFFF"/>
                </a:solidFill>
              </a:rPr>
              <a:t>Система моніторингу</a:t>
            </a:r>
            <a:endParaRPr lang="de-DE" altLang="de-DE" sz="1800" dirty="0">
              <a:solidFill>
                <a:srgbClr val="FFFFFF"/>
              </a:solidFill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uk-UA" altLang="de-DE" sz="1600" dirty="0">
                <a:solidFill>
                  <a:srgbClr val="FFFFFF"/>
                </a:solidFill>
              </a:rPr>
              <a:t>Рівень міста</a:t>
            </a:r>
            <a:endParaRPr lang="de-DE" altLang="de-DE" sz="1600" dirty="0">
              <a:solidFill>
                <a:srgbClr val="FFFFFF"/>
              </a:solidFill>
            </a:endParaRPr>
          </a:p>
        </p:txBody>
      </p:sp>
      <p:sp>
        <p:nvSpPr>
          <p:cNvPr id="16" name="Abgerundetes Rechteck 28"/>
          <p:cNvSpPr/>
          <p:nvPr/>
        </p:nvSpPr>
        <p:spPr>
          <a:xfrm>
            <a:off x="6427788" y="3194149"/>
            <a:ext cx="1943100" cy="172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7" name="Textfeld 29"/>
          <p:cNvSpPr txBox="1">
            <a:spLocks noChangeArrowheads="1"/>
          </p:cNvSpPr>
          <p:nvPr/>
        </p:nvSpPr>
        <p:spPr bwMode="auto">
          <a:xfrm>
            <a:off x="6507777" y="3394251"/>
            <a:ext cx="187483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uk-UA" altLang="de-DE" sz="1800" dirty="0" err="1">
                <a:solidFill>
                  <a:srgbClr val="FFFFFF"/>
                </a:solidFill>
              </a:rPr>
              <a:t>Бенчмаркінг</a:t>
            </a:r>
            <a:r>
              <a:rPr lang="uk-UA" altLang="de-DE" sz="1800" dirty="0">
                <a:solidFill>
                  <a:srgbClr val="FFFFFF"/>
                </a:solidFill>
              </a:rPr>
              <a:t> </a:t>
            </a:r>
            <a:r>
              <a:rPr lang="uk-UA" altLang="de-DE" sz="1600" dirty="0">
                <a:solidFill>
                  <a:srgbClr val="FFFFFF"/>
                </a:solidFill>
              </a:rPr>
              <a:t>Рівень країни</a:t>
            </a:r>
            <a:endParaRPr lang="de-DE" altLang="de-DE" sz="1600" dirty="0">
              <a:solidFill>
                <a:srgbClr val="FFFFFF"/>
              </a:solidFill>
            </a:endParaRPr>
          </a:p>
        </p:txBody>
      </p:sp>
      <p:sp>
        <p:nvSpPr>
          <p:cNvPr id="18" name="Pfeil nach rechts 30"/>
          <p:cNvSpPr/>
          <p:nvPr/>
        </p:nvSpPr>
        <p:spPr>
          <a:xfrm>
            <a:off x="2690811" y="3849786"/>
            <a:ext cx="576263" cy="484188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9" name="Pfeil nach rechts 31"/>
          <p:cNvSpPr/>
          <p:nvPr/>
        </p:nvSpPr>
        <p:spPr>
          <a:xfrm>
            <a:off x="5635625" y="3778349"/>
            <a:ext cx="576263" cy="48418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  <p:grpSp>
        <p:nvGrpSpPr>
          <p:cNvPr id="20" name="Gruppieren 13"/>
          <p:cNvGrpSpPr>
            <a:grpSpLocks/>
          </p:cNvGrpSpPr>
          <p:nvPr/>
        </p:nvGrpSpPr>
        <p:grpSpPr bwMode="auto">
          <a:xfrm>
            <a:off x="1035049" y="4494310"/>
            <a:ext cx="1943100" cy="1733430"/>
            <a:chOff x="1115616" y="3645024"/>
            <a:chExt cx="1944216" cy="1734589"/>
          </a:xfrm>
        </p:grpSpPr>
        <p:sp>
          <p:nvSpPr>
            <p:cNvPr id="21" name="Abgerundetes Rechteck 33"/>
            <p:cNvSpPr/>
            <p:nvPr/>
          </p:nvSpPr>
          <p:spPr>
            <a:xfrm>
              <a:off x="1115616" y="3645024"/>
              <a:ext cx="1944216" cy="144082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>
                <a:solidFill>
                  <a:srgbClr val="FFFFFF"/>
                </a:solidFill>
              </a:endParaRPr>
            </a:p>
          </p:txBody>
        </p:sp>
        <p:sp>
          <p:nvSpPr>
            <p:cNvPr id="22" name="Textfeld 34"/>
            <p:cNvSpPr txBox="1">
              <a:spLocks noChangeArrowheads="1"/>
            </p:cNvSpPr>
            <p:nvPr/>
          </p:nvSpPr>
          <p:spPr bwMode="auto">
            <a:xfrm>
              <a:off x="1115617" y="3716509"/>
              <a:ext cx="1872737" cy="1663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rgbClr val="6E6452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rgbClr val="6E6452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rgbClr val="6E6452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rgbClr val="6E6452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rgbClr val="6E6452"/>
                  </a:solidFill>
                  <a:latin typeface="Arial" charset="0"/>
                </a:defRPr>
              </a:lvl5pPr>
              <a:lvl6pPr marL="2514600" indent="-228600" eaLnBrk="0" hangingPunct="0">
                <a:buFont typeface="Arial" charset="0"/>
                <a:defRPr>
                  <a:solidFill>
                    <a:srgbClr val="6E6452"/>
                  </a:solidFill>
                  <a:latin typeface="Arial" charset="0"/>
                </a:defRPr>
              </a:lvl6pPr>
              <a:lvl7pPr marL="2971800" indent="-228600" eaLnBrk="0" hangingPunct="0">
                <a:buFont typeface="Arial" charset="0"/>
                <a:defRPr>
                  <a:solidFill>
                    <a:srgbClr val="6E6452"/>
                  </a:solidFill>
                  <a:latin typeface="Arial" charset="0"/>
                </a:defRPr>
              </a:lvl7pPr>
              <a:lvl8pPr marL="3429000" indent="-228600" eaLnBrk="0" hangingPunct="0">
                <a:buFont typeface="Arial" charset="0"/>
                <a:defRPr>
                  <a:solidFill>
                    <a:srgbClr val="6E6452"/>
                  </a:solidFill>
                  <a:latin typeface="Arial" charset="0"/>
                </a:defRPr>
              </a:lvl8pPr>
              <a:lvl9pPr marL="3886200" indent="-228600" eaLnBrk="0" hangingPunct="0">
                <a:buFont typeface="Arial" charset="0"/>
                <a:defRPr>
                  <a:solidFill>
                    <a:srgbClr val="6E6452"/>
                  </a:solidFill>
                  <a:latin typeface="Arial" charset="0"/>
                </a:defRPr>
              </a:lvl9pPr>
            </a:lstStyle>
            <a:p>
              <a:pPr>
                <a:spcAft>
                  <a:spcPts val="1200"/>
                </a:spcAft>
                <a:buFontTx/>
                <a:buChar char="-"/>
                <a:defRPr/>
              </a:pPr>
              <a:r>
                <a:rPr lang="de-DE" altLang="de-DE" sz="1600" dirty="0">
                  <a:solidFill>
                    <a:srgbClr val="999999"/>
                  </a:solidFill>
                  <a:cs typeface="Arial" charset="0"/>
                </a:rPr>
                <a:t> </a:t>
              </a:r>
              <a:r>
                <a:rPr lang="uk-UA" alt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charset="0"/>
                </a:rPr>
                <a:t>Ручний збір</a:t>
              </a:r>
              <a:endParaRPr lang="de-DE" altLang="de-DE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endParaRPr>
            </a:p>
            <a:p>
              <a:pPr marL="72000" indent="-108000">
                <a:lnSpc>
                  <a:spcPct val="150000"/>
                </a:lnSpc>
                <a:spcAft>
                  <a:spcPts val="1200"/>
                </a:spcAft>
                <a:buFontTx/>
                <a:buChar char="-"/>
                <a:defRPr/>
              </a:pPr>
              <a:r>
                <a:rPr lang="uk-UA" alt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charset="0"/>
                </a:rPr>
                <a:t>Автоматичний збір</a:t>
              </a:r>
              <a:endParaRPr lang="de-DE" altLang="de-DE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endParaRPr>
            </a:p>
            <a:p>
              <a:pPr>
                <a:buFontTx/>
                <a:buChar char="-"/>
                <a:defRPr/>
              </a:pPr>
              <a:endParaRPr lang="de-DE" altLang="de-DE" sz="1800" dirty="0">
                <a:solidFill>
                  <a:srgbClr val="999999"/>
                </a:solidFill>
                <a:cs typeface="Arial" charset="0"/>
              </a:endParaRPr>
            </a:p>
          </p:txBody>
        </p:sp>
      </p:grpSp>
      <p:grpSp>
        <p:nvGrpSpPr>
          <p:cNvPr id="23" name="Gruppieren 16"/>
          <p:cNvGrpSpPr>
            <a:grpSpLocks/>
          </p:cNvGrpSpPr>
          <p:nvPr/>
        </p:nvGrpSpPr>
        <p:grpSpPr bwMode="auto">
          <a:xfrm>
            <a:off x="3770313" y="4502249"/>
            <a:ext cx="2089150" cy="1439862"/>
            <a:chOff x="1052133" y="3645024"/>
            <a:chExt cx="2088643" cy="1440364"/>
          </a:xfrm>
        </p:grpSpPr>
        <p:sp>
          <p:nvSpPr>
            <p:cNvPr id="24" name="Abgerundetes Rechteck 36"/>
            <p:cNvSpPr/>
            <p:nvPr/>
          </p:nvSpPr>
          <p:spPr>
            <a:xfrm>
              <a:off x="1115616" y="3645024"/>
              <a:ext cx="1944216" cy="144036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>
                <a:solidFill>
                  <a:srgbClr val="FFFFFF"/>
                </a:solidFill>
              </a:endParaRPr>
            </a:p>
          </p:txBody>
        </p:sp>
        <p:sp>
          <p:nvSpPr>
            <p:cNvPr id="25" name="Textfeld 37"/>
            <p:cNvSpPr txBox="1">
              <a:spLocks noChangeArrowheads="1"/>
            </p:cNvSpPr>
            <p:nvPr/>
          </p:nvSpPr>
          <p:spPr bwMode="auto">
            <a:xfrm>
              <a:off x="1052133" y="3744009"/>
              <a:ext cx="2088643" cy="1139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C80F0F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ClrTx/>
                <a:buFontTx/>
                <a:buChar char="-"/>
              </a:pPr>
              <a:r>
                <a:rPr lang="de-DE" altLang="de-DE" sz="1600" dirty="0">
                  <a:solidFill>
                    <a:srgbClr val="999999"/>
                  </a:solidFill>
                </a:rPr>
                <a:t> </a:t>
              </a:r>
              <a:r>
                <a:rPr lang="uk-UA" alt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Споживання</a:t>
              </a:r>
              <a:endParaRPr lang="de-DE" altLang="de-DE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ClrTx/>
                <a:buFontTx/>
                <a:buChar char="-"/>
              </a:pPr>
              <a:r>
                <a:rPr lang="de-DE" alt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uk-UA" alt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Вартість</a:t>
              </a:r>
              <a:endParaRPr lang="de-DE" altLang="de-DE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ClrTx/>
                <a:buFontTx/>
                <a:buChar char="-"/>
              </a:pPr>
              <a:r>
                <a:rPr lang="de-DE" alt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uk-UA" alt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Данні про будівлі</a:t>
              </a:r>
              <a:endParaRPr lang="de-DE" altLang="de-DE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6" name="Gruppieren 19"/>
          <p:cNvGrpSpPr>
            <a:grpSpLocks/>
          </p:cNvGrpSpPr>
          <p:nvPr/>
        </p:nvGrpSpPr>
        <p:grpSpPr bwMode="auto">
          <a:xfrm>
            <a:off x="6804025" y="4456211"/>
            <a:ext cx="1944688" cy="1439863"/>
            <a:chOff x="1115616" y="3645024"/>
            <a:chExt cx="1944216" cy="1440139"/>
          </a:xfrm>
        </p:grpSpPr>
        <p:sp>
          <p:nvSpPr>
            <p:cNvPr id="27" name="Abgerundetes Rechteck 39"/>
            <p:cNvSpPr/>
            <p:nvPr/>
          </p:nvSpPr>
          <p:spPr>
            <a:xfrm>
              <a:off x="1115616" y="3645024"/>
              <a:ext cx="1944216" cy="144013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>
                <a:solidFill>
                  <a:srgbClr val="FFFFFF"/>
                </a:solidFill>
              </a:endParaRPr>
            </a:p>
          </p:txBody>
        </p:sp>
        <p:sp>
          <p:nvSpPr>
            <p:cNvPr id="28" name="Textfeld 40"/>
            <p:cNvSpPr txBox="1">
              <a:spLocks noChangeArrowheads="1"/>
            </p:cNvSpPr>
            <p:nvPr/>
          </p:nvSpPr>
          <p:spPr bwMode="auto">
            <a:xfrm>
              <a:off x="1242586" y="3787537"/>
              <a:ext cx="1801375" cy="1077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C80F0F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ts val="800"/>
                </a:spcAft>
                <a:buClr>
                  <a:srgbClr val="6E6452"/>
                </a:buClr>
                <a:buFont typeface="Arial" panose="020B0604020202020204" pitchFamily="34" charset="0"/>
                <a:buChar char="•"/>
                <a:defRPr>
                  <a:solidFill>
                    <a:srgbClr val="6E645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ClrTx/>
                <a:buFontTx/>
                <a:buChar char="-"/>
              </a:pPr>
              <a:r>
                <a:rPr lang="uk-UA" altLang="de-DE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Ранжування будівель за типами та містами</a:t>
              </a:r>
              <a:endParaRPr lang="de-DE" altLang="de-DE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Pfeil nach rechts 1"/>
          <p:cNvSpPr>
            <a:spLocks noChangeArrowheads="1"/>
          </p:cNvSpPr>
          <p:nvPr/>
        </p:nvSpPr>
        <p:spPr bwMode="auto">
          <a:xfrm>
            <a:off x="869950" y="2479136"/>
            <a:ext cx="381000" cy="177800"/>
          </a:xfrm>
          <a:prstGeom prst="rightArrow">
            <a:avLst>
              <a:gd name="adj1" fmla="val 50000"/>
              <a:gd name="adj2" fmla="val 4996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  <a:defRPr>
                <a:solidFill>
                  <a:srgbClr val="6E645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de-DE" altLang="de-DE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00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1426" y="0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918717" y="1226263"/>
            <a:ext cx="7775575" cy="581025"/>
          </a:xfrm>
        </p:spPr>
        <p:txBody>
          <a:bodyPr/>
          <a:lstStyle/>
          <a:p>
            <a:pPr algn="ctr" eaLnBrk="0" hangingPunct="0"/>
            <a:r>
              <a:rPr lang="uk-UA" altLang="de-DE" sz="2000" b="1" kern="1200" dirty="0" err="1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+mn-cs"/>
              </a:rPr>
              <a:t>Бенчмаркінг</a:t>
            </a:r>
            <a:r>
              <a:rPr lang="uk-UA" altLang="de-DE" sz="2000" b="1" kern="1200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+mn-cs"/>
              </a:rPr>
              <a:t> громадських будівель в Україні</a:t>
            </a:r>
            <a:endParaRPr lang="de-DE" altLang="de-DE" sz="2000" b="1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284584" y="1929982"/>
            <a:ext cx="8542175" cy="3868993"/>
          </a:xfrm>
        </p:spPr>
        <p:txBody>
          <a:bodyPr/>
          <a:lstStyle/>
          <a:p>
            <a:pPr marL="285750" indent="-285750">
              <a:buFont typeface="Arial" charset="0"/>
              <a:buChar char="•"/>
              <a:defRPr/>
            </a:pPr>
            <a:r>
              <a:rPr lang="en-US" altLang="de-DE" sz="2000" dirty="0">
                <a:solidFill>
                  <a:srgbClr val="C00000"/>
                </a:solidFill>
              </a:rPr>
              <a:t>50</a:t>
            </a:r>
            <a:r>
              <a:rPr lang="en-US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uk-UA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міст</a:t>
            </a:r>
            <a:r>
              <a:rPr lang="en-US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uk-UA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та</a:t>
            </a:r>
            <a:r>
              <a:rPr lang="en-US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uk-UA" altLang="de-DE" sz="2000" dirty="0">
                <a:solidFill>
                  <a:srgbClr val="C00000"/>
                </a:solidFill>
              </a:rPr>
              <a:t>2 891 </a:t>
            </a:r>
            <a:r>
              <a:rPr lang="uk-UA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будівель </a:t>
            </a:r>
            <a:endParaRPr lang="en-US" alt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44525" lvl="1" indent="-285750">
              <a:buFont typeface="Arial" charset="0"/>
              <a:buChar char="•"/>
              <a:defRPr/>
            </a:pPr>
            <a:r>
              <a:rPr lang="uk-UA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Будівлі поділяються за типами </a:t>
            </a:r>
            <a:endParaRPr lang="en-US" alt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44525" lvl="1" indent="-285750">
              <a:buFont typeface="Arial" charset="0"/>
              <a:buChar char="•"/>
              <a:defRPr/>
            </a:pPr>
            <a:r>
              <a:rPr lang="uk-UA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Дані адаптовані з урахуванням  різних температурних зон та кліматичних умов</a:t>
            </a:r>
            <a:endParaRPr lang="en-US" alt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  <a:defRPr/>
            </a:pPr>
            <a:r>
              <a:rPr lang="uk-UA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Міста можуть порівнювати споживання своїх будівель зі споживанням будівель в інших містах </a:t>
            </a:r>
            <a:endParaRPr lang="en-US" alt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45750" lvl="1" indent="-285750">
              <a:buFont typeface="Arial" charset="0"/>
              <a:buChar char="•"/>
              <a:defRPr/>
            </a:pPr>
            <a:r>
              <a:rPr lang="uk-UA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Можливість </a:t>
            </a:r>
            <a:r>
              <a:rPr lang="uk-UA" altLang="de-DE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ранжувати</a:t>
            </a:r>
            <a:r>
              <a:rPr lang="uk-UA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міста</a:t>
            </a:r>
          </a:p>
          <a:p>
            <a:pPr marL="645750" lvl="1" indent="-285750">
              <a:buFont typeface="Arial" charset="0"/>
              <a:buChar char="•"/>
              <a:defRPr/>
            </a:pPr>
            <a:r>
              <a:rPr lang="uk-UA" alt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Можливість визначити будівлі, які найбільше потребують модернізації </a:t>
            </a:r>
            <a:endParaRPr lang="en-US" alt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45750" lvl="1" indent="-285750">
              <a:buFont typeface="Arial" charset="0"/>
              <a:buChar char="•"/>
              <a:defRPr/>
            </a:pP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81932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76" y="1576873"/>
            <a:ext cx="9414587" cy="51691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41" y="1175557"/>
            <a:ext cx="8489425" cy="617928"/>
          </a:xfrm>
        </p:spPr>
        <p:txBody>
          <a:bodyPr/>
          <a:lstStyle/>
          <a:p>
            <a:pPr algn="ctr" eaLnBrk="0" hangingPunct="0">
              <a:defRPr/>
            </a:pPr>
            <a:r>
              <a:rPr lang="uk-UA" sz="2000" b="1" kern="1200" dirty="0">
                <a:solidFill>
                  <a:srgbClr val="C00000"/>
                </a:solidFill>
              </a:rPr>
              <a:t>Середньорічне питоме споживання теплової енергії у розрізі міст по школах, кВт*год/м</a:t>
            </a:r>
            <a:r>
              <a:rPr lang="uk-UA" sz="2000" b="1" kern="1200" baseline="30000" dirty="0">
                <a:solidFill>
                  <a:srgbClr val="C00000"/>
                </a:solidFill>
              </a:rPr>
              <a:t>3</a:t>
            </a:r>
          </a:p>
        </p:txBody>
      </p:sp>
      <p:pic>
        <p:nvPicPr>
          <p:cNvPr id="6" name="Inhaltsplatzhalter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1426" y="0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единительная линия 1"/>
          <p:cNvCxnSpPr/>
          <p:nvPr/>
        </p:nvCxnSpPr>
        <p:spPr>
          <a:xfrm>
            <a:off x="775586" y="3699327"/>
            <a:ext cx="7873892" cy="1425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3"/>
          <p:cNvSpPr/>
          <p:nvPr/>
        </p:nvSpPr>
        <p:spPr>
          <a:xfrm>
            <a:off x="2738081" y="2952240"/>
            <a:ext cx="2244897" cy="5093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1200" b="1" dirty="0">
                <a:solidFill>
                  <a:srgbClr val="FF0000"/>
                </a:solidFill>
              </a:rPr>
              <a:t>Нормативне споживання - 31 кВт*</a:t>
            </a:r>
            <a:r>
              <a:rPr lang="uk-UA" sz="1200" b="1" dirty="0" err="1">
                <a:solidFill>
                  <a:srgbClr val="FF0000"/>
                </a:solidFill>
              </a:rPr>
              <a:t>год</a:t>
            </a:r>
            <a:r>
              <a:rPr lang="uk-UA" sz="1200" b="1" dirty="0">
                <a:solidFill>
                  <a:srgbClr val="FF0000"/>
                </a:solidFill>
              </a:rPr>
              <a:t>/м</a:t>
            </a:r>
            <a:r>
              <a:rPr lang="uk-UA" sz="1200" b="1" baseline="300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85356212"/>
      </p:ext>
    </p:extLst>
  </p:cSld>
  <p:clrMapOvr>
    <a:masterClrMapping/>
  </p:clrMapOvr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0</TotalTime>
  <Words>200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MS PGothic</vt:lpstr>
      <vt:lpstr>Arial</vt:lpstr>
      <vt:lpstr>Arial Narrow</vt:lpstr>
      <vt:lpstr>Wingdings</vt:lpstr>
      <vt:lpstr>GIZ_Banner_Kopfzeile-Ausland (3)</vt:lpstr>
      <vt:lpstr>Енергетичний менеджмент в містах: політика, бачення, інструменти   </vt:lpstr>
      <vt:lpstr>                          Перші кроки • Інвентаризація будівель  • Енергетичний аудит будівель  • Аналіз показників енергоспоживання будівлями  • Оцінка потенціалу енергозбереження  • Розробка рекомендацій щодо впровадження енергоефективних заходів в будівлях  • Запровадження систематичного енергетичного моніторингу споживання енергоносіїв </vt:lpstr>
      <vt:lpstr>Енергетичний моніторинг</vt:lpstr>
      <vt:lpstr>Динаміка питомого споживання холодної води на 1 фактично присутню людину, м3/1 особу</vt:lpstr>
      <vt:lpstr>Презентация PowerPoint</vt:lpstr>
      <vt:lpstr>Бенчмаркінг громадських будівель в Україні</vt:lpstr>
      <vt:lpstr>Середньорічне питоме споживання теплової енергії у розрізі міст по школах, кВт*год/м3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Vladimir Shimkin</cp:lastModifiedBy>
  <cp:revision>294</cp:revision>
  <cp:lastPrinted>2012-07-19T10:16:59Z</cp:lastPrinted>
  <dcterms:created xsi:type="dcterms:W3CDTF">2013-09-05T11:54:56Z</dcterms:created>
  <dcterms:modified xsi:type="dcterms:W3CDTF">2017-04-26T19:05:36Z</dcterms:modified>
</cp:coreProperties>
</file>