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866" r:id="rId2"/>
    <p:sldId id="928" r:id="rId3"/>
    <p:sldId id="945" r:id="rId4"/>
    <p:sldId id="968" r:id="rId5"/>
    <p:sldId id="969" r:id="rId6"/>
    <p:sldId id="970" r:id="rId7"/>
    <p:sldId id="954" r:id="rId8"/>
    <p:sldId id="936" r:id="rId9"/>
    <p:sldId id="937" r:id="rId10"/>
    <p:sldId id="967" r:id="rId11"/>
    <p:sldId id="930" r:id="rId12"/>
    <p:sldId id="956" r:id="rId13"/>
    <p:sldId id="929" r:id="rId14"/>
    <p:sldId id="948" r:id="rId15"/>
    <p:sldId id="921" r:id="rId16"/>
    <p:sldId id="940" r:id="rId17"/>
    <p:sldId id="964" r:id="rId1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rebuchet MS" pitchFamily="34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48" userDrawn="1">
          <p15:clr>
            <a:srgbClr val="A4A3A4"/>
          </p15:clr>
        </p15:guide>
        <p15:guide id="2" pos="1824" userDrawn="1">
          <p15:clr>
            <a:srgbClr val="A4A3A4"/>
          </p15:clr>
        </p15:guide>
        <p15:guide id="3" pos="3504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2856" userDrawn="1">
          <p15:clr>
            <a:srgbClr val="A4A3A4"/>
          </p15:clr>
        </p15:guide>
        <p15:guide id="6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am Muchira" initials="EM" lastIdx="3" clrIdx="0"/>
  <p:cmAuthor id="1" name="ERobins1" initials="E" lastIdx="1" clrIdx="1"/>
  <p:cmAuthor id="2" name="sboateng" initials="s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255997"/>
    <a:srgbClr val="ABDDFF"/>
    <a:srgbClr val="508CD4"/>
    <a:srgbClr val="3278CC"/>
    <a:srgbClr val="00783C"/>
    <a:srgbClr val="E1EACE"/>
    <a:srgbClr val="DAFEE3"/>
    <a:srgbClr val="D9FFEC"/>
    <a:srgbClr val="014C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5" autoAdjust="0"/>
    <p:restoredTop sz="88450" autoAdjust="0"/>
  </p:normalViewPr>
  <p:slideViewPr>
    <p:cSldViewPr snapToGrid="0">
      <p:cViewPr varScale="1">
        <p:scale>
          <a:sx n="60" d="100"/>
          <a:sy n="60" d="100"/>
        </p:scale>
        <p:origin x="1704" y="84"/>
      </p:cViewPr>
      <p:guideLst>
        <p:guide orient="horz" pos="1248"/>
        <p:guide pos="1824"/>
        <p:guide pos="3504"/>
        <p:guide orient="horz" pos="2160"/>
        <p:guide orient="horz" pos="2856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70" d="100"/>
        <a:sy n="170" d="100"/>
      </p:scale>
      <p:origin x="0" y="12300"/>
    </p:cViewPr>
  </p:sorterViewPr>
  <p:notesViewPr>
    <p:cSldViewPr snapToGrid="0">
      <p:cViewPr varScale="1">
        <p:scale>
          <a:sx n="87" d="100"/>
          <a:sy n="87" d="100"/>
        </p:scale>
        <p:origin x="-3780" y="-78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303837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t" anchorCtr="0" compatLnSpc="1">
            <a:prstTxWarp prst="textNoShape">
              <a:avLst/>
            </a:prstTxWarp>
          </a:bodyPr>
          <a:lstStyle>
            <a:lvl1pPr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032" y="0"/>
            <a:ext cx="3038371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t" anchorCtr="0" compatLnSpc="1">
            <a:prstTxWarp prst="textNoShape">
              <a:avLst/>
            </a:prstTxWarp>
          </a:bodyPr>
          <a:lstStyle>
            <a:lvl1pPr algn="r"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584"/>
            <a:ext cx="303837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b" anchorCtr="0" compatLnSpc="1">
            <a:prstTxWarp prst="textNoShape">
              <a:avLst/>
            </a:prstTxWarp>
          </a:bodyPr>
          <a:lstStyle>
            <a:lvl1pPr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032" y="8831584"/>
            <a:ext cx="3038371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b" anchorCtr="0" compatLnSpc="1">
            <a:prstTxWarp prst="textNoShape">
              <a:avLst/>
            </a:prstTxWarp>
          </a:bodyPr>
          <a:lstStyle>
            <a:lvl1pPr algn="r"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0126F3F5-B612-4A01-80D5-64F97FF313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337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303837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t" anchorCtr="0" compatLnSpc="1">
            <a:prstTxWarp prst="textNoShape">
              <a:avLst/>
            </a:prstTxWarp>
          </a:bodyPr>
          <a:lstStyle>
            <a:lvl1pPr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032" y="0"/>
            <a:ext cx="3038371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t" anchorCtr="0" compatLnSpc="1">
            <a:prstTxWarp prst="textNoShape">
              <a:avLst/>
            </a:prstTxWarp>
          </a:bodyPr>
          <a:lstStyle>
            <a:lvl1pPr algn="r"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661" y="4415790"/>
            <a:ext cx="5143084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584"/>
            <a:ext cx="303837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b" anchorCtr="0" compatLnSpc="1">
            <a:prstTxWarp prst="textNoShape">
              <a:avLst/>
            </a:prstTxWarp>
          </a:bodyPr>
          <a:lstStyle>
            <a:lvl1pPr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032" y="8831584"/>
            <a:ext cx="3038371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0" tIns="46580" rIns="93160" bIns="46580" numCol="1" anchor="b" anchorCtr="0" compatLnSpc="1">
            <a:prstTxWarp prst="textNoShape">
              <a:avLst/>
            </a:prstTxWarp>
          </a:bodyPr>
          <a:lstStyle>
            <a:lvl1pPr algn="r" defTabSz="931567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1D1E3F52-5D7C-4243-BA1C-48D7E01975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15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E3F52-5D7C-4243-BA1C-48D7E01975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45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BFC99F-79CF-4F9D-9DAA-33A376E2A650}" type="slidenum">
              <a:rPr lang="en-US"/>
              <a:pPr/>
              <a:t>13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4" y="4561227"/>
            <a:ext cx="5852491" cy="4320213"/>
          </a:xfrm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70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Titl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6288504"/>
            <a:ext cx="9144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2"/>
          <a:srcRect b="82105"/>
          <a:stretch>
            <a:fillRect/>
          </a:stretch>
        </p:blipFill>
        <p:spPr bwMode="auto">
          <a:xfrm>
            <a:off x="0" y="1379624"/>
            <a:ext cx="9144000" cy="13635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219074" y="3980752"/>
            <a:ext cx="4384288" cy="1011238"/>
          </a:xfrm>
        </p:spPr>
        <p:txBody>
          <a:bodyPr bIns="0"/>
          <a:lstStyle>
            <a:lvl1pPr>
              <a:defRPr sz="35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</a:t>
            </a:r>
            <a:br>
              <a:rPr lang="en-US" noProof="0" dirty="0"/>
            </a:br>
            <a:r>
              <a:rPr lang="en-US" noProof="0" dirty="0"/>
              <a:t>Version 1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88042" y="5153078"/>
            <a:ext cx="4034590" cy="11274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</a:t>
            </a:r>
          </a:p>
          <a:p>
            <a:pPr lvl="0"/>
            <a:r>
              <a:rPr lang="en-US" noProof="0" dirty="0"/>
              <a:t>00 Month 2012</a:t>
            </a:r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 bwMode="auto">
          <a:xfrm>
            <a:off x="4588042" y="6453187"/>
            <a:ext cx="1511412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bg1"/>
                </a:solidFill>
                <a:latin typeface="Minion Pro"/>
                <a:ea typeface="ＭＳ Ｐゴシック" charset="0"/>
                <a:cs typeface="Minion Pro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>
              <a:buFontTx/>
              <a:buNone/>
              <a:defRPr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Strictly Confidential</a:t>
            </a:r>
            <a:r>
              <a:rPr lang="de-DE" dirty="0">
                <a:solidFill>
                  <a:prstClr val="black"/>
                </a:solidFill>
                <a:latin typeface="Arial"/>
                <a:cs typeface="Arial"/>
              </a:rPr>
              <a:t> © 2014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1283371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766560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3858768"/>
            <a:ext cx="4379976" cy="2999232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22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 bwMode="auto">
          <a:xfrm>
            <a:off x="7259637" y="6420367"/>
            <a:ext cx="188436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8DF450-7B72-4FFE-B779-7EBFC63C62A4}" type="slidenum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  <a:ea typeface="+mn-ea"/>
                <a:cs typeface="Times New Roman" pitchFamily="18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49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4" y="617540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9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9" y="463552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4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9" y="460376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4" y="447677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4" y="447677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4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4" y="431801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7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4" y="476252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4" y="534990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9" y="530227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5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9" y="54134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9" y="541340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4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40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4" y="53816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9" y="54769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9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9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9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4" y="550865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4" y="5508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4" y="530227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7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9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9" y="517527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9" y="485777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7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2" y="1460502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</a:t>
            </a:r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357188" y="6350002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27B49-D039-FE4C-A413-C655E1463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0" y="0"/>
            <a:ext cx="343401" cy="116259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66" name="Picture 65" descr="C3Ppitchbook_HEALTH_head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8" y="0"/>
            <a:ext cx="9138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56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12"/>
          <p:cNvPicPr>
            <a:picLocks noChangeAspect="1"/>
          </p:cNvPicPr>
          <p:nvPr userDrawn="1"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3133426" y="1130968"/>
            <a:ext cx="5938818" cy="5938818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065177" y="3958989"/>
            <a:ext cx="7538185" cy="1011238"/>
          </a:xfrm>
        </p:spPr>
        <p:txBody>
          <a:bodyPr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065327" y="5131316"/>
            <a:ext cx="7539711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065327" y="6453187"/>
            <a:ext cx="4175874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bg1"/>
                </a:solidFill>
                <a:latin typeface="Minion Pro"/>
                <a:ea typeface="ＭＳ Ｐゴシック" charset="0"/>
                <a:cs typeface="Minion Pro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>
              <a:buFontTx/>
              <a:buNone/>
              <a:defRPr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Strictly Confidential</a:t>
            </a:r>
            <a:r>
              <a:rPr lang="de-DE" dirty="0">
                <a:solidFill>
                  <a:prstClr val="black"/>
                </a:solidFill>
                <a:latin typeface="Arial"/>
                <a:cs typeface="Arial"/>
              </a:rPr>
              <a:t> © 2014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042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155" y="6300216"/>
            <a:ext cx="1869645" cy="365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4" y="6246700"/>
            <a:ext cx="2072329" cy="36576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3pPr marL="361950" indent="-36195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0554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155" y="6300216"/>
            <a:ext cx="1869645" cy="3657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4" y="6246700"/>
            <a:ext cx="2072329" cy="36576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323850" y="3716338"/>
            <a:ext cx="8496300" cy="2305050"/>
          </a:xfrm>
        </p:spPr>
        <p:txBody>
          <a:bodyPr anchor="ctr" anchorCtr="1"/>
          <a:lstStyle>
            <a:lvl1pPr algn="ctr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850" y="1268413"/>
            <a:ext cx="8496300" cy="2305050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</p:spTree>
    <p:extLst>
      <p:ext uri="{BB962C8B-B14F-4D97-AF65-F5344CB8AC3E}">
        <p14:creationId xmlns:p14="http://schemas.microsoft.com/office/powerpoint/2010/main" val="11146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323851" y="1268413"/>
            <a:ext cx="4176712" cy="4752975"/>
          </a:xfrm>
        </p:spPr>
        <p:txBody>
          <a:bodyPr/>
          <a:lstStyle>
            <a:lvl1pPr algn="l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4643438" y="1268413"/>
            <a:ext cx="4176712" cy="4752975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</p:spTree>
    <p:extLst>
      <p:ext uri="{BB962C8B-B14F-4D97-AF65-F5344CB8AC3E}">
        <p14:creationId xmlns:p14="http://schemas.microsoft.com/office/powerpoint/2010/main" val="2850208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2"/>
          <a:srcRect b="82105"/>
          <a:stretch>
            <a:fillRect/>
          </a:stretch>
        </p:blipFill>
        <p:spPr bwMode="auto">
          <a:xfrm>
            <a:off x="0" y="1379624"/>
            <a:ext cx="9144000" cy="136358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 userDrawn="1"/>
        </p:nvSpPr>
        <p:spPr>
          <a:xfrm>
            <a:off x="0" y="1283371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288504"/>
            <a:ext cx="9144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80546" y="2986248"/>
            <a:ext cx="3349461" cy="1011238"/>
          </a:xfrm>
        </p:spPr>
        <p:txBody>
          <a:bodyPr bIns="0"/>
          <a:lstStyle>
            <a:lvl1pPr>
              <a:defRPr sz="3500">
                <a:solidFill>
                  <a:srgbClr val="002345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80547" y="4026716"/>
            <a:ext cx="3391154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rgbClr val="00ADE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766560"/>
            <a:ext cx="9144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858768"/>
            <a:ext cx="4379976" cy="2999232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95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0" y="1278000"/>
            <a:ext cx="9144000" cy="558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sz="1800" dirty="0">
              <a:solidFill>
                <a:prstClr val="white"/>
              </a:solidFill>
            </a:endParaRPr>
          </a:p>
        </p:txBody>
      </p:sp>
      <p:pic>
        <p:nvPicPr>
          <p:cNvPr id="14" name="Bild 13"/>
          <p:cNvPicPr>
            <a:picLocks noChangeAspect="1"/>
          </p:cNvPicPr>
          <p:nvPr userDrawn="1"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3059832" y="1057374"/>
            <a:ext cx="6012412" cy="60124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152800" y="1272561"/>
            <a:ext cx="7017314" cy="1011238"/>
          </a:xfrm>
        </p:spPr>
        <p:txBody>
          <a:bodyPr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152968" y="4026716"/>
            <a:ext cx="7018734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</p:spTree>
    <p:extLst>
      <p:ext uri="{BB962C8B-B14F-4D97-AF65-F5344CB8AC3E}">
        <p14:creationId xmlns:p14="http://schemas.microsoft.com/office/powerpoint/2010/main" val="42208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819150"/>
            <a:ext cx="8637588" cy="539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449388"/>
            <a:ext cx="864235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02375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800">
              <a:solidFill>
                <a:prstClr val="black"/>
              </a:solidFill>
              <a:latin typeface="Arial"/>
              <a:cs typeface="+mn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625" y="6219310"/>
            <a:ext cx="318502" cy="312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71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260350"/>
            <a:ext cx="84963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This is a headline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10063" y="6360101"/>
            <a:ext cx="4558326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2118" y="6360102"/>
            <a:ext cx="28803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 userDrawn="1"/>
        </p:nvSpPr>
        <p:spPr bwMode="auto">
          <a:xfrm>
            <a:off x="6941528" y="6356903"/>
            <a:ext cx="1445254" cy="21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bg1"/>
                </a:solidFill>
                <a:latin typeface="Minion Pro"/>
                <a:ea typeface="ＭＳ Ｐゴシック" charset="0"/>
                <a:cs typeface="Minion Pro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FontTx/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Strictly Confidential © 2014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323850" y="1268413"/>
            <a:ext cx="8496300" cy="475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  <p:pic>
        <p:nvPicPr>
          <p:cNvPr id="11" name="Picture 2" descr="U:\1405265\1405265 WBG Logo\LOGO FILES\Horizontal\WBG_Horizontal_Color\web\WBG_Horizontal-RGB-web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15"/>
          <a:stretch/>
        </p:blipFill>
        <p:spPr bwMode="auto">
          <a:xfrm>
            <a:off x="323851" y="6302501"/>
            <a:ext cx="1689433" cy="32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3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3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kern="120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30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361950" indent="-36195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 baseline="0">
          <a:solidFill>
            <a:schemeClr val="accent2"/>
          </a:solidFill>
          <a:latin typeface="+mn-lt"/>
          <a:ea typeface="+mn-ea"/>
          <a:cs typeface="+mn-cs"/>
        </a:defRPr>
      </a:lvl3pPr>
      <a:lvl4pPr marL="715963" indent="-354013" algn="l" defTabSz="457200" rtl="0" eaLnBrk="1" latinLnBrk="0" hangingPunct="1">
        <a:spcBef>
          <a:spcPct val="20000"/>
        </a:spcBef>
        <a:buFont typeface="Arial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4pPr>
      <a:lvl5pPr marL="1077913" indent="-361950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1431925" indent="-354013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ctrTitle"/>
          </p:nvPr>
        </p:nvSpPr>
        <p:spPr>
          <a:xfrm>
            <a:off x="393083" y="2004060"/>
            <a:ext cx="7460362" cy="1657398"/>
          </a:xfrm>
        </p:spPr>
        <p:txBody>
          <a:bodyPr/>
          <a:lstStyle/>
          <a:p>
            <a:r>
              <a:rPr lang="en-US" dirty="0"/>
              <a:t>PPPs in Renewable Energy: targets and legislation</a:t>
            </a:r>
          </a:p>
        </p:txBody>
      </p:sp>
      <p:sp>
        <p:nvSpPr>
          <p:cNvPr id="24" name="Subtitle 23"/>
          <p:cNvSpPr>
            <a:spLocks noGrp="1"/>
          </p:cNvSpPr>
          <p:nvPr>
            <p:ph type="subTitle" idx="1"/>
          </p:nvPr>
        </p:nvSpPr>
        <p:spPr>
          <a:xfrm>
            <a:off x="4800600" y="4466858"/>
            <a:ext cx="4034590" cy="1613547"/>
          </a:xfrm>
        </p:spPr>
        <p:txBody>
          <a:bodyPr/>
          <a:lstStyle/>
          <a:p>
            <a:r>
              <a:rPr lang="en-US" sz="1800" b="1" dirty="0"/>
              <a:t>Filip Drapak</a:t>
            </a:r>
          </a:p>
          <a:p>
            <a:r>
              <a:rPr lang="en-US" sz="1200" dirty="0"/>
              <a:t>PPP Transaction Advisory, Europe and Central Asia</a:t>
            </a:r>
          </a:p>
          <a:p>
            <a:endParaRPr lang="en-US" sz="1800" b="1" dirty="0"/>
          </a:p>
          <a:p>
            <a:r>
              <a:rPr lang="en-US" sz="1800" b="1" dirty="0"/>
              <a:t>Kiev</a:t>
            </a:r>
          </a:p>
          <a:p>
            <a:r>
              <a:rPr lang="en-US" sz="1800" b="1" dirty="0"/>
              <a:t>February 2019</a:t>
            </a:r>
          </a:p>
        </p:txBody>
      </p:sp>
      <p:sp>
        <p:nvSpPr>
          <p:cNvPr id="2" name="Rectangle 1"/>
          <p:cNvSpPr/>
          <p:nvPr/>
        </p:nvSpPr>
        <p:spPr>
          <a:xfrm>
            <a:off x="4419600" y="6400800"/>
            <a:ext cx="2057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9992"/>
            <a:ext cx="5059280" cy="892948"/>
          </a:xfrm>
          <a:prstGeom prst="rect">
            <a:avLst/>
          </a:prstGeom>
        </p:spPr>
      </p:pic>
      <p:sp>
        <p:nvSpPr>
          <p:cNvPr id="5" name="AutoShape 2" descr="data:image/jpeg;base64,/9j/4AAQSkZJRgABAQAAAQABAAD/2wCEAAkGBxQSEhQUExQWFRUXGBcYGRcXGBcfGBwYHRgWHBgZGhshHCgiGh8nHBgXIjEjJSksLi4uHB8zODUsNygtLisBCgoKDg0OGxAQGzQmICQsLCwtNzQ0LTQ0NDQsLCwsLSwsLS80LCwvLCwsNCwsLCwsNCwsLCwsLCwsLCwsLCwsNP/AABEIALcBEwMBEQACEQEDEQH/xAAcAAEAAwEBAQEBAAAAAAAAAAAABQYHBAMCAQj/xABSEAACAQMBBAYECAoGCAUFAAABAgMABBESBQYhMQcTQVFhcSIygZEUQlJykqGx0RUjM1NigqKyweEXQ3SzwuIkNTZzg6PS8CU0RFXTFlS0w/H/xAAbAQEAAwEBAQEAAAAAAAAAAAAAAwQFAgEGB//EADwRAAEDAgMDCgUDBAEFAQAAAAEAAgMEERIhMQVBURMyYXGBkaGx0fAUFSLB4QYzQiM0UvFyQ0RTguIk/9oADAMBAAIRAxEAPwDcaIlESiJREoiURKIlESiJREoiURKIlEUdtzbcNpH1k76RyA5sx7lHaf8As4qSKF8rsLAuJJGxi7isx2j0g3t5J1VlGY88gqh5SO8nGlB7OHfWsyhhibilN/L37ss11XJIcMYXRa9H1/cDVdXZTPxS7ysPAjUFHsJrl1dAzKNl/BdNpJn8933XevRQo/8AVy58FH/VUXzM/wCAUnwA/wAivsbi38HG22i5I5K+sL7fScH6NPjIH5Pj7vYT4WVvNevSHe29siF2lbkx5x8IiAI82A4funuBrw0sM2cDs+B9+vWvRPJFlKMuIV5sL2OaNZInDowyGXl/I+HZWe9jmHC4WKuNcHC4XRXK6SiJREoiURKIlESiJREoiURKIlESiJREoiURKIlESiJREoiURKIlESiJRFx7X2iltDJNIcIi5PeewAeJJAHia7jjMjg1upXL3hjS4rEoludtXvE4zxPakUQPYO3s+cT2dm+eTpIveZ99yxvrqZPeS2Xd/YMNnGI4Vx8pj67HvY9v2DsxWFNM+V2Jy14omxts1SlRKRKIlEXzJGGBVgCCMEEZBHaCO2gNswlrqj3dgdkzfCIM/ApGAuIeYiJIAmTwBwCO7wxp0Gv+KbgfzxoePQff5plnIOxN5p1HDpCvIOeIrPVxftESiJREoiURKIlESiJREoiURKIlESiJREoiURKIlESiJREoiURKIlESiLP+ma4K2sSA8HlGfEKrED34PsrS2Y0GUngFRrz/AEwOlfPQxaqLWaTHpNLpJ/RVFIHvdvfTabjygb0LygAwE9K0Ks1X0oiURKIlEXjeWyyxvG4yrqVYeBGDXrXFpBG5eEAixURuPMzWNvqOSqmMnv6tmjz+zU9UAJnW6+/NRQG8Y96ZKdqupkoiURKIlESiJREoiURKIlESiJREoiURKIlESiJREoiURKIlESiJREoipPS1s1pbLWoyYXDn5mCre7UD5A1f2dIGzWO8WVOtYXR3G5RfQvtFTFPbk+kr9aPFWCqceRUZ+cKl2pGcTX7tFHs94wlnatKrLWglESiJREoi4ttbRW2gkmbkikgdrNyVR4liAPOu44zI8NG9cvcGtJK591tntb2kMT+uFy/z2JZ/2mNdzvD5C4ae7LmJmFgBUrUKkSiJREoiURKIlESiJREoiURKIlESiJREoiURKIlESiJREoiURKIlESiKvb1wXmkSWjq4UenbOiFZF45AbGoHHZnB8O2zTmK+GQdR4KCYSasPZxWX7vzrHcNNaK41KyPBgG4hBxqaHUMTaSOWNWMhgPWrWmBdHhk7DuPXwv3bwdyzofpfiZ2jeOritG3M2+7s1rcsGnQB1cDAmhbisijA7wCP45xl1MLQBJHzT4Hgr8EpJLHajxHFWuqispREoih96dvJZW7StxPqona7nkv8Se4GpqeAzPwjtUU0ojbiKh7a56m1Wfa0ilzIJUjKgdWwzoRFAyzDOeOcHyzU7m45MFOMrW6+JPQog7CzFMelcmw9rXm05utjZrWzQkeqhklPaMkEDxI5cuJ4juWKKnbhd9Tz3BcxySTOxDJvmr3WeriURKIlESiJREoiURKIlESiJREoiURKIlESiJREoiURKIlESiJREoiURKIs46QdgLDKL9Ig6ZAuIxwJBxiVCOKODj0gQcgH5WdOjmL28iTY/wAT9j0e+CoVMQa7lQOv1XVtTZby2sd3bTmeWD8bbyMB1hix6cMhHrng3MA/FPEkniOQNkMb22ByPXxHD2V29hcwPYbkZj0XhsufaM6C5sriKSGTJ6mfJaN/jx6guSAc4JYcMeddSNp2Hk5WkEbxv6VywzOGOM5HcVJx3m2e23tPPWwHu1Goiyk3OKkDqjeAvYW21Zfyk9tbL3wozvjt9f0R515ipm6Au68vJdWndqQOr8qG3dt/whdmcs0lvaZjgMnpa5uBaVuWexsDHNMYxU0x5CLAMnOzPQOHvpUMQ5aTFubkOvio/aOxhfX3wYSNMY8Nd3B7OPCCJR6MYz2DJzkknQcysl5GHlLWvzR9zx98Vw+PlZMF725x+w4LT7W2WJFjjUKigBVHIAchWS5xcbnVaAAAsF614vUoiURKIlESiJREoiURKIlESiJREoiURKIlESiJREoiURKIlESiJREoiURfE0QdSrAFWBBB5EEYIPsr0Eg3C8IvkVmu7N4dmbQksJCeolYNCT2FvU9/qH9JQe01qTtFRAJhqNffj1KhE7kZTEdDound+T4Btaez5Q3H42IdgYgnA7hwdf1FriYctTNl3tyPvu711EeSnMe45haJWaryp/SdtloLURR/lbg9UoHPSfXI94X9YVdoYg+TE7Ruaq1chazCNTkuDbt+Nj7Oit4jmd1KqR8o8ZJPYTwHeV7AakiYaucvdp7sFxI74eINbr7zU7uLsH4HaqrflZPxkpPPWezPgMDzye2q9XPyslxoMgpqeLk2WOpzKsVVlOlESiJREoiURKIlESiJREoiURKIlESiJREoiURKIlESiJREoiURKIvwnHOiKKvd5rSLhJcwgjs1qW+iMmpm08rtGlRumjbqQoS56S7BfVd5PmRt/i01O3Z853W7VAa2Eb1FzdLUHxLeY/OKD7CamGy5N7h4qM17NwKre9m202nCZ0jMUtsRkasloXONQIA9V9PlqzVqnhNM/ATcO8x6hV5pRO3EBYt8l170XzXNjZbRT8tA4SQ9zgggnw1KpA7pK4p2COZ8B0Iy99Xku5nl8bZRqPfvrV9TeMssbogKyIjrxOcMAceYOR7K+J2jtSajqXQYAbaZ6+yt2nhbNGH31VWV/h23OPGOzX2a15+R6xv+XX14vDRZ85/vy81j/u1PQ3376lGWVwNo7VkuW9KC2wUHYQrYhH6z5f2GuK+oGztnlx1PmfYC8gYaqq6B7/K0Nd4V7Ub2EH7q+Nb+oY/5MPh+FumiduK9025EeeoeY+7NWWbdpHa3HWPS6jNJIF0x7Sibk6+04+2rke0qV+kg77eajMMg1C6VYHkc+VXGuDhcFREWX7XqJREoiURKIlESiJREoiURKIlESiJREoiURKIlESiLh2nteC3GZpUjHZqYAnyHM+yu2RPkNmi64fI1mbjZU3avSrbpkQRvMe8+gnvILfs1fj2ZIeebeKqPr2Dmi6p21Okq9lzoZIF7kUZx4s2fqxV6PZ0Ldc1UfWyu0yUZHs7aF9x0XE4PEM5bR7GchfrqUyQQ7wPfRmowyaXiVOWHRZePjrGiiHcWLN7lGPrqu/acQ0BKmbQSHWwVe3k2VDav1Udx8IcH0yqaUU/JB1HU3fjgPPlZglfIMRbYblBNG1hsHXK5ti7Imu5RFCmpjzPxVHymPYP+xk13LKyJuJxXEcbpDZq2Hdno/gtUbrCZZJEaN2OQulhhlVe7xOT5cqw5658hFsgDcLXhpGxjPMlUPYUDKm09nNknQ7p4yQtnh84BT+rWjM4ExTjqPUfTNUogbSQn3ZTe4d+PgBkbiLQyk/MC9an7RYV8/trZnL7RgkGm/s08fNaGz6rBSvB3KL3euGg2VfXRJ62dxEG7ePrMD3/jJD5rW9O0PqWR7gL++4KhE4tgfJvKtfRnsJBs8M2czMZMjmAMqnswCePyjWRtuFlY4xP0HDjx/wB5K9s4mJmIalde0bLqT6ToF+Uzqvv1EYr4ebYdW1+GNuMbiPutttZFa7jZRjbVtF9e7hA/QbrD7kzn31bg/S1fIfrbhHvqHioJNqU7Rk664pt6bIcpy3zYpP8AEBVofo2sJ5wt76VCds0/SuU772qn0fhB8VjQfX1ufqq1F+i52m/LAdQPqoXbbiOWAldEXSbGvJbhvndX/wBRNa0H6eqov+4J6xfzz8VXftSF3/TXSOluL/7eT6S1ojZb7ZuCg+YM4FfS9LcPbby/SSvflb/8gnzBnAroi6WLU+tFOPZGR+/XJ2ZLuI8fRe/Hx8CpG26SLB+crJ86N/tAIqJ2z5xu8QpBWQnepyw2/bTcIriJz3B11e7OarvhkZzmkKdsrHaFSVRLtKIlESiJREoiURKIlESiJRFXN5d9LWyyrtrl/NJgt+t2L7TnuBqzBSSTZgZcVXlqWR66rMtu9JF3PkRkW6dycXx4ueP0QK1otnxMzdmfe5Z0lbI7TJRWx92Ly9OuONmDc5ZCQp8dR4t7M1NJUxQixPYFGyCSU3A7Sr1sjonQYNzMWPyIhgeWo5JHsFZ8m03HmDvVxlAP5lXLZW61pbY6qBAR8YjU/wBJsn66oyVMsnOcrjII2c0KXdgASSABxJPICoFKsh366QWmLQWjFYuTSDgz94U/FXx5nwHPapKAN+uTXhwWVU1ZP0s0VZ3U3YmvpNMfoovryEeio7v0m7h9gq5UVLYW3Ou4KtDA6U5aLc939hQ2cQihXA+Mx9Zj8pj2n6h2V89NM+V2Jy2oomxtwtUhLKqgsxCgcySAPfUYBOikJsst2he2cG1Te/C43TjmKJWdiTF1ZGoDQOODxNazGSvpuSwdpy3361mudG2flMXu1lAQbx2tulzFbwTPHcY1CV1TSoLYVQgJ5Nj1uQFWTTyyFrnuALeGfmoBPGwENBseK4m3tmEIgijhiiDFgnV9ZxOeOZS+TxPGpPhWF2NxJPXbysuPiXBuFoAHf53XDd7w3UnB7iUjlpDkLj5oIH1VI2nibo0KN00h1cVy2uz5ZuMcUkniiM32A126RrOcQFyGOdoLqYt9yb9xkWzgd7lE9+phVd9dTszL1M2lmOjV2R9H90fWe3T50oz+yDVB/wCoNns1kHePVWG7MqDuXfbdFty4yJrfHerSH/AKkj2zTytxR5jsXh2dK02cQF0f0TXH5+H3P91dfNGf4le/L3f5J/RNcfn4fc/3U+aM/wASny93+S8rjoruFGeuhPsk/gpriTbEUbcTmm3QL+AQbOkOQIUZJuDcDlJbt5SMP3kFV2fqbZrv+pbryXTtk1I3Lhn3PvUGfg7MO+MpJ9SMT9VaMO0qSb9uQFVn0c7Oc0qFubdkOmRGRu51IPuIq61wcLgquWkahSWy95Lu3x1U8igfFJ1J9Fsj6qhkp4pOc1SMnkZzSrvsTpXYYW6iBH5yLgfahPH2EeVUJdmDWM9/qrsdfueO5aNsfbMF0muCRXHbjmPBlPFT51lyRPjNniyvska8XaV31Gu0oiURKIlESiLl2ltGK3jaWZwiLzJ+wDmT4DjXbGOe7C0XK5e9rBd2iyXevpJlnzHa5hi5a/61h5/EHlx8RyrZp9ntZ9UmZ8Pysuetc7JmQVb2Buzc3pPUplQfSkc4TPzu0+AyatTVMcPOPYq8UD5dF7bU3Nvbfi8DFR8aP018+GSB5gVzHVwyaO78l6+mlZqFI7K6Sb2HAZkmUcMOoBA7gVx9eajk2fC7TJSMrZG65q37L6Vrd8CeJ4j3rh1/g31GqMmzJBzDfwVtlew84WVu2XvFa3P5GeNz8nOH+icMPdVKSCSPnNsrTJWP5pWb9J++JkZrSBvxanErD4zDmg/RHb3nhyHHUoKTCOVfru9Vn1lTc4G9qqWwN33uCGYiG3B9OeQhUA7QpPBm8B7cVdmqBHkM3cFVihL8zkOK0Z9/rCyiENojShBgaRpXPaWduJJPaAc1lihnmdjkNr+9FfNXFGMLM1Vtq9Jt5LkR6IF/RGpvazZHuAq5Hs6JvOzVZ9dI7TJVO8vpZ2BlkeVieGtmY57gD9gq61jWD6RZVXPc85m67oN2blgGMRiUnAaZliB8tZBPszUZqYhle/Vn5KQQSHdbryXRtDYEVq7R3VyBIuC0cMbO3EBh6TaEBwR2muGTukF425cSbepXroWsNnuz6FYr3duztbi0gMclwbgplpJSoVWYDgqAE8CfjdlVWVE0jHvuBh6PVWXQxRva2179K0ux3btIfydvEpHboUt9I8frrKfPK/nOK0Gwxt0AUqBUSkQ0RVrbOzNHpoPQPMfJP3V8ftbZfIHlYh9O8cPx5LSp58f0u1XLs6+MTZ5qeY/j51SoK99JJcZtOo+46f8ASlmhEg6VahcLpDahgjOScV9uJ4sAkxDCc7rKwOva2a5J9sxL26j+iP48qoTbZpI9HYj0eunipm00jt1lG3G32PqKF8TxP3VkT7fldlE0DrzPp5qyyjaOcbqOCSStkAsTzOP+wKyQyoq34gC4nfb76KxdkYtovW52ZJGAxHDw4486mqNmVNO0SPbl0Z26/XRcsnY84QV8LdkjTIFlTtSQBh9eako9r1VM4EOJHAnyOo8uhcy0scgsQuW63GsLsExKYH7erPAeaHK4+bivuNnbeM7btN7ag6j3xzWJUbNYDmLdSoW8+4lzZgvgSxDnIgPAd7rzXz4jxr6KCtjly0PvRZU1K+PPUKv7Pv5IJBJC7I45Mv2HsI8Dwqy9jXjC4XCgY9zDdpW0bib7Lejq5MJcKMkD1XA5sn8V/wCxg1dGYTcZtWxTVIlFjqrhVJWkoiURKIojebeGKxiMkpyTwRB6zt3Dw7z2VNBA6Z2FqillbG25WF7ybwzXsmuZuA9RB6iDwHf3nmfcB9DBTshbZqxZpnSuuVZNxNwmutM9wCsHNV5NJ/FU8eZ7O+qtXXCP6Ga+X5VimpMf1P0WxW1usaKiKFRRgKowAO4CsNzi43K1gABYL1rxeqK2tu5a3P5aBHPysYf6Yw311LHPJHzXWUb4mP5wVQ2l0TwNkwTSRnuYB18hyPvJq8zabxzxfwVR9Aw802VK21uklo+J7yHh8WNWeb6HAL5swFX4qp0ouxh7dO/8KnJTiM/U4fdRZ2hFH+QhGfzk+JH8wmOrX2qx8al5N7ue7sGXjr5KPG1vMHfn+Fw3t5JK2qV2c97EnA7hnkPAcKlYxrBZosuHOLjdxUhBu9MVDyabeM8nnbQD81fXf9VTURqGXs3M9Gf4XYhda5yHSpHZUey0b/SJLifHakeiI/tdYf2fKopDVOH0ADtufRSsFOD9RJ8vVX/Y29ux4BiHTD49TJqPmwUk+01myUtW/nZ9oV1lRTt5uXYobpL2jFcNs6SFw6GSUBhnmHgB51PQscwSNcLGw8ioqtwe6Mt0v6KsdJ/+srn/AIf9zHVyg/Yb2+ZVWr/ed2eQVr3qH/ieyj+jCP8AmfzqjTf28vb5K3P+9GtCfa8IONfLwb7q+XftejY4tL8x0H0WwKaQi9l4vt2IctR8h9+Kgft6lGlz2etl0KSQrwfeEdiH2kD76rP/AFEz+EZ7SB6qQUR3lcs23nIwFUA9+TVKXb8zxhDWi/HP0UraNozJKjGQjmCM+FYzmObmRa/QrQIOi/YY9TBcgZOMnlXUMXKyNZcC+VyvHOwglTkO74+M5PkMffX0sX6eYP3Hk9WXqqLq0/xC7odlRLyQHz4/bWlFsqkj0YD15+agdUSO3rsAxV8ADIKFfteoobaexg2WjGG7V7D5dxr5/aOxmvBkgFncNx6uB8PNXIaojJ+igUdkbIyrD3ivl2PfE/E24cO/30K+QHCx0Vl2VtMSjS3B/qPiPur7HZm021QwPyePHpH3CzJ4DHmNFQekLcEYa5tFxjJkhUcCO1ox2HvXt7OPA/W0dd/CQ9R9VjVVJ/NnaFmlndPE6SRtpdCGUjsI+0eHaK1ntDgWu0KzWuLTcL+it39qrdW8U44a1BI7m5MvsYEeyvl5ozG8sO5b8cgewOG9SNRqRKIuTau0Ut4nmlOEQZPf4Ad5JwAO813Gx0jg1upXL3hjS4r+fd49uSXs7TSdvBVzwRexR/E9pr6WCFsLMLVhSyuldiKtHRtuaLo/CJxmFThUPKRhzz3oD7zw7CDTrqsx/QzXy/Ks0lMH/W7RbIBisNay/aIlEUFvFvZbWQ/Gvl8cI04ue7h8UeLYFWIaaSbmjLjuUMs7I+cVlu8fSLc3OViPwePuQ+mR4v2fq49ta8Gz4483Znw7lmy1j35NyCqdrbPK+mNGkc8dKgsx7zgcfbV1zmtF3GwVRrS42GZV42F0XXEuGuGEC/JGGk+r0V958qz5dpMbkwX8ldjoXnN+S0TYW51paYMcQZx/WSek/mCeC/qgVlzVUsvOOXBX46eOPQL62jufZTsWlgVmPNgWDHzIINGVUzBZrl6+njfqFC3XRdZN6vXR/NfP7wap27SmGtj76FC6hiOmSirrojQ/k7ph8+MN9YZambtQ/wAm+/FRO2eNzlD7d2KbWXZdozhyJWbIBHCSePHD2VPDNyjZZALZeQKjlj5N0bL7/uoXf/Ml/eOoyFZQx7sKicf1hip6OzYWA7/9qCqzlcRuVr3slBn2JP2N1R/agb/Eap0wsyZnX91anN3RO6vsrsd3yST1nMk+r/Ovgz+ny5xcZNTfT8r6D4ywthXqm76drsfLA/gamZ+noRznk9w+xXJrHbguiPY0Q+LnzJq3HsajZ/G/WT/pRmpkO9dcVui+qqjyAq9HTxRZMaB1BQue52pXntC0EqFTz5g9xqGupG1UJjOu7oPvXoXUUhjddU91IJBGCOBFfAvYWktcLEZFbAIIuFadi3nWJg+svA+Pca+12TW/Ew2dzm5H7Ht87rLqIsDstCpCtVV0oiURKIovbOzdY1qPTH7Q7vOsXa2zRO3lYx9Y8ejr4dytU8+A4Toq2jkEEHBHI18gx7mODmmxC0iARYq1bKvhKvH1hzH8a+42bXiriuecNR9+o/hZM8XJu6FjvSdu8LW56yMYimywA5K49dR3DiCPMjsr7Cgn5SPCdQsCshwPuNCvDYe3JYoERTgDVj2sx/jXs0LXPJK9hkIYAt3r59bCURZD0vbfMky2qH0IsNJ4yEcB+qp97eFbWzYLN5Q79OpZVdLd2AbtVTt3NkNd3EcC8NR9I/JQcWb3cvHAq9PKIoy8qpFGZHhoX9EWVqkUaRxjSiAKoHYByr5lzi4lx1K32tDRYL3rlerh2vteG1TrJ5Ai9meZPco5sfAVJHE+Q4WC64fI1gu4rKt5+kyabKWoMMfLWcdafLsT2ZPiK2KfZzW5yZnw/KzJq1zsmZBVHZWybi7ciGN5WJyzdgJ7Xc8B7TV2SWOIfUbe+CqsjfIfpF1K7U2PDYOEuc3E+AxijYrEuc4Dyeux7cKF86gjlfOLsyHE69g081K+JkRs/M8Ny9t3rqe9uI7VCIIWbLpANC6F4vqI9JsjhlmPEiuZ2MhYZDmd18/x3LqJz5XhgyHRkt1VQAAOAHIV8+tlftESiJREoizTbP4/eCBfiwIpbuGlXkz72T6q1YvoonHifx6rPf8AVVAcFB7vWnwq32vOR+UDMneWDPMR9SVNPKIZIY7+7W9VFCzlGSu98V9bamMmxbGZfWgl0eWNYX92P317EA2rew6Ee/uvJDenY7gVr1hdCWKORfVdFceTAEfbWK9pa4tO5arXBwBC965XqURKIlEVd3itcMHHJuB8x/L7K+T29S4JBMP5ZHrHqPJaFHJcFp3Lj2VddXID2HgfI9vsrP2bVfD1DXHQ5Ht39h+6nnjxsI3q3V94shKIlESiJRFWdvWeh9Q9Vvqbt9/P318dtqj5GXlG6O89/fr3rTpZcTcJ1C47C6MbhuzkfEdtZ9FVGmmEg039W/1U0seNpC8uluBXsNfyJI2B88r9jV+n7Mf/AFRbQj8r5uub/S6iojczc9ZrOGRuBbUePdrbB92DU1VVFspA95KOngvGCVp1ZavrzuJgiM55KCx8gMmvQLmwXhNhdfzRe3TTSPK/rSMznzYkn7a+rY0MaGjcvnnOLiXHetM6FtnDTPcEcciJT3AAM/vynurJ2pJm1natHZ7Mi7sWn1krRVD3u6RorfMVtiaUcC39Wh8SPXPgOHj2VoU1A6T6n5DxVKesazJuZWYqt3tKcn055TzPYo+pY19wrX/pU7OA99pWb/UmdxK0HdzosRcPePrP5pCQn6zcC3sx7azJ9pE5Ri3Sr8VCBm/NaHaWiRIEjRUQclUAAewVmOcXG7jcq+GhosF/O+899193cS5zqkbHzQdKfsgV9PTswRNb0LBmdikcelXzoW2fxuJyOPoxKf2n/wAHurO2o/ms7ffiruz2au7FqVZC0koiURKIvx2ABJ4AcSfCiLGtmbS1Da20DkFlMUR7fxrYX2qojrckjtyUHaez2Vksf+5L2D33Kc3LtxDaW4YY6zVK/wA2T0R/y1U+2vjf1HtHBtOOxyjtftyPcLrZ2ZT/AP5Tf+Sr+wIG+DbT2c/rxhpUHe0TAPjz0x48zX2czhykU40OXf7KxYgcEkJ1Gfcr70XbQ67Z8QzkxFoz7Dlf2GWs6vZgnPTn77Vdo34oh0ZK21TVpKIlESiLi2zFqhfwGr3cfszWdtaISUj+gX7s1NTuwyBVKvhFrq4bMm1xIe3GD5jgfsr7/Z8xmpmPOts+sZFY8zcLyF1VdUSURKIlEXFtmHVC3gNQ9n8s1nbWhEtI/oFx2Z+Smp3YZB3KpV8KtdN7YnuNnRwpxd5o4h7ycnwCjJ8Aa/Q/0zUAwNc7+II7tPCywdpxkktG8hXLZ9osMUcSerGqoPJQAPsq09xc4uO9eNaGgAbl0VyulHbxf+Uuf9zL+41SQ/uN6x5riTmHqK/m4V9Uvngrhubt+7hjZIWijgVi8ksiEqucDnnLMcDCDifrFGqgic4F1y45AD33lW6eWRosNN5X3vTv3PdDqIiyxHCkgYklPiB6oPyB7Sa8p6Jkf1u18B74r2aqdJ9LdPEqE/B0dvxuydfZbIQJP+K3ERDl6PF+PJedT8o6T9vTju7OPkoeTDM5O714eak7HpAuIF0QJbxIOSrH9pLZY+J4monUEbzdxJPWpG1j2izQAF0f0oX3yofof5q5+Ww9K6+Ol6EPSfffKi+h/mp8th6U+Ol6FTAR31fVNT+7++VxZRtHCY9LMXOpcnUQo557lFVpqSOZ2J11PFUviFmqU/pQvvlQ/Q/zVD8th6VL8dL0J/ShffKh+h/mp8th6U+Ol6E/pQvvlQ/Q/wA1PlsPSnx0vQn9KF93w/Q/zU+Ww9KfHS9C6Jd+7qazujKyBSFhXSuCXkyW457I0f2stciiibK0N6+782XXxUjo3X6u/wDC87iw/E2GzUOJJ2FxPjmuoejn5sYYkfog9tBJ9UlQdG5D31+a8Mf0shGpzKuk7KWOkYUYVR3KoAUe4Cvx+uqfiKh8pOp8NAvsIY+TYG8FXNtyC02laXnJJgEkzyyMRSE/qFG8wa/S9iT/ABmzA06tHl+R4r5quZyFWHbivvdN5Nn7QubLkJAWizyOnLJjzj1A+KgdlTbVMktDy8PPaP8AY9Otc0YEdQYn6FW/8Oy96+7+dfnnz6q4ju/K+i+EjT8OS96+7+dPn1Vxb3flPhI0/Dkvevu/nT59VcW935T4SNPw5L3r7v50+fVXFvd+U+EjXxLtmRgVJXBBB4dhriTbVTIwscRYi2nHtXopWA3C4M1l3CsLtttqvGoVSMDPMeOa0afa09PGI2EWHRxz4qB9Ox5xFev4cl719386m+fVXFvd+Vz8JGn4cl719386fPqri3u/KfCRp+HJe9fd/Onz6q4t7vynwkafhyXvX3fzp8+quLe78p8JGvl9tSEEErgjHKuX7bqXtLSRY5afleilYDdR+aybhWFYt2vUb53+EV9d+nj/AEH/APL7BZtbzx1KYrfVRKIvG7gEiOh5MrKfIgj+NetNiCvCLiy/nzZuxfxfX3JaKAErwx1krDmkQPPjzY8B48q+lkm+rBHmfAdJ9FhMiyxPyHn1Lu2fYXG05FigjEcEZ4KM9VED2sebyHtPrHwHKN746YYnG7j3n0Hgu2tfObNFgO4epWsbrbm29kAVXXLjjKwGrx0jkg8uPeTWNUVckxzyHBacNOyLTVThso/zafRX7qgxHip7BfnwKP8ANp9FfupiPFLBPgUf5tPor91MR4pYJ8Cj/Np9FfupiPFLBPgUf5tPor91MR4pYJ8Cj/Np9FfupiPFLBPgUf5tPor91MR4pYJ8Cj/Np9FfupiPFLBPgUf5tPor91MR4pYJ8Cj/ADafRX7qYjxSwXpHAq8AqjyAFeEkpYL60juFeL1fnVL8ke4VxybOAXuIr96sdw91dAAaLw5r9016i+epX5I9wrjk2cAvcRTqV+SPcKcmzgExFZnv9vRcwXq29qVHoRjT1aEmRi3aR3Fa1aOhp3xY5G8e5Z9TVSskDWFTHRlt972KbryrOjrxCKPQZeHADvVqgrqKKFwwtyIUtJUPkacRzCre1t67uW/ktoZYrdVeSNcohyU1YyWU+kxXAAxzAq1HQUzIRI5l8ge/0Vd9VK6Usa62oVs3DuryRZFvodJXSUcoqls6sggcOGByA51Tq6emaQYrK1TSTEESKmb0bxbSsZerllhJK6xojQjSWYDOUHH0TV6noqOZuJrOhVJqmoidYlXS2ku7eyuZrxonkVGeMoowAE9EH0Bx1VQdDTSStbG2wOverYfKyMuec1nttv5fAxvI69UXwfxUfEKUMg9XPquPfWm7ZlKbhrc7f6VBtbNcEnK60bpD2k9radbDpV9aLkqp4HOeBFZdFSxSy4XNystCqmfHHiaVSW39nNgHDILhJ1Rj1aelGySspxjA4rjh3Dvq/wDLIBNYt+ki/bcKn8bIYr3zurum1WGyfhTaTL8G6zOlcdYU4cMY9bHCqBpYvieTDcsVvFXeWdyOO+drrOrHfu9DwtKydU0gB/FRjIDJ1gBxw9Fh76037MpbENbnb/Sz2Vs1wXHK621VA5ADyrEDQNAta91+16iURRG828EVlCZZTk8kQes7dw/ieypoIHTOwtUUsrY24ishvNVywvNoOYoT+SiT13UfEhQ+qnLLnhx7c8NptoxyUIud54dfT0LLdd55SXIbh6eqlN0t9it5FHpWC0OYliX1VLEaXZubtqABY95PfmKpo7xF17u1v9lJBVf1A21m6WWw1iLVSiJREoiURKIlESiJREoiURKIlESiJREoiURKIsR2peu+23eKPrnWUqsecajGmnGezBUn2VvRsApAHGwtr1lY73E1JLRfPyC7eh24Md5NC3DVGcj9KNhw9zP7q42m0OiDxx813QEiQtPuy895Zra7v5YZoltXDSKbnrMA6VYoXQqFOrC9oPEcTwr2ASRQh7DiGWVu+x6PYXkxZJKWuFjx8lKdDW1ZXM0LuzRoisoYk6DnGAewEdnLhw7ah2nEwWeBmVJQPcbtJyUV00f+cj/s6/3ktT7L/aPX9goq/wDdHV91deky60bMcZwXMSD6Sk/sqaz6Ft6gdF1dq3WhKyK5R/gcOYsRiWbEuR6TMsYK6eYwIxxrbaW8qc87DLqv6rJcDyYyyuc1o+/N312xYJO1uoJ89PH681lUjcFUW8LrRqXYqcHqWYXViyRQyE5WYOR4FHKEePYf1q12vDnFvC3iLrNcwhodxWlbxXWjd+3X84kCfY5+pDWVA29a48Ln7LRmdalHTZZ/fLIbO2zEVjDz6Zc8HLFdQx2adGPHjWkzDyrrHPLLgqDsXJtyyzW+7AvOutoJe14kY+ZUE/XmvnJW4HubwJW5G7EwHoXfUa7Uft3bEdpC00p9FeQHrMx5Ko7Sf58hUkUTpXYWriSQRtxFVTY27Ml5N8N2ivE/krY+qi9msdp7dPv7hclqGxN5KHtPHqVaOEyO5SXsCm99N21vrYx8BIvpRN3Njkf0TyPsPYKr0s5hfi3b1LUQiVlt+5YDPCyMyOCrKSrKeYI4EGvpWkEXCwyCDYraejbewXcQhlb/AEiMdvN0HAP4nkD48e2sCupeSdibzT4dHotikqOUbY6hXWqKtpREoiURKIlESiJREoiURKIlEQ0RZxa9KfWHTHZSyNjOEbUcd+AmccRWo7ZuHNzwFQbXYsmtJVt2tvFHbWq3MysuoJiMD09TDITjjiOOc45GqUcDpJMDVafMGMxuVRHSmRoeSzdYXLBXEgJOkgNgFQCRkcM1d+W3uGvzHQqnx1rEtyKuW0d4YYbT4WxJiKqy4HpNrxoABxxORzxjtqiyB75OTGvorjpWtZj3LP7ffu3RxcfgtUDO4E69X1hbHp4PVjLYbj6XbzrSdRPIwcrfLTO3mqAqmg48HarZf3lnbWv4RitomyFcMqIkh6xlUktpyD6fH21SYyWSTkHOPflkrbnRsZyoHsqBut6bK5tpLuSySR43SNkfQXw3qtq08vW4eBqy2mmjkETX2Bz3qAzxPYZC3RWPYO1rZNn/AAtYVt4sM5RFX4rFewDJJH11VmikM3Jk3KnjkYIsYFgqfe7928566XZiyxAiPrZOrZhzYLxQjONRxqq62iez6Wy2Ots1UdVsd9RZcaXVwu9r21xs83RhWaJVaQRyqvrJlSMEEAj0hkZqk2KSObk72Olx0q2XsfFjtcaqs7D3vsrqSK1awjSMl2UMsZRWCMxIXRgE4IyO+rUtJNE0yB9z2qvHURyEMw5di8rHfq1uTDaGwURPIiKpKaFLNgHTpxw1Zrp9FLGDJjzAK8bVxvIZhyUpvztGzsVt4nso5UxIUXCAJgrqwNJ5lsmoaSOWYucHkHK/Spah8cQALbqY27c2kFikk8CNCoTREURgGIwqqCMDgTx7s1BE2V8tmOzO9SyOjbHdwyVMbfi36uIS7LQWxZ+r/JsoIPplEMYXOW48Rz51f+CfiOGX6t+vndU/im2GKP6d2nktM2RJE0MbQALEyhkCrpAUjIwvZz5VlSBwcQ7XetFhBaC3RddcLpV6HZRuLgXNwPQjJFvEeS98zj5bfFHxRj42cWDKGMwM36n7dXHj1KAMLnYnbtB91YarqdKIs/6R9yTcZubcfjgPTQf1gHIj9MD3jh2CtGirOT+h+nl+FRqqbH9TdVkttcSQyB0LRyI3A8mVhwII94IPiDW05rXtscwVlglpuMiFtm5G+0d6ojkxHcAcV7HxzZP+nmPEcawaqjdCbjNvvVbFPUiUWOqt1UlaSiJREoiURKIlESiJREoiURfhoiwPo+huXuSLSRIpeqYlnGRp1JkeqeOdPZ2V9HWmMM/qC4v6rDpA8u+g2NloPS6D+D01cT10eT46HzWZs39424FX679rtCqNubIbOsvhgnPpXWjqdP5xdWrJ+bj21dPLcu/krfxvfqVUclyTeUvv0Vo326v8CRdVq6vTb6NeNWj0dOrHDOMZqpS4vizi1zurNRb4cW0yVAvf9WW39on/AHY60m/3DuoKi79hvWVeNrf7OJ/u4P75Kz4/749Z8irr/wC0HUFl6u6RkcQkvPubQwPvB+3xrXs0u6R91mXcB0H7LT4f9mz8xv8A8g1kn+/7fstJv9n2fdUiP/VL/wBtj/uHq+f7kf8AH7ql/wBv/wC32V42J/s7J/u7j+8es+b++HW3yCvR/wBqeorNo4GSBbhCQeteMnu/FoVx5gv9VapcC8sPAHx/0s4AhoeONvBd2xLXqr6yHyntX+mUYfURUcrsULz/AMh3LpjcMrB1FW3pu9e1+bN9sdUtlaP7Pure0P49qmOkr/VUXzoP3TUFD/cHtU1X+x3Kp2hshs60+GCc/jLnR1On5SatWT83Htq47luXdyVtBe6qjkuRbyl9+i1bdWSJrSAwhxFoATXjXpHAascM8KyJw4SOxa3WnCQWDDopWoVIlESiJREoiqW+W40V6DImIp/lgcG7hIO3u1cx44xVymrHw5HNvvRVZ6VsuYyKxva2yZ7OXRKrRuDlWB4HB4MjDn2cRxHga3Y5WStu03HvVZL43xus5XrdPpOZMR3uWXkJlHpD56j1vMcfA86zqjZ1/qi7vRXYK62UnetPsb2OZBJE6yIeTKQR/wD3wrJcxzDZwsVotcHC4K6K5XSURKIlESiJREoi+JnIUkKWIHBQQCfAZ4e+vRqvCoQ7fm/9vuvfbf8AzVPyLP8AyDx9FHyjv8T4J+H5v/b7r32//wA1OQZ/5B4+ico7/E+CoI3GiH/pdp/TsvvrR+Nf/kzucqPwjODvBWS7g62zWzewvTGqoqtqttY0ABWz1uNXDuxz4VVacMvKiRt+3f2Ky5odHgLTbsVdj3MT0Q9ttJ0UkhC9oFGcasYk4ZwM4xmrRqznZzQT0O9FX+FbvDvBWu8kEtv8GbZl11OlVCg2/ALjTg9dkEYHGqbRhfygkF+30Vl31NwFht2eqqi7mLwU2+02jBLBC9pjJxn+s4E4AJAB4Vc+LOuJl+p3oq3wrdLOt2Kw7blWS0+CNZXUMRCBcPaggIykY1TceQz51ViBbJygeCf/AG39isSWczAWkDsUD/8AT8MlulutteNodpNavZl/SADA/jcBeC9nxRVjl3teXlzcxb+XooOQYWBljl1KagvI7a0WzltLgxaWX8bJaKWDMxP9eO08x3VC5rpJOVa8X6A70UrcLI+TINum3qq9HujG6+hDtIxFtWlZLMoTxGQeswSASM86smrcDm5t+p3ooPhmkZB1uxWOS7jW0ayWzuI4yrJwktNQznUeM/PJJ41VDXGTlS8E66O9FYuMGANNuz1UNb7tRm2MHwW/ZDKJdatZ6tQQpgHrCMYPdU5qHcpjxNva38uvgohA3BhsbXvuXp+CYTcxTC2vesi6oKgkssfiQoUEdZnkgzx7+Vc8q/ky3E2xvudv7E5JuMOsbi3DcuzeWBNpNHrtbzMYbAiks+TFck5kbuFcwONPezm58Q70C7laJrXBy6l2bYvkntzazWdzpAUflLQOCuNLfluB9mPDFRxMLH8o147nei7kIe3A5p8PVVc7rQrpWSLaBRcssbS2QHHGSB1vDOBkjGcVb+JebkFt+p3oq3wzNCD3hafsCRTAmiJoUUaVRihIVeA4qzAj21kyg4zc399NloR2w5CykajXaURKIlESiJRFybU2ZFcRmOZFkQ9h7D3g81PiONdskcw4mmxXL2NeLOCy7eXoukTL2bdYvPq3IDj5rcm9uD51rwbSacpMulZs1CRnGqZZ3tzYynQ0kEg5qQRn5yEYYeYq85kUzc7Ee96qNdJEcsir/sLpXHBbuL/iRcvMoTw9hPlWbNszfGew+qvR1+547lftkbftroZgmRzz0g4cean0h7RWdJDJHzxZXWSsfzSpKolIlESiJREoiURKIlESiJREoiURKIsr6bh6Vn5T/wD6a19lfz7Pus3aH8e37KS6KlsiCbcOJxFGJ9WdOo89PHHrKeVRbQ5a/wBelzZSUfJ2+nXeqVawi52pOJ/xgJuvWJ+Ikuj2DSMDswKvuJjpm4Mub9lTaA+c4s9VO9CkzdbcJk6dCtp7NWcZx34/h3VX2oBhad6m2eTdwVbulh/Cs/Xozxdfc6lUEseMmMYIPrYPPsq0MfwzcBsbD7Kv9PLuxDK5Vo6E431XDZ9DSgI1D1+Jzpznl24x7qqbVIs0b1Z2eD9R3KH2KP8Ax1/7Rd/uz1PL/Zjqb9lFF/cnrP3Xv0LD/TJP7O395FXO1P2h1/Yr2g/dPV9wovf23L7TugAMjLce5IA7fsqalo3YadpPu5so6kXmd73KL23fG46pyCRHDDCSe9VP2kMamiZydxxJKjkfjseAAW29Hv8Aq62+Yf3mrArP33da2Kb9pvUrFVZTpREoiURKIlESiJRFx7S2XDcLpmiSQdmoA48QeYPiK7ZI9hu02XL2NeLOF1Rts9FML5NtK0R+Q/pp5A+sPMk1oRbTeMni6pSUDTzDZUXa+5l5anU6AgcpEdcZ8MkMPdWhHWQyZA+/JUn0sjM17bK3x2hDgLMZAPiy4f6ydX115JSU79Rbq92XTKiZu+/WrZs7pPl4Ce1B72icD9ls/vVSfs5v8Hd6tMrXfyarDY9INpJgN1kRPY6Z/cLVWfQyt0z99NlO2qjOuStMUgYBlOQRkVUIsbKwDdfdeL1KIlESiJREoiURKIlEWedLGxJ7lrbqI9egS6vSQYz1WPWYZ5HlWls+ZkeLGbafdUa2Jz8OEcVcN2bdo7S2RxhlhiVhw4EIoIyOB41SncHSOI0ufNWogQwA8Fl19sG6sr+SYRCVHM5Uh0XIlVxxycgjXx4dnOtZs8U0IYTYi3gs50UkcpeBcZ+KsHRTu1PbGWaYBQ6qqrkEkA5LHBIA5Y4558u2vtCoZJZrdymooHMuXb1F7M3cuV2w05ixEZrhtWuPkwl0nGrPHI7KlkqIzS4Ac7Dj0KOOF4nLiMrldvRRsG4tpZjPHoDRqB6SHJDcfVY1xtCeORoDDfNd0cT2E4go3aewLqz2k12sQmjMkrrh0XPWBwVOTkEa+7HCpGTxSwCMmxsBpwUboZI5i8C4z8VIdE+7U8Esk8qhFMfVqMqSSWUk8CcAacce+o9oVLHtDG8brujgexxc7hZLjdud9svKY/xD61L6k5NbFPV1auZxyoKhgpA0H6v/AKuvTC41BdbL8KvW25d0LKYGL8aZocLrj9VUlyc6sc5O/sqy6siMwscrHjvt6KuKV/JnLO4Wp7k2jxWNvHINLqpBGQcHUe0EisipcHSucNFpQNLYwCpuoFMv/9k="/>
          <p:cNvSpPr>
            <a:spLocks noChangeAspect="1" noChangeArrowheads="1"/>
          </p:cNvSpPr>
          <p:nvPr/>
        </p:nvSpPr>
        <p:spPr bwMode="auto">
          <a:xfrm>
            <a:off x="1016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800">
              <a:solidFill>
                <a:prstClr val="black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218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D4453-146C-43B0-A204-6E70A1BA3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Auctions – the consumer’s best friend </a:t>
            </a:r>
            <a:r>
              <a:rPr lang="en-US" b="1" baseline="30000" dirty="0"/>
              <a:t>(1/2)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0A30-4759-4ADC-8DD4-701A143E7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C27B49-D039-FE4C-A413-C655E1463EE6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7C89FD59-873D-4788-B460-33ACB000EAC5}"/>
              </a:ext>
            </a:extLst>
          </p:cNvPr>
          <p:cNvSpPr txBox="1"/>
          <p:nvPr/>
        </p:nvSpPr>
        <p:spPr>
          <a:xfrm>
            <a:off x="466103" y="6879363"/>
            <a:ext cx="1282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z="1200" dirty="0">
                <a:solidFill>
                  <a:srgbClr val="8A8A8A"/>
                </a:solidFill>
                <a:latin typeface="Calibri"/>
                <a:cs typeface="Calibri"/>
              </a:rPr>
              <a:t>10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6A3B0383-4A2B-430A-8BEF-E0A9AEF88712}"/>
              </a:ext>
            </a:extLst>
          </p:cNvPr>
          <p:cNvSpPr/>
          <p:nvPr/>
        </p:nvSpPr>
        <p:spPr>
          <a:xfrm>
            <a:off x="525545" y="1691357"/>
            <a:ext cx="7873415" cy="39581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en-US" dirty="0"/>
              <a:t>1</a:t>
            </a:r>
            <a:endParaRPr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0B91BB01-225B-4046-A1C0-E08C57AED287}"/>
              </a:ext>
            </a:extLst>
          </p:cNvPr>
          <p:cNvSpPr txBox="1"/>
          <p:nvPr/>
        </p:nvSpPr>
        <p:spPr>
          <a:xfrm>
            <a:off x="343401" y="1208527"/>
            <a:ext cx="843965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Evolution </a:t>
            </a:r>
            <a:r>
              <a:rPr sz="1800" spc="-5" dirty="0">
                <a:latin typeface="Calibri"/>
                <a:cs typeface="Calibri"/>
              </a:rPr>
              <a:t>of </a:t>
            </a:r>
            <a:r>
              <a:rPr sz="1800" spc="-15" dirty="0">
                <a:latin typeface="Calibri"/>
                <a:cs typeface="Calibri"/>
              </a:rPr>
              <a:t>average </a:t>
            </a:r>
            <a:r>
              <a:rPr sz="1800" spc="-5" dirty="0">
                <a:latin typeface="Calibri"/>
                <a:cs typeface="Calibri"/>
              </a:rPr>
              <a:t>AUCTION prices </a:t>
            </a:r>
            <a:r>
              <a:rPr sz="1800" spc="-15" dirty="0">
                <a:latin typeface="Calibri"/>
                <a:cs typeface="Calibri"/>
              </a:rPr>
              <a:t>for </a:t>
            </a:r>
            <a:r>
              <a:rPr sz="1800" spc="-10" dirty="0">
                <a:latin typeface="Calibri"/>
                <a:cs typeface="Calibri"/>
              </a:rPr>
              <a:t>onshore </a:t>
            </a:r>
            <a:r>
              <a:rPr sz="1800" spc="-15" dirty="0">
                <a:latin typeface="Calibri"/>
                <a:cs typeface="Calibri"/>
              </a:rPr>
              <a:t>WIND</a:t>
            </a:r>
            <a:r>
              <a:rPr lang="en-US" sz="1800" spc="-15" dirty="0">
                <a:latin typeface="Calibri"/>
                <a:cs typeface="Calibri"/>
              </a:rPr>
              <a:t>:</a:t>
            </a:r>
            <a:r>
              <a:rPr sz="1800" spc="-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January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2010-February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2017</a:t>
            </a: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A0D182C0-0CAA-40A6-9BBC-E0CB1A727612}"/>
              </a:ext>
            </a:extLst>
          </p:cNvPr>
          <p:cNvSpPr/>
          <p:nvPr/>
        </p:nvSpPr>
        <p:spPr>
          <a:xfrm>
            <a:off x="525545" y="5734562"/>
            <a:ext cx="7873415" cy="615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7A9DD1-BA12-4AC7-BD16-FFF21E55EA36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99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D4453-146C-43B0-A204-6E70A1BA3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Auctions – the consumer’s best friend </a:t>
            </a:r>
            <a:r>
              <a:rPr lang="en-US" b="1" baseline="30000" dirty="0"/>
              <a:t>(2/2)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0A30-4759-4ADC-8DD4-701A143E7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C27B49-D039-FE4C-A413-C655E1463EE6}" type="slidenum">
              <a:rPr lang="en-US" smtClean="0">
                <a:latin typeface="+mn-lt"/>
              </a:rPr>
              <a:pPr>
                <a:defRPr/>
              </a:pPr>
              <a:t>11</a:t>
            </a:fld>
            <a:endParaRPr lang="en-US" dirty="0">
              <a:latin typeface="+mn-lt"/>
            </a:endParaRPr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7C89FD59-873D-4788-B460-33ACB000EAC5}"/>
              </a:ext>
            </a:extLst>
          </p:cNvPr>
          <p:cNvSpPr txBox="1"/>
          <p:nvPr/>
        </p:nvSpPr>
        <p:spPr>
          <a:xfrm>
            <a:off x="466103" y="6879363"/>
            <a:ext cx="12827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0"/>
              </a:lnSpc>
            </a:pPr>
            <a:fld id="{81D60167-4931-47E6-BA6A-407CBD079E47}" type="slidenum">
              <a:rPr sz="1200" dirty="0">
                <a:solidFill>
                  <a:srgbClr val="8A8A8A"/>
                </a:solidFill>
                <a:latin typeface="+mn-lt"/>
                <a:cs typeface="Calibri"/>
              </a:rPr>
              <a:t>11</a:t>
            </a:fld>
            <a:endParaRPr sz="1200">
              <a:latin typeface="+mn-lt"/>
              <a:cs typeface="Calibri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803EBBD-D0DD-4E18-8C5E-A4EC1E45C228}"/>
              </a:ext>
            </a:extLst>
          </p:cNvPr>
          <p:cNvSpPr/>
          <p:nvPr/>
        </p:nvSpPr>
        <p:spPr>
          <a:xfrm>
            <a:off x="342531" y="2038695"/>
            <a:ext cx="8127214" cy="39054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E27F44B-A895-4DB4-B423-BB60606C3135}"/>
              </a:ext>
            </a:extLst>
          </p:cNvPr>
          <p:cNvSpPr txBox="1"/>
          <p:nvPr/>
        </p:nvSpPr>
        <p:spPr>
          <a:xfrm>
            <a:off x="342531" y="1366301"/>
            <a:ext cx="853361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+mn-lt"/>
                <a:cs typeface="Calibri"/>
              </a:rPr>
              <a:t>Evolution </a:t>
            </a:r>
            <a:r>
              <a:rPr sz="1800" spc="-5" dirty="0">
                <a:latin typeface="+mn-lt"/>
                <a:cs typeface="Calibri"/>
              </a:rPr>
              <a:t>of </a:t>
            </a:r>
            <a:r>
              <a:rPr sz="1800" spc="-15" dirty="0">
                <a:latin typeface="+mn-lt"/>
                <a:cs typeface="Calibri"/>
              </a:rPr>
              <a:t>average  </a:t>
            </a:r>
            <a:r>
              <a:rPr sz="1800" spc="-5" dirty="0">
                <a:latin typeface="+mn-lt"/>
                <a:cs typeface="Calibri"/>
              </a:rPr>
              <a:t>AUCTION prices </a:t>
            </a:r>
            <a:r>
              <a:rPr sz="1800" spc="-15" dirty="0">
                <a:latin typeface="+mn-lt"/>
                <a:cs typeface="Calibri"/>
              </a:rPr>
              <a:t>for </a:t>
            </a:r>
            <a:r>
              <a:rPr sz="1800" spc="-5" dirty="0">
                <a:latin typeface="+mn-lt"/>
                <a:cs typeface="Calibri"/>
              </a:rPr>
              <a:t>SOLAR </a:t>
            </a:r>
            <a:r>
              <a:rPr sz="1800" spc="-60" dirty="0">
                <a:latin typeface="+mn-lt"/>
                <a:cs typeface="Calibri"/>
              </a:rPr>
              <a:t>PV, </a:t>
            </a:r>
            <a:r>
              <a:rPr sz="1800" dirty="0">
                <a:latin typeface="+mn-lt"/>
                <a:cs typeface="Calibri"/>
              </a:rPr>
              <a:t>January  </a:t>
            </a:r>
            <a:r>
              <a:rPr sz="1800" spc="-5" dirty="0">
                <a:latin typeface="+mn-lt"/>
                <a:cs typeface="Calibri"/>
              </a:rPr>
              <a:t>2010-February</a:t>
            </a:r>
            <a:r>
              <a:rPr sz="1800" spc="-50" dirty="0">
                <a:latin typeface="+mn-lt"/>
                <a:cs typeface="Calibri"/>
              </a:rPr>
              <a:t> </a:t>
            </a:r>
            <a:r>
              <a:rPr sz="1800" dirty="0">
                <a:latin typeface="+mn-lt"/>
                <a:cs typeface="Calibri"/>
              </a:rPr>
              <a:t>2017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42EC0C6B-BD67-4013-A3C8-536363632F7A}"/>
              </a:ext>
            </a:extLst>
          </p:cNvPr>
          <p:cNvSpPr/>
          <p:nvPr/>
        </p:nvSpPr>
        <p:spPr>
          <a:xfrm>
            <a:off x="712319" y="6002317"/>
            <a:ext cx="5346736" cy="5185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3A2C77-D6A5-4E3E-9C2D-69C0234CA25C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80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260350"/>
            <a:ext cx="8692559" cy="576263"/>
          </a:xfrm>
        </p:spPr>
        <p:txBody>
          <a:bodyPr/>
          <a:lstStyle/>
          <a:p>
            <a:r>
              <a:rPr lang="en-US" dirty="0"/>
              <a:t>Solar market is being developed by leading utilities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58" y="1168039"/>
            <a:ext cx="4222119" cy="31806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941" y="1168039"/>
            <a:ext cx="4529468" cy="31808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476" y="4487111"/>
            <a:ext cx="5375201" cy="174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5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dirty="0">
                <a:latin typeface="+mj-lt"/>
                <a:cs typeface="Calibri" pitchFamily="34" charset="0"/>
              </a:rPr>
              <a:t>Key challenges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4669" y="1054285"/>
            <a:ext cx="826548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Credibility, Stability and Country risk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Regulatory/Tariff frameworks often inadequate: </a:t>
            </a:r>
          </a:p>
          <a:p>
            <a:pPr marL="742950" lvl="1" indent="-28575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tariffs not cost-reflective;</a:t>
            </a:r>
          </a:p>
          <a:p>
            <a:pPr marL="742950" lvl="1" indent="-28575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no priority off-takes.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Intermittent sources of power </a:t>
            </a:r>
            <a:r>
              <a:rPr lang="en-US" sz="1600" dirty="0">
                <a:solidFill>
                  <a:schemeClr val="tx2"/>
                </a:solidFill>
                <a:latin typeface="+mj-lt"/>
              </a:rPr>
              <a:t>– need for a flexible baseload and grid stability.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Technical specifications should be output based</a:t>
            </a:r>
            <a:r>
              <a:rPr lang="en-US" sz="1600" dirty="0">
                <a:solidFill>
                  <a:schemeClr val="tx2"/>
                </a:solidFill>
                <a:latin typeface="+mj-lt"/>
              </a:rPr>
              <a:t> (reliability, output amount, </a:t>
            </a:r>
            <a:r>
              <a:rPr lang="en-US" sz="1600" dirty="0" err="1">
                <a:solidFill>
                  <a:schemeClr val="tx2"/>
                </a:solidFill>
                <a:latin typeface="+mj-lt"/>
              </a:rPr>
              <a:t>etc</a:t>
            </a:r>
            <a:r>
              <a:rPr lang="en-US" sz="1600" dirty="0">
                <a:solidFill>
                  <a:schemeClr val="tx2"/>
                </a:solidFill>
                <a:latin typeface="+mj-lt"/>
              </a:rPr>
              <a:t>) and not input based - Technological solution should be determined by Sponsor and not by equipment suppliers  </a:t>
            </a:r>
          </a:p>
          <a:p>
            <a:pPr marL="742950" lvl="1" indent="-28575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Avoid direct negotiations or </a:t>
            </a:r>
          </a:p>
          <a:p>
            <a:pPr marL="742950" lvl="1" indent="-28575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Work with a strong team of advisors</a:t>
            </a:r>
            <a:r>
              <a:rPr lang="en-US" sz="1600" dirty="0">
                <a:solidFill>
                  <a:schemeClr val="tx2"/>
                </a:solidFill>
                <a:latin typeface="+mj-lt"/>
              </a:rPr>
              <a:t>.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Legal framework deficiencies: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enforceability of claims;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power theft and illegal connections.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96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Role of government in renewable power PPPs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8307" y="996923"/>
            <a:ext cx="8060889" cy="456803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Financing: </a:t>
            </a: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Financing provided by the Sponsor and Lenders – Government does not provide capital to finance the construction of the power plant. </a:t>
            </a:r>
            <a:endParaRPr lang="en-US" sz="1600" b="1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and operation: </a:t>
            </a: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Provided by the Operator and the Contractor, the Project Company takes secondary responsibility – Government does not participate in construction or operation</a:t>
            </a:r>
          </a:p>
          <a:p>
            <a:pPr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None/>
            </a:pPr>
            <a:r>
              <a:rPr lang="en-US" sz="2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what is Government role?</a:t>
            </a:r>
          </a:p>
          <a:p>
            <a:pPr marL="285750" indent="-28575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Organizer of capacity auction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which allows for best prices and provides guarantees to power companies</a:t>
            </a:r>
          </a:p>
          <a:p>
            <a:pPr marL="285750" indent="-28575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Regulatory and legal environment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which allows for efficient auctioning and contracting</a:t>
            </a:r>
          </a:p>
          <a:p>
            <a:pPr marL="285750" indent="-28575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Off-taker:</a:t>
            </a: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should provide investor with stability regarding price and volume at which electricity will be sold</a:t>
            </a:r>
          </a:p>
        </p:txBody>
      </p:sp>
    </p:spTree>
    <p:extLst>
      <p:ext uri="{BB962C8B-B14F-4D97-AF65-F5344CB8AC3E}">
        <p14:creationId xmlns:p14="http://schemas.microsoft.com/office/powerpoint/2010/main" val="3739273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Cases Studies: Lessons Learnt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323850" y="1485584"/>
            <a:ext cx="8496300" cy="3577854"/>
          </a:xfrm>
        </p:spPr>
        <p:txBody>
          <a:bodyPr/>
          <a:lstStyle/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Ensure there is appropriate </a:t>
            </a:r>
            <a:r>
              <a:rPr lang="en-US" sz="18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political support 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for the proposed project.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b="1" dirty="0">
                <a:solidFill>
                  <a:schemeClr val="accent2"/>
                </a:solidFill>
              </a:rPr>
              <a:t>“Site is the King”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in renewable energy – location needs to be thoroughly analyzed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Proper </a:t>
            </a:r>
            <a:r>
              <a:rPr lang="en-US" sz="1800" b="1" dirty="0">
                <a:solidFill>
                  <a:schemeClr val="accent2"/>
                </a:solidFill>
              </a:rPr>
              <a:t>risk allocation matrix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is of utmost importance - what are the risks and who is the best party to handle those risks?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Review the </a:t>
            </a:r>
            <a:r>
              <a:rPr lang="en-US" sz="1800" b="1" dirty="0">
                <a:solidFill>
                  <a:schemeClr val="accent2"/>
                </a:solidFill>
              </a:rPr>
              <a:t>regulatory framework’s</a:t>
            </a:r>
            <a:r>
              <a:rPr lang="en-US" sz="18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soundness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Get the key </a:t>
            </a:r>
            <a:r>
              <a:rPr lang="en-US" sz="1800" b="1" dirty="0">
                <a:solidFill>
                  <a:schemeClr val="accent2"/>
                </a:solidFill>
              </a:rPr>
              <a:t>stakeholders to agree on key items 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before the tender process, not after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b="1" dirty="0">
                <a:solidFill>
                  <a:schemeClr val="accent2"/>
                </a:solidFill>
              </a:rPr>
              <a:t>Speak to investors early</a:t>
            </a:r>
            <a:r>
              <a:rPr lang="en-US" sz="18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to gauge their interest</a:t>
            </a:r>
          </a:p>
          <a:p>
            <a:pPr marL="461963" indent="-285750" algn="just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Retain </a:t>
            </a:r>
            <a:r>
              <a:rPr lang="en-US" sz="1800" b="1" dirty="0">
                <a:solidFill>
                  <a:schemeClr val="accent2"/>
                </a:solidFill>
              </a:rPr>
              <a:t>experienced, reputable consultants </a:t>
            </a:r>
            <a:r>
              <a:rPr lang="en-US" sz="1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to draft key contracts, structure the project and interact with investors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58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0A30-4759-4ADC-8DD4-701A143E7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C27B49-D039-FE4C-A413-C655E1463EE6}" type="slidenum">
              <a:rPr lang="en-US" smtClean="0">
                <a:latin typeface="+mn-lt"/>
              </a:rPr>
              <a:pPr>
                <a:defRPr/>
              </a:pPr>
              <a:t>16</a:t>
            </a:fld>
            <a:endParaRPr lang="en-US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D77853-DD3C-473C-BBE0-21D0CB2A9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601"/>
            <a:ext cx="9144000" cy="588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27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44E17C-F1E4-4E66-9F4F-CDD6E0C65A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129AB3-0BBE-4F30-A7BA-48756DCD139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0176" y="2523054"/>
            <a:ext cx="8496300" cy="677345"/>
          </a:xfrm>
        </p:spPr>
        <p:txBody>
          <a:bodyPr/>
          <a:lstStyle/>
          <a:p>
            <a:pPr algn="ctr"/>
            <a:r>
              <a:rPr lang="en-US" dirty="0"/>
              <a:t>IFC Advisory Services is ready to help</a:t>
            </a:r>
          </a:p>
        </p:txBody>
      </p:sp>
    </p:spTree>
    <p:extLst>
      <p:ext uri="{BB962C8B-B14F-4D97-AF65-F5344CB8AC3E}">
        <p14:creationId xmlns:p14="http://schemas.microsoft.com/office/powerpoint/2010/main" val="3383507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D4453-146C-43B0-A204-6E70A1BA3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IFC is a member of the World Bank Group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0A30-4759-4ADC-8DD4-701A143E7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C27B49-D039-FE4C-A413-C655E1463EE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CD40E862-37C9-4EC9-B61E-58127DC85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0649" y="1279815"/>
            <a:ext cx="1768475" cy="1120775"/>
          </a:xfrm>
          <a:prstGeom prst="rect">
            <a:avLst/>
          </a:prstGeom>
          <a:solidFill>
            <a:srgbClr val="C29422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folHlink"/>
            </a:outerShdw>
          </a:effectLst>
        </p:spPr>
        <p:txBody>
          <a:bodyPr wrap="none" lIns="98213" tIns="49107" rIns="98213" bIns="49107" anchor="ctr"/>
          <a:lstStyle/>
          <a:p>
            <a:pPr eaLnBrk="0" hangingPunct="0">
              <a:spcBef>
                <a:spcPct val="50000"/>
              </a:spcBef>
              <a:buFontTx/>
              <a:buChar char="•"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3C8BA700-04F7-42BF-A875-E1155CEAB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6287" y="1159165"/>
            <a:ext cx="2133600" cy="5258676"/>
          </a:xfrm>
          <a:prstGeom prst="rect">
            <a:avLst/>
          </a:prstGeom>
          <a:solidFill>
            <a:srgbClr val="F8EED4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98213" tIns="49107" rIns="98213" bIns="49107" anchor="ctr"/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38B0CAEA-9137-4321-AD98-0B4CB3938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612" y="1279815"/>
            <a:ext cx="1770062" cy="1120775"/>
          </a:xfrm>
          <a:prstGeom prst="rect">
            <a:avLst/>
          </a:prstGeom>
          <a:solidFill>
            <a:srgbClr val="57315F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folHlink"/>
            </a:outerShdw>
          </a:effectLst>
        </p:spPr>
        <p:txBody>
          <a:bodyPr wrap="none" lIns="98213" tIns="49107" rIns="98213" bIns="49107" anchor="ctr"/>
          <a:lstStyle/>
          <a:p>
            <a:pPr eaLnBrk="0" hangingPunct="0">
              <a:spcBef>
                <a:spcPct val="50000"/>
              </a:spcBef>
              <a:buFontTx/>
              <a:buChar char="•"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2AE259A1-D85D-4FE2-A228-C622B99A4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87" y="1351253"/>
            <a:ext cx="1792287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>
            <a:spAutoFit/>
          </a:bodyPr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IBRD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/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Bank for Reconstruction and Development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13A1E9E3-4F0C-4317-9C83-C2C07A74B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1862" y="1279815"/>
            <a:ext cx="1768475" cy="1120775"/>
          </a:xfrm>
          <a:prstGeom prst="rect">
            <a:avLst/>
          </a:prstGeom>
          <a:solidFill>
            <a:srgbClr val="275889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folHlink"/>
            </a:outerShdw>
          </a:effectLst>
        </p:spPr>
        <p:txBody>
          <a:bodyPr wrap="none" lIns="98213" tIns="49107" rIns="98213" bIns="49107" anchor="ctr"/>
          <a:lstStyle/>
          <a:p>
            <a:pPr eaLnBrk="0" hangingPunct="0">
              <a:spcBef>
                <a:spcPct val="50000"/>
              </a:spcBef>
              <a:buFontTx/>
              <a:buChar char="•"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AC32CDBF-12AB-4241-9463-9ABBF4B10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1112" y="1351253"/>
            <a:ext cx="1952625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</a:t>
            </a:r>
          </a:p>
          <a:p>
            <a:pPr algn="ctr" eaLnBrk="0" hangingPunct="0"/>
            <a:r>
              <a:rPr lang="en-US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Development </a:t>
            </a:r>
          </a:p>
          <a:p>
            <a:pPr algn="ctr" eaLnBrk="0" hangingPunct="0"/>
            <a:r>
              <a:rPr lang="en-US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endPara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E69BC285-0DA9-45D6-AEC9-16663E881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2974" y="1357603"/>
            <a:ext cx="1789113" cy="9428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</a:p>
          <a:p>
            <a:pPr algn="ctr" eaLnBrk="0" hangingPunct="0"/>
            <a:r>
              <a:rPr lang="en-US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Finance Corporation</a:t>
            </a:r>
            <a:endPara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D9F9DEE6-FF3E-4940-98C7-49826C7E4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5312" y="1279815"/>
            <a:ext cx="1768475" cy="1120775"/>
          </a:xfrm>
          <a:prstGeom prst="rect">
            <a:avLst/>
          </a:prstGeom>
          <a:solidFill>
            <a:srgbClr val="943026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folHlink"/>
            </a:outerShdw>
          </a:effectLst>
        </p:spPr>
        <p:txBody>
          <a:bodyPr wrap="none" lIns="98213" tIns="49107" rIns="98213" bIns="49107" anchor="ctr"/>
          <a:lstStyle/>
          <a:p>
            <a:pPr eaLnBrk="0" hangingPunct="0">
              <a:spcBef>
                <a:spcPct val="50000"/>
              </a:spcBef>
              <a:buFontTx/>
              <a:buChar char="•"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D315A8EC-D762-4782-A9A0-9FEBE5096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7849" y="1327440"/>
            <a:ext cx="1790700" cy="989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MIGA</a:t>
            </a:r>
          </a:p>
          <a:p>
            <a:pPr algn="ctr" eaLnBrk="0" hangingPunct="0"/>
            <a:r>
              <a:rPr lang="en-US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Multilateral Investment and Guarantee Agency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33A37F3E-2FE5-4CB1-9614-386B0A85B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7474" y="2926053"/>
            <a:ext cx="1928813" cy="3127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4012" tIns="51153" rIns="104012" bIns="51153"/>
          <a:lstStyle/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promote institutional, legal and regulatory reform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Governments of poorest countries with per capita income of less than $1,025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  <a:spcBef>
                <a:spcPct val="5000"/>
              </a:spcBef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Technical assistance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Interest Free Loans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Policy Advice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id="{97C7E07A-0735-44FC-9C34-FDE0742D8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212" y="2926053"/>
            <a:ext cx="1928812" cy="3148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4012" tIns="51153" rIns="104012" bIns="51153"/>
          <a:lstStyle/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promote private sector development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Private companies in 179 member countries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Equity/Quasi-Equity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Long-term Loans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Risk Management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Advisory Services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3">
            <a:extLst>
              <a:ext uri="{FF2B5EF4-FFF2-40B4-BE49-F238E27FC236}">
                <a16:creationId xmlns:a16="http://schemas.microsoft.com/office/drawing/2014/main" id="{0C5B6FB4-ADF9-4EA9-A850-BE7F75AC5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4212" y="2926053"/>
            <a:ext cx="1927225" cy="300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4012" tIns="51153" rIns="104012" bIns="51153"/>
          <a:lstStyle/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reduce political investment risk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Foreign investors in member countries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Political Risk Insurance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Box 14">
            <a:extLst>
              <a:ext uri="{FF2B5EF4-FFF2-40B4-BE49-F238E27FC236}">
                <a16:creationId xmlns:a16="http://schemas.microsoft.com/office/drawing/2014/main" id="{189DE730-4803-469F-B9E7-95D9929C4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2349" y="2429165"/>
            <a:ext cx="914400" cy="296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8213" tIns="49107" rIns="98213" bIns="49107">
            <a:spAutoFit/>
          </a:bodyPr>
          <a:lstStyle/>
          <a:p>
            <a:pPr algn="ctr" eaLnBrk="0" hangingPunct="0"/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Est. 1945</a:t>
            </a:r>
          </a:p>
        </p:txBody>
      </p:sp>
      <p:sp>
        <p:nvSpPr>
          <p:cNvPr id="33" name="Text Box 15">
            <a:extLst>
              <a:ext uri="{FF2B5EF4-FFF2-40B4-BE49-F238E27FC236}">
                <a16:creationId xmlns:a16="http://schemas.microsoft.com/office/drawing/2014/main" id="{2EDF0CE2-19A2-41DA-8E27-E743B0695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267" y="2429165"/>
            <a:ext cx="922902" cy="2992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8213" tIns="49107" rIns="98213" bIns="49107">
            <a:spAutoFit/>
          </a:bodyPr>
          <a:lstStyle/>
          <a:p>
            <a:pPr algn="ctr" eaLnBrk="0" hangingPunct="0"/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Est. 1960</a:t>
            </a:r>
          </a:p>
        </p:txBody>
      </p:sp>
      <p:sp>
        <p:nvSpPr>
          <p:cNvPr id="34" name="Text Box 16">
            <a:extLst>
              <a:ext uri="{FF2B5EF4-FFF2-40B4-BE49-F238E27FC236}">
                <a16:creationId xmlns:a16="http://schemas.microsoft.com/office/drawing/2014/main" id="{65EB38E2-EB48-4B89-8540-425F038C8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55" y="2429165"/>
            <a:ext cx="922902" cy="2992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8213" tIns="49107" rIns="98213" bIns="49107">
            <a:spAutoFit/>
          </a:bodyPr>
          <a:lstStyle/>
          <a:p>
            <a:pPr algn="ctr" eaLnBrk="0" hangingPunct="0"/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Est. 1956</a:t>
            </a:r>
          </a:p>
        </p:txBody>
      </p:sp>
      <p:sp>
        <p:nvSpPr>
          <p:cNvPr id="35" name="Text Box 17">
            <a:extLst>
              <a:ext uri="{FF2B5EF4-FFF2-40B4-BE49-F238E27FC236}">
                <a16:creationId xmlns:a16="http://schemas.microsoft.com/office/drawing/2014/main" id="{5EDF316F-1726-4519-8400-B6487451E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2037" y="2429165"/>
            <a:ext cx="914400" cy="296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8213" tIns="49107" rIns="98213" bIns="49107">
            <a:spAutoFit/>
          </a:bodyPr>
          <a:lstStyle/>
          <a:p>
            <a:pPr algn="ctr" eaLnBrk="0" hangingPunct="0"/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Est. 1988</a:t>
            </a:r>
          </a:p>
        </p:txBody>
      </p:sp>
      <p:sp>
        <p:nvSpPr>
          <p:cNvPr id="36" name="Rectangle 18">
            <a:extLst>
              <a:ext uri="{FF2B5EF4-FFF2-40B4-BE49-F238E27FC236}">
                <a16:creationId xmlns:a16="http://schemas.microsoft.com/office/drawing/2014/main" id="{3519C473-9BB8-4606-B7CD-8B5798B35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794" y="2926053"/>
            <a:ext cx="903288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>
            <a:spAutoFit/>
          </a:bodyPr>
          <a:lstStyle/>
          <a:p>
            <a:pPr algn="r" eaLnBrk="0" hangingPunct="0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Role:</a:t>
            </a:r>
          </a:p>
        </p:txBody>
      </p:sp>
      <p:sp>
        <p:nvSpPr>
          <p:cNvPr id="37" name="Rectangle 20">
            <a:extLst>
              <a:ext uri="{FF2B5EF4-FFF2-40B4-BE49-F238E27FC236}">
                <a16:creationId xmlns:a16="http://schemas.microsoft.com/office/drawing/2014/main" id="{A946062D-D5BE-4E00-A196-6AFCE0B29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7989" y="4882156"/>
            <a:ext cx="1160463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7191" tIns="47742" rIns="97191" bIns="47742" anchor="ctr">
            <a:spAutoFit/>
          </a:bodyPr>
          <a:lstStyle/>
          <a:p>
            <a:pPr algn="r" eaLnBrk="0" hangingPunct="0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Products:</a:t>
            </a: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92CAC7E9-394F-419F-920E-2B1E55968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812" y="2926053"/>
            <a:ext cx="1928812" cy="3260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4012" tIns="51153" rIns="104012" bIns="51153"/>
          <a:lstStyle/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promote institutional, legal and regulatory reform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Governments of member countries with per capita income between $1,025 and $6,055. 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Technical assistance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Loans</a:t>
            </a:r>
          </a:p>
          <a:p>
            <a:pPr defTabSz="1027113" eaLnBrk="0" hangingPunct="0">
              <a:lnSpc>
                <a:spcPct val="115000"/>
              </a:lnSpc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- Policy Advice</a:t>
            </a:r>
          </a:p>
          <a:p>
            <a:pPr defTabSz="1027113" eaLnBrk="0" hangingPunct="0">
              <a:lnSpc>
                <a:spcPct val="115000"/>
              </a:lnSpc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Box 23">
            <a:extLst>
              <a:ext uri="{FF2B5EF4-FFF2-40B4-BE49-F238E27FC236}">
                <a16:creationId xmlns:a16="http://schemas.microsoft.com/office/drawing/2014/main" id="{F6F20F76-2928-4310-9A0C-C8A6C7A63E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121" y="6532940"/>
            <a:ext cx="7375758" cy="3453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8213" tIns="49107" rIns="98213" bIns="49107">
            <a:spAutoFit/>
          </a:bodyPr>
          <a:lstStyle/>
          <a:p>
            <a:pPr algn="ctr" eaLnBrk="0"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Shared Mission: To Promote Economic Development and Reduce Poverty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B25DEE-15F8-4517-B052-B400227F7B77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63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D4453-146C-43B0-A204-6E70A1BA3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IFC’s Investment and Advisory Services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0A30-4759-4ADC-8DD4-701A143E7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C27B49-D039-FE4C-A413-C655E1463EE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24" name="Picture 34" descr="CIApresentationENG2">
            <a:extLst>
              <a:ext uri="{FF2B5EF4-FFF2-40B4-BE49-F238E27FC236}">
                <a16:creationId xmlns:a16="http://schemas.microsoft.com/office/drawing/2014/main" id="{F8D3D8E4-33CD-4B13-B59E-31DFF80C0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35100" y="1139825"/>
            <a:ext cx="6502400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5">
            <a:extLst>
              <a:ext uri="{FF2B5EF4-FFF2-40B4-BE49-F238E27FC236}">
                <a16:creationId xmlns:a16="http://schemas.microsoft.com/office/drawing/2014/main" id="{4F893576-C37D-4037-B243-664FD17A6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5758727"/>
            <a:ext cx="40782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3" tIns="45701" rIns="91403" bIns="45701"/>
          <a:lstStyle/>
          <a:p>
            <a:pPr algn="r">
              <a:lnSpc>
                <a:spcPct val="80000"/>
              </a:lnSpc>
              <a:spcBef>
                <a:spcPct val="25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kumimoji="1" lang="en-US" sz="1800" dirty="0">
                <a:latin typeface="+mn-lt"/>
              </a:rPr>
              <a:t>Technical assistance and advice to governments and businesses</a:t>
            </a:r>
          </a:p>
        </p:txBody>
      </p:sp>
      <p:sp>
        <p:nvSpPr>
          <p:cNvPr id="40" name="Rectangle 10">
            <a:extLst>
              <a:ext uri="{FF2B5EF4-FFF2-40B4-BE49-F238E27FC236}">
                <a16:creationId xmlns:a16="http://schemas.microsoft.com/office/drawing/2014/main" id="{6253C803-65B5-497A-8F05-E61BC843F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5684114"/>
            <a:ext cx="432276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3" tIns="45701" rIns="91403" bIns="45701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lang="en-US" sz="1800" dirty="0">
                <a:latin typeface="+mn-lt"/>
                <a:cs typeface="Times New Roman" pitchFamily="18" charset="0"/>
              </a:rPr>
              <a:t>World’s largest multilateral provider of financing for private enterprises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F83874-42CF-41C8-A228-7FE1F5CEC27A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4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C67EA-CC7F-4C9F-B06D-27F2E467F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390137"/>
            <a:ext cx="8496300" cy="576263"/>
          </a:xfrm>
        </p:spPr>
        <p:txBody>
          <a:bodyPr/>
          <a:lstStyle/>
          <a:p>
            <a:r>
              <a:rPr lang="en-US" dirty="0"/>
              <a:t>Levelized costs of renewables, especially solar and wind have dropped sharply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1F9AF2-3FA4-4E79-88BF-1DE77D385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20BA7A-D8AC-4FC5-A2B0-E42FEAAAD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153" y="1016984"/>
            <a:ext cx="6395642" cy="51627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E349B0-25DD-42CD-95CA-E9D891C19007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48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7B61-68B8-47C7-8356-095E0518E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cost reduction drivers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78941D-5F3D-4E66-8489-51A9C8F08A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B2AB2C-4C12-4D12-8BDB-722D400DAF95}"/>
              </a:ext>
            </a:extLst>
          </p:cNvPr>
          <p:cNvSpPr txBox="1"/>
          <p:nvPr/>
        </p:nvSpPr>
        <p:spPr>
          <a:xfrm>
            <a:off x="106325" y="1435395"/>
            <a:ext cx="9126216" cy="2085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Technology improvements and scale savings</a:t>
            </a:r>
          </a:p>
          <a:p>
            <a:r>
              <a:rPr lang="en-US" sz="2000" dirty="0"/>
              <a:t> Market size increase accompanied by increased competition and </a:t>
            </a:r>
          </a:p>
          <a:p>
            <a:pPr>
              <a:buNone/>
            </a:pPr>
            <a:r>
              <a:rPr lang="en-US" sz="2000" dirty="0"/>
              <a:t>emergence of new large group of project investors, developers and financiers</a:t>
            </a:r>
          </a:p>
          <a:p>
            <a:pPr marL="342900" indent="-342900"/>
            <a:r>
              <a:rPr lang="en-US" sz="2000" dirty="0"/>
              <a:t>More competitive procurement methods (auctions)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51DDAB-1281-46CA-AD35-9AC522A947C2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634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CA3CF-558E-4242-96FB-A536917B0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this trend going to continue?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8E1EE1-58CB-455B-B67A-922D81C5FB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5C367D-B591-4258-BF52-32230ED3F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27" y="1025963"/>
            <a:ext cx="8367823" cy="51447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66E4721-162F-49C8-8D2B-01F15092CF00}"/>
              </a:ext>
            </a:extLst>
          </p:cNvPr>
          <p:cNvSpPr/>
          <p:nvPr/>
        </p:nvSpPr>
        <p:spPr>
          <a:xfrm>
            <a:off x="7018417" y="6275765"/>
            <a:ext cx="1398625" cy="300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45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trends: solar capacity fastest growing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30" y="946298"/>
            <a:ext cx="8508020" cy="48839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5992" y="5830212"/>
            <a:ext cx="418813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/>
              <a:t>Source: RENEWABLES 2017 · GLOBAL STATUS REPORT</a:t>
            </a:r>
          </a:p>
        </p:txBody>
      </p:sp>
      <p:sp>
        <p:nvSpPr>
          <p:cNvPr id="7" name="Oval 6"/>
          <p:cNvSpPr/>
          <p:nvPr/>
        </p:nvSpPr>
        <p:spPr>
          <a:xfrm>
            <a:off x="212651" y="4550735"/>
            <a:ext cx="8750596" cy="6698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/>
          <p:cNvSpPr/>
          <p:nvPr/>
        </p:nvSpPr>
        <p:spPr>
          <a:xfrm>
            <a:off x="4008476" y="4662376"/>
            <a:ext cx="691116" cy="446567"/>
          </a:xfrm>
          <a:prstGeom prst="up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8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623" y="2833103"/>
            <a:ext cx="6229902" cy="31602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833" y="454928"/>
            <a:ext cx="8783413" cy="576263"/>
          </a:xfrm>
        </p:spPr>
        <p:txBody>
          <a:bodyPr/>
          <a:lstStyle/>
          <a:p>
            <a:r>
              <a:rPr lang="en-US" dirty="0"/>
              <a:t>Solar is taking up, developing countries taking the lead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07" y="1031191"/>
            <a:ext cx="5338319" cy="9619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549" y="1993101"/>
            <a:ext cx="5220585" cy="12636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4267" y="1871193"/>
            <a:ext cx="18533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000" dirty="0"/>
              <a:t>Source: Bridge to India, 2017</a:t>
            </a:r>
          </a:p>
        </p:txBody>
      </p:sp>
    </p:spTree>
    <p:extLst>
      <p:ext uri="{BB962C8B-B14F-4D97-AF65-F5344CB8AC3E}">
        <p14:creationId xmlns:p14="http://schemas.microsoft.com/office/powerpoint/2010/main" val="1877251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Trends in solar industry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44549" y="981333"/>
            <a:ext cx="8575601" cy="475297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dirty="0"/>
              <a:t>Asia countries dominate the solar industry, developed countries continues to fall in rankings.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dirty="0"/>
              <a:t>Auctions have gained universal acceptance - number of countries using auctions to allocate solar capacity has increased from 14 in 2014 to 22 in 2016.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dirty="0"/>
              <a:t>Solar module prices continue to fall faster than most experts had anticipated.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dirty="0"/>
              <a:t>Rapid fall of PV prices has made solar PV the cheapest new source of power in most countries and provided demand boost in emerging economies.</a:t>
            </a:r>
          </a:p>
          <a:p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191" y="3082595"/>
            <a:ext cx="5826642" cy="301600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187080" y="6072849"/>
            <a:ext cx="418813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/>
              <a:t>Source: RENEWABLES 2017 · GLOBAL STATUS REPORT</a:t>
            </a:r>
          </a:p>
        </p:txBody>
      </p:sp>
    </p:spTree>
    <p:extLst>
      <p:ext uri="{BB962C8B-B14F-4D97-AF65-F5344CB8AC3E}">
        <p14:creationId xmlns:p14="http://schemas.microsoft.com/office/powerpoint/2010/main" val="22087865"/>
      </p:ext>
    </p:extLst>
  </p:cSld>
  <p:clrMapOvr>
    <a:masterClrMapping/>
  </p:clrMapOvr>
</p:sld>
</file>

<file path=ppt/theme/theme1.xml><?xml version="1.0" encoding="utf-8"?>
<a:theme xmlns:a="http://schemas.openxmlformats.org/drawingml/2006/main" name="WBG Slide">
  <a:themeElements>
    <a:clrScheme name="Benutzerdefiniert 53">
      <a:dk1>
        <a:sysClr val="windowText" lastClr="000000"/>
      </a:dk1>
      <a:lt1>
        <a:sysClr val="window" lastClr="FFFFFF"/>
      </a:lt1>
      <a:dk2>
        <a:srgbClr val="002345"/>
      </a:dk2>
      <a:lt2>
        <a:srgbClr val="FFFFFF"/>
      </a:lt2>
      <a:accent1>
        <a:srgbClr val="002345"/>
      </a:accent1>
      <a:accent2>
        <a:srgbClr val="00ADE4"/>
      </a:accent2>
      <a:accent3>
        <a:srgbClr val="FF6600"/>
      </a:accent3>
      <a:accent4>
        <a:srgbClr val="31859C"/>
      </a:accent4>
      <a:accent5>
        <a:srgbClr val="660066"/>
      </a:accent5>
      <a:accent6>
        <a:srgbClr val="BEDA0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enutzerdefiniert 53">
    <a:dk1>
      <a:sysClr val="windowText" lastClr="000000"/>
    </a:dk1>
    <a:lt1>
      <a:sysClr val="window" lastClr="FFFFFF"/>
    </a:lt1>
    <a:dk2>
      <a:srgbClr val="002345"/>
    </a:dk2>
    <a:lt2>
      <a:srgbClr val="FFFFFF"/>
    </a:lt2>
    <a:accent1>
      <a:srgbClr val="002345"/>
    </a:accent1>
    <a:accent2>
      <a:srgbClr val="00ADE4"/>
    </a:accent2>
    <a:accent3>
      <a:srgbClr val="FF6600"/>
    </a:accent3>
    <a:accent4>
      <a:srgbClr val="31859C"/>
    </a:accent4>
    <a:accent5>
      <a:srgbClr val="660066"/>
    </a:accent5>
    <a:accent6>
      <a:srgbClr val="BEDA00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95345</TotalTime>
  <Words>761</Words>
  <Application>Microsoft Office PowerPoint</Application>
  <PresentationFormat>On-screen Show (4:3)</PresentationFormat>
  <Paragraphs>128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ＭＳ Ｐゴシック</vt:lpstr>
      <vt:lpstr>Andes ExtraLight</vt:lpstr>
      <vt:lpstr>Arial</vt:lpstr>
      <vt:lpstr>Calibri</vt:lpstr>
      <vt:lpstr>Times New Roman</vt:lpstr>
      <vt:lpstr>Trebuchet MS</vt:lpstr>
      <vt:lpstr>Wingdings</vt:lpstr>
      <vt:lpstr>WBG Slide</vt:lpstr>
      <vt:lpstr>PPPs in Renewable Energy: targets and legislation</vt:lpstr>
      <vt:lpstr>IFC is a member of the World Bank Group</vt:lpstr>
      <vt:lpstr>IFC’s Investment and Advisory Services</vt:lpstr>
      <vt:lpstr>Levelized costs of renewables, especially solar and wind have dropped sharply</vt:lpstr>
      <vt:lpstr>Main cost reduction drivers</vt:lpstr>
      <vt:lpstr>Is this trend going to continue?</vt:lpstr>
      <vt:lpstr>Global trends: solar capacity fastest growing </vt:lpstr>
      <vt:lpstr>Solar is taking up, developing countries taking the lead</vt:lpstr>
      <vt:lpstr>Trends in solar industry </vt:lpstr>
      <vt:lpstr>Auctions – the consumer’s best friend (1/2)</vt:lpstr>
      <vt:lpstr>Auctions – the consumer’s best friend (2/2)</vt:lpstr>
      <vt:lpstr>Solar market is being developed by leading utilities</vt:lpstr>
      <vt:lpstr>Key challenges</vt:lpstr>
      <vt:lpstr>Role of government in renewable power PPPs</vt:lpstr>
      <vt:lpstr>Cases Studies: Lessons Learnt</vt:lpstr>
      <vt:lpstr>PowerPoint Presentation</vt:lpstr>
      <vt:lpstr>PowerPoint Presentation</vt:lpstr>
    </vt:vector>
  </TitlesOfParts>
  <Company>CVI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Gralla</dc:creator>
  <cp:lastModifiedBy>Filip Drapak</cp:lastModifiedBy>
  <cp:revision>4294</cp:revision>
  <cp:lastPrinted>2015-01-28T22:36:52Z</cp:lastPrinted>
  <dcterms:created xsi:type="dcterms:W3CDTF">2007-03-26T18:34:25Z</dcterms:created>
  <dcterms:modified xsi:type="dcterms:W3CDTF">2019-02-19T13:55:53Z</dcterms:modified>
</cp:coreProperties>
</file>