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16" r:id="rId2"/>
    <p:sldId id="417" r:id="rId3"/>
    <p:sldId id="438" r:id="rId4"/>
    <p:sldId id="440" r:id="rId5"/>
    <p:sldId id="441" r:id="rId6"/>
    <p:sldId id="439" r:id="rId7"/>
    <p:sldId id="443" r:id="rId8"/>
    <p:sldId id="444" r:id="rId9"/>
  </p:sldIdLst>
  <p:sldSz cx="9144000" cy="6858000" type="screen4x3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EFF"/>
    <a:srgbClr val="72AE2D"/>
    <a:srgbClr val="E1515B"/>
    <a:srgbClr val="CCECFF"/>
    <a:srgbClr val="67FF24"/>
    <a:srgbClr val="3166CF"/>
    <a:srgbClr val="3E6FD2"/>
    <a:srgbClr val="2D5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2430" autoAdjust="0"/>
  </p:normalViewPr>
  <p:slideViewPr>
    <p:cSldViewPr>
      <p:cViewPr varScale="1">
        <p:scale>
          <a:sx n="54" d="100"/>
          <a:sy n="54" d="100"/>
        </p:scale>
        <p:origin x="128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36" y="-84"/>
      </p:cViewPr>
      <p:guideLst>
        <p:guide orient="horz" pos="3128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Durchschnittliche Zuschlagwerte PV-Freiflächen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cat>
            <c:numRef>
              <c:f>Sheet1!$A$2:$A$9</c:f>
              <c:numCache>
                <c:formatCode>m/d/yyyy</c:formatCode>
                <c:ptCount val="8"/>
                <c:pt idx="0">
                  <c:v>42109</c:v>
                </c:pt>
                <c:pt idx="1">
                  <c:v>42217</c:v>
                </c:pt>
                <c:pt idx="2">
                  <c:v>42339</c:v>
                </c:pt>
                <c:pt idx="3">
                  <c:v>42461</c:v>
                </c:pt>
                <c:pt idx="4">
                  <c:v>42583</c:v>
                </c:pt>
                <c:pt idx="5">
                  <c:v>42705</c:v>
                </c:pt>
                <c:pt idx="6">
                  <c:v>42767</c:v>
                </c:pt>
                <c:pt idx="7">
                  <c:v>42887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9.17</c:v>
                </c:pt>
                <c:pt idx="1">
                  <c:v>8.49</c:v>
                </c:pt>
                <c:pt idx="2">
                  <c:v>8</c:v>
                </c:pt>
                <c:pt idx="3">
                  <c:v>7.41</c:v>
                </c:pt>
                <c:pt idx="4">
                  <c:v>7.25</c:v>
                </c:pt>
                <c:pt idx="5">
                  <c:v>6.9</c:v>
                </c:pt>
                <c:pt idx="6">
                  <c:v>6.58</c:v>
                </c:pt>
                <c:pt idx="7">
                  <c:v>5.66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53F-4083-9D23-C5F067CE5E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Fördersatz EEG2014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cat>
            <c:numRef>
              <c:f>Sheet1!$A$2:$A$9</c:f>
              <c:numCache>
                <c:formatCode>m/d/yyyy</c:formatCode>
                <c:ptCount val="8"/>
                <c:pt idx="0">
                  <c:v>42109</c:v>
                </c:pt>
                <c:pt idx="1">
                  <c:v>42217</c:v>
                </c:pt>
                <c:pt idx="2">
                  <c:v>42339</c:v>
                </c:pt>
                <c:pt idx="3">
                  <c:v>42461</c:v>
                </c:pt>
                <c:pt idx="4">
                  <c:v>42583</c:v>
                </c:pt>
                <c:pt idx="5">
                  <c:v>42705</c:v>
                </c:pt>
                <c:pt idx="6">
                  <c:v>42767</c:v>
                </c:pt>
                <c:pt idx="7">
                  <c:v>42887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9.02</c:v>
                </c:pt>
                <c:pt idx="1">
                  <c:v>8.93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53F-4083-9D23-C5F067CE5E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marker val="1"/>
        <c:smooth val="0"/>
        <c:axId val="154697728"/>
        <c:axId val="48191680"/>
      </c:lineChart>
      <c:catAx>
        <c:axId val="1546977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70" b="1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Gebotstermin</a:t>
                </a:r>
              </a:p>
            </c:rich>
          </c:tx>
          <c:layout/>
          <c:overlay val="0"/>
        </c:title>
        <c:numFmt formatCode="d/m/yy;@" sourceLinked="0"/>
        <c:majorTickMark val="none"/>
        <c:minorTickMark val="none"/>
        <c:tickLblPos val="nextTo"/>
        <c:crossAx val="48191680"/>
        <c:crosses val="autoZero"/>
        <c:auto val="0"/>
        <c:lblAlgn val="ctr"/>
        <c:lblOffset val="100"/>
        <c:noMultiLvlLbl val="0"/>
      </c:catAx>
      <c:valAx>
        <c:axId val="4819168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70" b="1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Ct/kWh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4697728"/>
        <c:crosses val="autoZero"/>
        <c:crossBetween val="between"/>
      </c:valAx>
      <c:spPr>
        <a:noFill/>
        <a:ln w="20747">
          <a:noFill/>
        </a:ln>
      </c:spPr>
    </c:plotArea>
    <c:legend>
      <c:legendPos val="r"/>
      <c:layout>
        <c:manualLayout>
          <c:xMode val="edge"/>
          <c:yMode val="edge"/>
          <c:x val="0.67119114672658797"/>
          <c:y val="0.31255854920717646"/>
          <c:w val="0.32880880274581059"/>
          <c:h val="0.36804569240165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7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0.73214</cdr:x>
      <cdr:y>0.31628</cdr:y>
    </cdr:from>
    <cdr:to>
      <cdr:x>0.98913</cdr:x>
      <cdr:y>0.49418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904656" y="1312115"/>
          <a:ext cx="2072575" cy="73803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r-BE" sz="1400" b="1" dirty="0" err="1" smtClean="0"/>
            <a:t>Average</a:t>
          </a:r>
          <a:r>
            <a:rPr lang="fr-BE" sz="1400" b="1" dirty="0" smtClean="0"/>
            <a:t> </a:t>
          </a:r>
          <a:r>
            <a:rPr lang="fr-BE" sz="1400" b="1" dirty="0" err="1" smtClean="0"/>
            <a:t>bid</a:t>
          </a:r>
          <a:r>
            <a:rPr lang="fr-BE" sz="1400" b="1" dirty="0" smtClean="0"/>
            <a:t> for PV (on the </a:t>
          </a:r>
          <a:r>
            <a:rPr lang="fr-BE" sz="1400" b="1" dirty="0" err="1" smtClean="0"/>
            <a:t>ground</a:t>
          </a:r>
          <a:r>
            <a:rPr lang="fr-BE" sz="1400" b="1" dirty="0" smtClean="0"/>
            <a:t>)</a:t>
          </a:r>
          <a:endParaRPr lang="en-GB" sz="1400" b="1" dirty="0"/>
        </a:p>
      </cdr:txBody>
    </cdr:sp>
  </cdr:relSizeAnchor>
  <cdr:relSizeAnchor xmlns:cdr="http://schemas.openxmlformats.org/drawingml/2006/chartDrawing">
    <cdr:from>
      <cdr:x>0.73214</cdr:x>
      <cdr:y>0.49418</cdr:y>
    </cdr:from>
    <cdr:to>
      <cdr:x>0.98214</cdr:x>
      <cdr:y>0.65232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04656" y="2050149"/>
          <a:ext cx="2016224" cy="65605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r-BE" sz="1400" b="1" dirty="0" smtClean="0"/>
            <a:t>Support </a:t>
          </a:r>
          <a:r>
            <a:rPr lang="fr-BE" sz="1400" b="1" dirty="0" err="1" smtClean="0"/>
            <a:t>level</a:t>
          </a:r>
          <a:r>
            <a:rPr lang="fr-BE" sz="1400" b="1" dirty="0" smtClean="0"/>
            <a:t> in EEG 2014 </a:t>
          </a:r>
          <a:endParaRPr lang="en-GB" sz="14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>
            <a:lvl1pPr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>
            <a:lvl1pPr algn="r"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718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b" anchorCtr="0" compatLnSpc="1">
            <a:prstTxWarp prst="textNoShape">
              <a:avLst/>
            </a:prstTxWarp>
          </a:bodyPr>
          <a:lstStyle>
            <a:lvl1pPr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28163"/>
            <a:ext cx="29718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b" anchorCtr="0" compatLnSpc="1">
            <a:prstTxWarp prst="textNoShape">
              <a:avLst/>
            </a:prstTxWarp>
          </a:bodyPr>
          <a:lstStyle>
            <a:lvl1pPr algn="r" defTabSz="912696">
              <a:defRPr sz="1200"/>
            </a:lvl1pPr>
          </a:lstStyle>
          <a:p>
            <a:pPr>
              <a:defRPr/>
            </a:pPr>
            <a:fld id="{FD23B773-039E-4629-9CA4-A166425FB18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29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>
            <a:lvl1pPr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>
            <a:lvl1pPr algn="r"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54100" y="493713"/>
            <a:ext cx="4772025" cy="3579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718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b" anchorCtr="0" compatLnSpc="1">
            <a:prstTxWarp prst="textNoShape">
              <a:avLst/>
            </a:prstTxWarp>
          </a:bodyPr>
          <a:lstStyle>
            <a:lvl1pPr defTabSz="91426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28163"/>
            <a:ext cx="29718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20" tIns="45710" rIns="91420" bIns="45710" numCol="1" anchor="b" anchorCtr="0" compatLnSpc="1">
            <a:prstTxWarp prst="textNoShape">
              <a:avLst/>
            </a:prstTxWarp>
          </a:bodyPr>
          <a:lstStyle>
            <a:lvl1pPr algn="r" defTabSz="912696">
              <a:defRPr sz="1200"/>
            </a:lvl1pPr>
          </a:lstStyle>
          <a:p>
            <a:pPr>
              <a:defRPr/>
            </a:pPr>
            <a:fld id="{D688C766-12BB-419E-9521-ABC6D1BF34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84213" y="4714875"/>
            <a:ext cx="5489575" cy="4467225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4269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D77E2DC-A596-43FA-888A-F19A1610123A}" type="slidenum">
              <a:rPr lang="en-GB" altLang="fr-FR" smtClean="0"/>
              <a:pPr eaLnBrk="1" hangingPunct="1"/>
              <a:t>1</a:t>
            </a:fld>
            <a:endParaRPr lang="en-GB" altLang="fr-FR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fr-FR" dirty="0" smtClean="0">
                <a:ea typeface="ＭＳ Ｐゴシック" pitchFamily="-102" charset="-128"/>
              </a:rPr>
              <a:t>F</a:t>
            </a:r>
            <a:r>
              <a:rPr lang="en-US" altLang="fr-FR" baseline="0" dirty="0" smtClean="0">
                <a:ea typeface="ＭＳ Ｐゴシック" pitchFamily="-102" charset="-128"/>
              </a:rPr>
              <a:t>ocus pf the presentation: RES-e [and CM]</a:t>
            </a:r>
            <a:endParaRPr lang="en-US" altLang="fr-FR" dirty="0" smtClean="0">
              <a:ea typeface="ＭＳ Ｐゴシック" pitchFamily="-10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67453" y="4387447"/>
            <a:ext cx="5542074" cy="511285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defRPr/>
            </a:pPr>
            <a:r>
              <a:rPr lang="en-GB" b="1" u="sng" dirty="0" smtClean="0">
                <a:ea typeface="ＭＳ Ｐゴシック" pitchFamily="-102" charset="-128"/>
                <a:cs typeface="Andalus" panose="02020603050405020304" pitchFamily="18" charset="-78"/>
              </a:rPr>
              <a:t>Gradual introduction of competitive bidding processes for allocating public support</a:t>
            </a:r>
          </a:p>
          <a:p>
            <a:pPr marL="0" lvl="1">
              <a:defRPr/>
            </a:pPr>
            <a:r>
              <a:rPr lang="es-ES" dirty="0" smtClean="0">
                <a:ea typeface="ＭＳ Ｐゴシック" pitchFamily="-102" charset="-128"/>
                <a:cs typeface="Andalus" panose="02020603050405020304" pitchFamily="18" charset="-78"/>
              </a:rPr>
              <a:t>EEAG offer </a:t>
            </a:r>
            <a:r>
              <a:rPr lang="en-GB" dirty="0" smtClean="0">
                <a:ea typeface="ＭＳ Ｐゴシック" pitchFamily="-102" charset="-128"/>
                <a:cs typeface="Andalus" panose="02020603050405020304" pitchFamily="18" charset="-78"/>
              </a:rPr>
              <a:t>Member States the flexibility to take account of national circumstances. (pilot phase in 2015 and 2016 to test competitive bidding procedures in a small share of their new electricity capacity). </a:t>
            </a:r>
          </a:p>
          <a:p>
            <a:pPr marL="0" lvl="1">
              <a:defRPr/>
            </a:pPr>
            <a:endParaRPr lang="es-ES" dirty="0" smtClean="0">
              <a:ea typeface="ＭＳ Ｐゴシック" pitchFamily="-102" charset="-128"/>
              <a:cs typeface="Andalus" panose="02020603050405020304" pitchFamily="18" charset="-78"/>
            </a:endParaRPr>
          </a:p>
          <a:p>
            <a:pPr>
              <a:defRPr/>
            </a:pPr>
            <a:r>
              <a:rPr lang="en-GB" b="1" u="sng" dirty="0" smtClean="0"/>
              <a:t>Exceptions to tendering</a:t>
            </a:r>
            <a:r>
              <a:rPr lang="en-GB" u="sng" dirty="0" smtClean="0"/>
              <a:t>, </a:t>
            </a:r>
            <a:r>
              <a:rPr lang="en-GB" dirty="0" smtClean="0"/>
              <a:t>where MS can demonstrate that:</a:t>
            </a:r>
          </a:p>
          <a:p>
            <a:pPr>
              <a:defRPr/>
            </a:pPr>
            <a:r>
              <a:rPr lang="en-GB" dirty="0" smtClean="0"/>
              <a:t>- only one or a very limited number of projects/sites could be eligible;</a:t>
            </a:r>
          </a:p>
          <a:p>
            <a:pPr>
              <a:defRPr/>
            </a:pPr>
            <a:r>
              <a:rPr lang="en-GB" dirty="0" smtClean="0"/>
              <a:t>- a competitive bidding process would lead to higher support levels (for example, to avoid strategic bidding);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a competitive bidding process would result in low project realization rates (avoid underbidding).</a:t>
            </a:r>
          </a:p>
          <a:p>
            <a:pPr>
              <a:defRPr/>
            </a:pPr>
            <a:endParaRPr lang="en-GB" b="1" u="sng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 smtClean="0"/>
              <a:t>Exceptions to opening the competitive process to all RES technologies</a:t>
            </a:r>
            <a:r>
              <a:rPr lang="en-GB" b="1" dirty="0" smtClean="0"/>
              <a:t>:  </a:t>
            </a:r>
            <a:r>
              <a:rPr lang="en-GB" dirty="0" smtClean="0"/>
              <a:t>Given the different stages of RES technological development, the Guidelines also allow technology-specific tenders if there is a risk of suboptimal result,  for instance in view of: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longer-term potential of a new and innovative technology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achieve diversification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Network constraints and grid stability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System (integration) costs or 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avoid distortions in the raw materials market from biomass support.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In particular, the tender design should avoid that cheap technologies receive the clearing price of more expensive technologies.</a:t>
            </a:r>
          </a:p>
          <a:p>
            <a:pPr>
              <a:defRPr/>
            </a:pPr>
            <a:endParaRPr lang="es-ES" dirty="0" smtClean="0">
              <a:ea typeface="ＭＳ Ｐゴシック" pitchFamily="-102" charset="-128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1" u="sng" dirty="0" smtClean="0">
                <a:ea typeface="ＭＳ Ｐゴシック" pitchFamily="34" charset="-128"/>
                <a:cs typeface="Andalus" pitchFamily="18" charset="-78"/>
              </a:rPr>
              <a:t>Small installations or demonstration installations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may find it more difficult to participate in the market. They can</a:t>
            </a:r>
            <a:r>
              <a:rPr lang="en-GB" altLang="en-US" baseline="0" dirty="0" smtClean="0">
                <a:ea typeface="ＭＳ Ｐゴシック" pitchFamily="34" charset="-128"/>
                <a:cs typeface="Andalus" pitchFamily="18" charset="-78"/>
              </a:rPr>
              <a:t>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benefit from a special regime and can still be supported with feed-in tariffs or equivalent forms of support. </a:t>
            </a: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Feed-in tariffs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still possible for installations below: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500kW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3MW or 3 generation units (only wind)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GB" sz="1600" dirty="0" smtClean="0">
              <a:latin typeface="+mn-lt"/>
              <a:ea typeface="ＭＳ Ｐゴシック" pitchFamily="-102" charset="-128"/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No competitive bidding process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required for installations below:</a:t>
            </a:r>
          </a:p>
          <a:p>
            <a:pPr marL="457200" lvl="1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1MW 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6MW or 6 generation Units (only wind)</a:t>
            </a:r>
          </a:p>
          <a:p>
            <a:pPr>
              <a:defRPr/>
            </a:pPr>
            <a:endParaRPr lang="en-GB" dirty="0" smtClean="0">
              <a:ea typeface="ＭＳ Ｐゴシック" pitchFamily="-102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AA6F54-D440-48C6-A9E4-AFE4D8791C5C}" type="slidenum">
              <a:rPr lang="en-GB" altLang="en-US" smtClean="0">
                <a:ea typeface="ＭＳ Ｐゴシック" pitchFamily="34" charset="-128"/>
              </a:rPr>
              <a:pPr eaLnBrk="1" hangingPunct="1"/>
              <a:t>2</a:t>
            </a:fld>
            <a:endParaRPr lang="en-GB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67453" y="4387447"/>
            <a:ext cx="5542074" cy="511285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defRPr/>
            </a:pPr>
            <a:r>
              <a:rPr lang="en-GB" b="1" u="sng" dirty="0" smtClean="0">
                <a:ea typeface="ＭＳ Ｐゴシック" pitchFamily="-102" charset="-128"/>
                <a:cs typeface="Andalus" panose="02020603050405020304" pitchFamily="18" charset="-78"/>
              </a:rPr>
              <a:t>Gradual introduction of competitive bidding processes for allocating public support</a:t>
            </a:r>
          </a:p>
          <a:p>
            <a:pPr marL="0" lvl="1">
              <a:defRPr/>
            </a:pPr>
            <a:r>
              <a:rPr lang="es-ES" dirty="0" smtClean="0">
                <a:ea typeface="ＭＳ Ｐゴシック" pitchFamily="-102" charset="-128"/>
                <a:cs typeface="Andalus" panose="02020603050405020304" pitchFamily="18" charset="-78"/>
              </a:rPr>
              <a:t>EEAG offer </a:t>
            </a:r>
            <a:r>
              <a:rPr lang="en-GB" dirty="0" smtClean="0">
                <a:ea typeface="ＭＳ Ｐゴシック" pitchFamily="-102" charset="-128"/>
                <a:cs typeface="Andalus" panose="02020603050405020304" pitchFamily="18" charset="-78"/>
              </a:rPr>
              <a:t>Member States the flexibility to take account of national circumstances. (pilot phase in 2015 and 2016 to test competitive bidding procedures in a small share of their new electricity capacity). </a:t>
            </a:r>
          </a:p>
          <a:p>
            <a:pPr marL="0" lvl="1">
              <a:defRPr/>
            </a:pPr>
            <a:endParaRPr lang="es-ES" dirty="0" smtClean="0">
              <a:ea typeface="ＭＳ Ｐゴシック" pitchFamily="-102" charset="-128"/>
              <a:cs typeface="Andalus" panose="02020603050405020304" pitchFamily="18" charset="-78"/>
            </a:endParaRPr>
          </a:p>
          <a:p>
            <a:pPr>
              <a:defRPr/>
            </a:pPr>
            <a:r>
              <a:rPr lang="en-GB" b="1" u="sng" dirty="0" smtClean="0"/>
              <a:t>Exceptions to tendering</a:t>
            </a:r>
            <a:r>
              <a:rPr lang="en-GB" u="sng" dirty="0" smtClean="0"/>
              <a:t>, </a:t>
            </a:r>
            <a:r>
              <a:rPr lang="en-GB" dirty="0" smtClean="0"/>
              <a:t>where MS can demonstrate that:</a:t>
            </a:r>
          </a:p>
          <a:p>
            <a:pPr>
              <a:defRPr/>
            </a:pPr>
            <a:r>
              <a:rPr lang="en-GB" dirty="0" smtClean="0"/>
              <a:t>- only one or a very limited number of projects/sites could be eligible;</a:t>
            </a:r>
          </a:p>
          <a:p>
            <a:pPr>
              <a:defRPr/>
            </a:pPr>
            <a:r>
              <a:rPr lang="en-GB" dirty="0" smtClean="0"/>
              <a:t>- a competitive bidding process would lead to higher support levels (for example, to avoid strategic bidding);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a competitive bidding process would result in low project realization rates (avoid underbidding).</a:t>
            </a:r>
          </a:p>
          <a:p>
            <a:pPr>
              <a:defRPr/>
            </a:pPr>
            <a:endParaRPr lang="en-GB" b="1" u="sng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 smtClean="0"/>
              <a:t>Exceptions to opening the competitive process to all RES technologies</a:t>
            </a:r>
            <a:r>
              <a:rPr lang="en-GB" b="1" dirty="0" smtClean="0"/>
              <a:t>:  </a:t>
            </a:r>
            <a:r>
              <a:rPr lang="en-GB" dirty="0" smtClean="0"/>
              <a:t>Given the different stages of RES technological development, the Guidelines also allow technology-specific tenders if there is a risk of suboptimal result,  for instance in view of: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longer-term potential of a new and innovative technology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achieve diversification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Network constraints and grid stability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System (integration) costs or 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avoid distortions in the raw materials market from biomass support.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In particular, the tender design should avoid that cheap technologies receive the clearing price of more expensive technologies.</a:t>
            </a:r>
          </a:p>
          <a:p>
            <a:pPr>
              <a:defRPr/>
            </a:pPr>
            <a:endParaRPr lang="es-ES" dirty="0" smtClean="0">
              <a:ea typeface="ＭＳ Ｐゴシック" pitchFamily="-102" charset="-128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1" u="sng" dirty="0" smtClean="0">
                <a:ea typeface="ＭＳ Ｐゴシック" pitchFamily="34" charset="-128"/>
                <a:cs typeface="Andalus" pitchFamily="18" charset="-78"/>
              </a:rPr>
              <a:t>Small installations or demonstration installations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may find it more difficult to participate in the market. They can</a:t>
            </a:r>
            <a:r>
              <a:rPr lang="en-GB" altLang="en-US" baseline="0" dirty="0" smtClean="0">
                <a:ea typeface="ＭＳ Ｐゴシック" pitchFamily="34" charset="-128"/>
                <a:cs typeface="Andalus" pitchFamily="18" charset="-78"/>
              </a:rPr>
              <a:t>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benefit from a special regime and can still be supported with feed-in tariffs or equivalent forms of support. </a:t>
            </a: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Feed-in tariffs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still possible for installations below: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500kW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3MW or 3 generation units (only wind)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GB" sz="1600" dirty="0" smtClean="0">
              <a:latin typeface="+mn-lt"/>
              <a:ea typeface="ＭＳ Ｐゴシック" pitchFamily="-102" charset="-128"/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No competitive bidding process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required for installations below:</a:t>
            </a:r>
          </a:p>
          <a:p>
            <a:pPr marL="457200" lvl="1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1MW 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6MW or 6 generation Units (only wind)</a:t>
            </a:r>
          </a:p>
          <a:p>
            <a:pPr>
              <a:defRPr/>
            </a:pPr>
            <a:endParaRPr lang="en-GB" dirty="0" smtClean="0">
              <a:ea typeface="ＭＳ Ｐゴシック" pitchFamily="-102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AA6F54-D440-48C6-A9E4-AFE4D8791C5C}" type="slidenum">
              <a:rPr lang="en-GB" altLang="en-US" smtClean="0">
                <a:ea typeface="ＭＳ Ｐゴシック" pitchFamily="34" charset="-128"/>
              </a:rPr>
              <a:pPr eaLnBrk="1" hangingPunct="1"/>
              <a:t>3</a:t>
            </a:fld>
            <a:endParaRPr lang="en-GB" alt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854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40" indent="-171440">
              <a:buFontTx/>
              <a:buChar char="-"/>
            </a:pPr>
            <a:r>
              <a:rPr lang="fr-BE" dirty="0" smtClean="0"/>
              <a:t>MS</a:t>
            </a:r>
            <a:r>
              <a:rPr lang="fr-BE" baseline="0" dirty="0" smtClean="0"/>
              <a:t> </a:t>
            </a:r>
            <a:r>
              <a:rPr lang="fr-BE" baseline="0" dirty="0" err="1" smtClean="0"/>
              <a:t>with</a:t>
            </a:r>
            <a:r>
              <a:rPr lang="fr-BE" baseline="0" dirty="0" smtClean="0"/>
              <a:t> direct </a:t>
            </a:r>
            <a:r>
              <a:rPr lang="fr-BE" baseline="0" dirty="0" err="1" smtClean="0"/>
              <a:t>selling</a:t>
            </a:r>
            <a:r>
              <a:rPr lang="fr-BE" baseline="0" dirty="0" smtClean="0"/>
              <a:t> </a:t>
            </a:r>
            <a:r>
              <a:rPr lang="fr-BE" baseline="0" dirty="0" err="1" smtClean="0"/>
              <a:t>generally</a:t>
            </a:r>
            <a:r>
              <a:rPr lang="fr-BE" baseline="0" dirty="0" smtClean="0"/>
              <a:t> </a:t>
            </a:r>
            <a:r>
              <a:rPr lang="fr-BE" baseline="0" dirty="0" err="1" smtClean="0"/>
              <a:t>also</a:t>
            </a:r>
            <a:r>
              <a:rPr lang="fr-BE" baseline="0" dirty="0" smtClean="0"/>
              <a:t> </a:t>
            </a:r>
            <a:r>
              <a:rPr lang="fr-BE" baseline="0" dirty="0" err="1" smtClean="0"/>
              <a:t>still</a:t>
            </a:r>
            <a:r>
              <a:rPr lang="fr-BE" baseline="0" dirty="0" smtClean="0"/>
              <a:t> have </a:t>
            </a:r>
            <a:r>
              <a:rPr lang="fr-BE" baseline="0" dirty="0" err="1" smtClean="0"/>
              <a:t>feed</a:t>
            </a:r>
            <a:r>
              <a:rPr lang="fr-BE" baseline="0" dirty="0" smtClean="0"/>
              <a:t>-in </a:t>
            </a:r>
            <a:r>
              <a:rPr lang="fr-BE" baseline="0" dirty="0" err="1" smtClean="0"/>
              <a:t>tariffs</a:t>
            </a:r>
            <a:r>
              <a:rPr lang="fr-BE" baseline="0" dirty="0" smtClean="0"/>
              <a:t> in place for </a:t>
            </a:r>
            <a:r>
              <a:rPr lang="fr-BE" baseline="0" dirty="0" err="1" smtClean="0"/>
              <a:t>older</a:t>
            </a:r>
            <a:r>
              <a:rPr lang="fr-BE" baseline="0" dirty="0" smtClean="0"/>
              <a:t> installations or </a:t>
            </a:r>
            <a:r>
              <a:rPr lang="fr-BE" baseline="0" dirty="0" err="1" smtClean="0"/>
              <a:t>small</a:t>
            </a:r>
            <a:r>
              <a:rPr lang="fr-BE" baseline="0" dirty="0" smtClean="0"/>
              <a:t> installations.</a:t>
            </a:r>
          </a:p>
          <a:p>
            <a:pPr marL="171440" indent="-17144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49B54-A5A9-47CA-B189-D3055636B1AE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7670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67453" y="4387447"/>
            <a:ext cx="5542074" cy="511285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defRPr/>
            </a:pPr>
            <a:r>
              <a:rPr lang="en-GB" b="1" u="sng" dirty="0" smtClean="0">
                <a:ea typeface="ＭＳ Ｐゴシック" pitchFamily="-102" charset="-128"/>
                <a:cs typeface="Andalus" panose="02020603050405020304" pitchFamily="18" charset="-78"/>
              </a:rPr>
              <a:t>Gradual introduction of competitive bidding processes for allocating public support</a:t>
            </a:r>
          </a:p>
          <a:p>
            <a:pPr marL="0" lvl="1">
              <a:defRPr/>
            </a:pPr>
            <a:r>
              <a:rPr lang="es-ES" dirty="0" smtClean="0">
                <a:ea typeface="ＭＳ Ｐゴシック" pitchFamily="-102" charset="-128"/>
                <a:cs typeface="Andalus" panose="02020603050405020304" pitchFamily="18" charset="-78"/>
              </a:rPr>
              <a:t>EEAG offer </a:t>
            </a:r>
            <a:r>
              <a:rPr lang="en-GB" dirty="0" smtClean="0">
                <a:ea typeface="ＭＳ Ｐゴシック" pitchFamily="-102" charset="-128"/>
                <a:cs typeface="Andalus" panose="02020603050405020304" pitchFamily="18" charset="-78"/>
              </a:rPr>
              <a:t>Member States the flexibility to take account of national circumstances. (pilot phase in 2015 and 2016 to test competitive bidding procedures in a small share of their new electricity capacity). </a:t>
            </a:r>
          </a:p>
          <a:p>
            <a:pPr marL="0" lvl="1">
              <a:defRPr/>
            </a:pPr>
            <a:endParaRPr lang="es-ES" dirty="0" smtClean="0">
              <a:ea typeface="ＭＳ Ｐゴシック" pitchFamily="-102" charset="-128"/>
              <a:cs typeface="Andalus" panose="02020603050405020304" pitchFamily="18" charset="-78"/>
            </a:endParaRPr>
          </a:p>
          <a:p>
            <a:pPr>
              <a:defRPr/>
            </a:pPr>
            <a:r>
              <a:rPr lang="en-GB" b="1" u="sng" dirty="0" smtClean="0"/>
              <a:t>Exceptions to tendering</a:t>
            </a:r>
            <a:r>
              <a:rPr lang="en-GB" u="sng" dirty="0" smtClean="0"/>
              <a:t>, </a:t>
            </a:r>
            <a:r>
              <a:rPr lang="en-GB" dirty="0" smtClean="0"/>
              <a:t>where MS can demonstrate that:</a:t>
            </a:r>
          </a:p>
          <a:p>
            <a:pPr>
              <a:defRPr/>
            </a:pPr>
            <a:r>
              <a:rPr lang="en-GB" dirty="0" smtClean="0"/>
              <a:t>- only one or a very limited number of projects/sites could be eligible;</a:t>
            </a:r>
          </a:p>
          <a:p>
            <a:pPr>
              <a:defRPr/>
            </a:pPr>
            <a:r>
              <a:rPr lang="en-GB" dirty="0" smtClean="0"/>
              <a:t>- a competitive bidding process would lead to higher support levels (for example, to avoid strategic bidding);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a competitive bidding process would result in low project realization rates (avoid underbidding).</a:t>
            </a:r>
          </a:p>
          <a:p>
            <a:pPr>
              <a:defRPr/>
            </a:pPr>
            <a:endParaRPr lang="en-GB" b="1" u="sng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 smtClean="0"/>
              <a:t>Exceptions to opening the competitive process to all RES technologies</a:t>
            </a:r>
            <a:r>
              <a:rPr lang="en-GB" b="1" dirty="0" smtClean="0"/>
              <a:t>:  </a:t>
            </a:r>
            <a:r>
              <a:rPr lang="en-GB" dirty="0" smtClean="0"/>
              <a:t>Given the different stages of RES technological development, the Guidelines also allow technology-specific tenders if there is a risk of suboptimal result,  for instance in view of: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longer-term potential of a new and innovative technology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achieve diversification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Network constraints and grid stability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System (integration) costs or 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avoid distortions in the raw materials market from biomass support.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In particular, the tender design should avoid that cheap technologies receive the clearing price of more expensive technologies.</a:t>
            </a:r>
          </a:p>
          <a:p>
            <a:pPr>
              <a:defRPr/>
            </a:pPr>
            <a:endParaRPr lang="es-ES" dirty="0" smtClean="0">
              <a:ea typeface="ＭＳ Ｐゴシック" pitchFamily="-102" charset="-128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1" u="sng" dirty="0" smtClean="0">
                <a:ea typeface="ＭＳ Ｐゴシック" pitchFamily="34" charset="-128"/>
                <a:cs typeface="Andalus" pitchFamily="18" charset="-78"/>
              </a:rPr>
              <a:t>Small installations or demonstration installations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may find it more difficult to participate in the market. They can</a:t>
            </a:r>
            <a:r>
              <a:rPr lang="en-GB" altLang="en-US" baseline="0" dirty="0" smtClean="0">
                <a:ea typeface="ＭＳ Ｐゴシック" pitchFamily="34" charset="-128"/>
                <a:cs typeface="Andalus" pitchFamily="18" charset="-78"/>
              </a:rPr>
              <a:t>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benefit from a special regime and can still be supported with feed-in tariffs or equivalent forms of support. </a:t>
            </a: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Feed-in tariffs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still possible for installations below: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500kW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3MW or 3 generation units (only wind)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GB" sz="1600" dirty="0" smtClean="0">
              <a:latin typeface="+mn-lt"/>
              <a:ea typeface="ＭＳ Ｐゴシック" pitchFamily="-102" charset="-128"/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No competitive bidding process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required for installations below:</a:t>
            </a:r>
          </a:p>
          <a:p>
            <a:pPr marL="457200" lvl="1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1MW 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6MW or 6 generation Units (only wind)</a:t>
            </a:r>
          </a:p>
          <a:p>
            <a:pPr>
              <a:defRPr/>
            </a:pPr>
            <a:endParaRPr lang="en-GB" dirty="0" smtClean="0">
              <a:ea typeface="ＭＳ Ｐゴシック" pitchFamily="-102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AA6F54-D440-48C6-A9E4-AFE4D8791C5C}" type="slidenum">
              <a:rPr lang="en-GB" altLang="en-US" smtClean="0">
                <a:ea typeface="ＭＳ Ｐゴシック" pitchFamily="34" charset="-128"/>
              </a:rPr>
              <a:pPr eaLnBrk="1" hangingPunct="1"/>
              <a:t>6</a:t>
            </a:fld>
            <a:endParaRPr lang="en-GB" alt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5096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67453" y="4387447"/>
            <a:ext cx="5542074" cy="511285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>
              <a:defRPr/>
            </a:pPr>
            <a:r>
              <a:rPr lang="en-GB" b="1" u="sng" dirty="0" smtClean="0">
                <a:ea typeface="ＭＳ Ｐゴシック" pitchFamily="-102" charset="-128"/>
                <a:cs typeface="Andalus" panose="02020603050405020304" pitchFamily="18" charset="-78"/>
              </a:rPr>
              <a:t>Gradual introduction of competitive bidding processes for allocating public support</a:t>
            </a:r>
          </a:p>
          <a:p>
            <a:pPr marL="0" lvl="1">
              <a:defRPr/>
            </a:pPr>
            <a:r>
              <a:rPr lang="es-ES" dirty="0" smtClean="0">
                <a:ea typeface="ＭＳ Ｐゴシック" pitchFamily="-102" charset="-128"/>
                <a:cs typeface="Andalus" panose="02020603050405020304" pitchFamily="18" charset="-78"/>
              </a:rPr>
              <a:t>EEAG offer </a:t>
            </a:r>
            <a:r>
              <a:rPr lang="en-GB" dirty="0" smtClean="0">
                <a:ea typeface="ＭＳ Ｐゴシック" pitchFamily="-102" charset="-128"/>
                <a:cs typeface="Andalus" panose="02020603050405020304" pitchFamily="18" charset="-78"/>
              </a:rPr>
              <a:t>Member States the flexibility to take account of national circumstances. (pilot phase in 2015 and 2016 to test competitive bidding procedures in a small share of their new electricity capacity). </a:t>
            </a:r>
          </a:p>
          <a:p>
            <a:pPr marL="0" lvl="1">
              <a:defRPr/>
            </a:pPr>
            <a:endParaRPr lang="es-ES" dirty="0" smtClean="0">
              <a:ea typeface="ＭＳ Ｐゴシック" pitchFamily="-102" charset="-128"/>
              <a:cs typeface="Andalus" panose="02020603050405020304" pitchFamily="18" charset="-78"/>
            </a:endParaRPr>
          </a:p>
          <a:p>
            <a:pPr>
              <a:defRPr/>
            </a:pPr>
            <a:r>
              <a:rPr lang="en-GB" b="1" u="sng" dirty="0" smtClean="0"/>
              <a:t>Exceptions to tendering</a:t>
            </a:r>
            <a:r>
              <a:rPr lang="en-GB" u="sng" dirty="0" smtClean="0"/>
              <a:t>, </a:t>
            </a:r>
            <a:r>
              <a:rPr lang="en-GB" dirty="0" smtClean="0"/>
              <a:t>where MS can demonstrate that:</a:t>
            </a:r>
          </a:p>
          <a:p>
            <a:pPr>
              <a:defRPr/>
            </a:pPr>
            <a:r>
              <a:rPr lang="en-GB" dirty="0" smtClean="0"/>
              <a:t>- only one or a very limited number of projects/sites could be eligible;</a:t>
            </a:r>
          </a:p>
          <a:p>
            <a:pPr>
              <a:defRPr/>
            </a:pPr>
            <a:r>
              <a:rPr lang="en-GB" dirty="0" smtClean="0"/>
              <a:t>- a competitive bidding process would lead to higher support levels (for example, to avoid strategic bidding);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a competitive bidding process would result in low project realization rates (avoid underbidding).</a:t>
            </a:r>
          </a:p>
          <a:p>
            <a:pPr>
              <a:defRPr/>
            </a:pPr>
            <a:endParaRPr lang="en-GB" b="1" u="sng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u="sng" dirty="0" smtClean="0"/>
              <a:t>Exceptions to opening the competitive process to all RES technologies</a:t>
            </a:r>
            <a:r>
              <a:rPr lang="en-GB" b="1" dirty="0" smtClean="0"/>
              <a:t>:  </a:t>
            </a:r>
            <a:r>
              <a:rPr lang="en-GB" dirty="0" smtClean="0"/>
              <a:t>Given the different stages of RES technological development, the Guidelines also allow technology-specific tenders if there is a risk of suboptimal result,  for instance in view of: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longer-term potential of a new and innovative technology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achieve diversification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Network constraints and grid stability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System (integration) costs or </a:t>
            </a:r>
          </a:p>
          <a:p>
            <a:pPr marL="171450" indent="-171450">
              <a:buFontTx/>
              <a:buChar char="-"/>
              <a:defRPr/>
            </a:pPr>
            <a:r>
              <a:rPr lang="en-GB" dirty="0" smtClean="0"/>
              <a:t>The need to avoid distortions in the raw materials market from biomass support.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In particular, the tender design should avoid that cheap technologies receive the clearing price of more expensive technologies.</a:t>
            </a:r>
          </a:p>
          <a:p>
            <a:pPr>
              <a:defRPr/>
            </a:pPr>
            <a:endParaRPr lang="es-ES" dirty="0" smtClean="0">
              <a:ea typeface="ＭＳ Ｐゴシック" pitchFamily="-102" charset="-128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1" u="sng" dirty="0" smtClean="0">
                <a:ea typeface="ＭＳ Ｐゴシック" pitchFamily="34" charset="-128"/>
                <a:cs typeface="Andalus" pitchFamily="18" charset="-78"/>
              </a:rPr>
              <a:t>Small installations or demonstration installations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may find it more difficult to participate in the market. They can</a:t>
            </a:r>
            <a:r>
              <a:rPr lang="en-GB" altLang="en-US" baseline="0" dirty="0" smtClean="0">
                <a:ea typeface="ＭＳ Ｐゴシック" pitchFamily="34" charset="-128"/>
                <a:cs typeface="Andalus" pitchFamily="18" charset="-78"/>
              </a:rPr>
              <a:t> </a:t>
            </a:r>
            <a:r>
              <a:rPr lang="en-GB" altLang="en-US" dirty="0" smtClean="0">
                <a:ea typeface="ＭＳ Ｐゴシック" pitchFamily="34" charset="-128"/>
                <a:cs typeface="Andalus" pitchFamily="18" charset="-78"/>
              </a:rPr>
              <a:t>benefit from a special regime and can still be supported with feed-in tariffs or equivalent forms of support. </a:t>
            </a: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Feed-in tariffs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still possible for installations below: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500kW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3MW or 3 generation units (only wind)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GB" sz="1600" dirty="0" smtClean="0">
              <a:latin typeface="+mn-lt"/>
              <a:ea typeface="ＭＳ Ｐゴシック" pitchFamily="-102" charset="-128"/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 smtClean="0">
                <a:latin typeface="+mn-lt"/>
                <a:ea typeface="ＭＳ Ｐゴシック" pitchFamily="-102" charset="-128"/>
              </a:rPr>
              <a:t>No competitive bidding process </a:t>
            </a:r>
            <a:r>
              <a:rPr lang="en-GB" sz="1800" dirty="0" smtClean="0">
                <a:latin typeface="+mn-lt"/>
                <a:ea typeface="ＭＳ Ｐゴシック" pitchFamily="-102" charset="-128"/>
              </a:rPr>
              <a:t>required for installations below:</a:t>
            </a:r>
          </a:p>
          <a:p>
            <a:pPr marL="457200" lvl="1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1MW  (e.g. solar and biomass)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GB" sz="1800" dirty="0" smtClean="0">
                <a:latin typeface="+mn-lt"/>
                <a:ea typeface="ＭＳ Ｐゴシック" pitchFamily="-102" charset="-128"/>
              </a:rPr>
              <a:t>6MW or 6 generation Units (only wind)</a:t>
            </a:r>
          </a:p>
          <a:p>
            <a:pPr>
              <a:defRPr/>
            </a:pPr>
            <a:endParaRPr lang="en-GB" dirty="0" smtClean="0">
              <a:ea typeface="ＭＳ Ｐゴシック" pitchFamily="-102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AA6F54-D440-48C6-A9E4-AFE4D8791C5C}" type="slidenum">
              <a:rPr lang="en-GB" altLang="en-US" smtClean="0">
                <a:ea typeface="ＭＳ Ｐゴシック" pitchFamily="34" charset="-128"/>
              </a:rPr>
              <a:pPr eaLnBrk="1" hangingPunct="1"/>
              <a:t>7</a:t>
            </a:fld>
            <a:endParaRPr lang="en-GB" alt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6496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D77E2DC-A596-43FA-888A-F19A1610123A}" type="slidenum">
              <a:rPr lang="en-GB" altLang="fr-FR" smtClean="0"/>
              <a:pPr eaLnBrk="1" hangingPunct="1"/>
              <a:t>8</a:t>
            </a:fld>
            <a:endParaRPr lang="en-GB" altLang="fr-FR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fr-FR" dirty="0" smtClean="0">
                <a:ea typeface="ＭＳ Ｐゴシック" pitchFamily="-102" charset="-128"/>
              </a:rPr>
              <a:t>F</a:t>
            </a:r>
            <a:r>
              <a:rPr lang="en-US" altLang="fr-FR" baseline="0" dirty="0" smtClean="0">
                <a:ea typeface="ＭＳ Ｐゴシック" pitchFamily="-102" charset="-128"/>
              </a:rPr>
              <a:t>ocus pf the presentation: RES-e [and CM]</a:t>
            </a:r>
            <a:endParaRPr lang="en-US" altLang="fr-FR" dirty="0" smtClean="0">
              <a:ea typeface="ＭＳ Ｐゴシック" pitchFamily="-10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201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logo_for_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4" descr="small box COMPETITION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446838"/>
            <a:ext cx="852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Letterhead_A4_EN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3851275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>
            <a:lvl1pPr marL="3175" algn="ctr"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AC3C440-6113-47F1-8795-24D02EC9F3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030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65736-A2F7-4DE7-8C4D-B3EE6B8F84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1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68C1D-4C75-4AE4-8ECC-56669DC4F2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191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96975"/>
            <a:ext cx="2058988" cy="48244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6975"/>
            <a:ext cx="6029325" cy="48244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7A49B-0013-4C5E-9912-96769CA0D5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876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373813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2771775" y="6402388"/>
            <a:ext cx="1871663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CBE3C9B-7BDD-4946-9192-3597DA6D3B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52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24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373813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2771775" y="6402388"/>
            <a:ext cx="1800225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2C53DE6-B3B7-4B21-9460-BA213A6AD2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48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EC433-F601-42E2-9616-7AC53F4F39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864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8DF68-B4BF-4F97-9538-32BE6B61B1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934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FD4AE-629C-4100-B40A-74BA93764C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052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93416-B9BC-49E7-845D-8F4201DF01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798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74B52-706F-4689-BAC3-37D3CB7814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86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3080C-4B2B-461C-B666-2FDFA3B423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0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762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700213"/>
            <a:ext cx="8229600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74950" y="6218238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Verdana" pitchFamily="-102" charset="0"/>
              </a:defRPr>
            </a:lvl1pPr>
          </a:lstStyle>
          <a:p>
            <a:pPr>
              <a:defRPr/>
            </a:pPr>
            <a:fld id="{C7CF7794-0A19-4CD0-BC1A-9BA6C6010D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  <p:sldLayoutId id="2147484123" r:id="rId12"/>
  </p:sldLayoutIdLst>
  <p:timing>
    <p:tnLst>
      <p:par>
        <p:cTn id="1" dur="indefinite" restart="never" nodeType="tmRoot"/>
      </p:par>
    </p:tnLst>
  </p:timing>
  <p:hf hdr="0" ftr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ＭＳ Ｐゴシック" pitchFamily="1" charset="-128"/>
          <a:cs typeface="ＭＳ Ｐゴシック" pitchFamily="1" charset="-128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  <a:ea typeface="ＭＳ Ｐゴシック" pitchFamily="1" charset="-128"/>
          <a:cs typeface="ＭＳ Ｐゴシック" pitchFamily="1" charset="-128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  <a:ea typeface="ＭＳ Ｐゴシック" pitchFamily="1" charset="-128"/>
          <a:cs typeface="ＭＳ Ｐゴシック" pitchFamily="1" charset="-128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  <a:ea typeface="ＭＳ Ｐゴシック" pitchFamily="1" charset="-128"/>
          <a:cs typeface="ＭＳ Ｐゴシック" pitchFamily="1" charset="-128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  <a:ea typeface="ＭＳ Ｐゴシック" pitchFamily="1" charset="-128"/>
          <a:cs typeface="ＭＳ Ｐゴシック" pitchFamily="1" charset="-128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tx1"/>
          </a:solidFill>
          <a:latin typeface="+mn-lt"/>
          <a:ea typeface="ＭＳ Ｐゴシック" pitchFamily="1" charset="-128"/>
          <a:cs typeface="ＭＳ Ｐゴシック" pitchFamily="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ＭＳ Ｐゴシック" pitchFamily="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ＭＳ Ｐゴシック" pitchFamily="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ＭＳ Ｐゴシック" pitchFamily="1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552" y="4725144"/>
            <a:ext cx="8604448" cy="1268412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IE" altLang="fr-FR" sz="1600" b="1" dirty="0" err="1" smtClean="0">
                <a:ea typeface="ＭＳ Ｐゴシック" pitchFamily="34" charset="-128"/>
              </a:rPr>
              <a:t>Verkhovna</a:t>
            </a:r>
            <a:r>
              <a:rPr lang="en-IE" altLang="fr-FR" sz="1600" b="1" dirty="0" smtClean="0">
                <a:ea typeface="ＭＳ Ｐゴシック" pitchFamily="34" charset="-128"/>
              </a:rPr>
              <a:t> Rada, </a:t>
            </a:r>
            <a:r>
              <a:rPr lang="en-IE" altLang="fr-FR" sz="1600" dirty="0" smtClean="0">
                <a:ea typeface="ＭＳ Ｐゴシック" pitchFamily="34" charset="-128"/>
              </a:rPr>
              <a:t>21 February 2019</a:t>
            </a:r>
          </a:p>
          <a:p>
            <a:pPr algn="l" eaLnBrk="1" hangingPunct="1">
              <a:lnSpc>
                <a:spcPct val="80000"/>
              </a:lnSpc>
            </a:pPr>
            <a:endParaRPr lang="en-IE" altLang="fr-FR" sz="1600" b="1" dirty="0">
              <a:ea typeface="ＭＳ Ｐゴシック" pitchFamily="34" charset="-128"/>
            </a:endParaRPr>
          </a:p>
          <a:p>
            <a:pPr algn="l" eaLnBrk="1" hangingPunct="1">
              <a:lnSpc>
                <a:spcPct val="80000"/>
              </a:lnSpc>
            </a:pPr>
            <a:endParaRPr lang="en-IE" altLang="fr-FR" sz="1600" b="1" dirty="0" smtClean="0">
              <a:ea typeface="ＭＳ Ｐゴシック" pitchFamily="34" charset="-128"/>
            </a:endParaRPr>
          </a:p>
          <a:p>
            <a:pPr algn="l" eaLnBrk="1" hangingPunct="1">
              <a:lnSpc>
                <a:spcPct val="80000"/>
              </a:lnSpc>
            </a:pPr>
            <a:r>
              <a:rPr lang="en-IE" altLang="fr-FR" sz="1600" dirty="0" smtClean="0">
                <a:ea typeface="ＭＳ Ｐゴシック" pitchFamily="34" charset="-128"/>
              </a:rPr>
              <a:t>Pierre Loaëc</a:t>
            </a:r>
            <a:endParaRPr lang="en-IE" altLang="fr-FR" sz="1600" dirty="0" smtClean="0">
              <a:ea typeface="ＭＳ Ｐゴシック" pitchFamily="34" charset="-128"/>
            </a:endParaRPr>
          </a:p>
          <a:p>
            <a:pPr algn="l" eaLnBrk="1" hangingPunct="1">
              <a:lnSpc>
                <a:spcPct val="80000"/>
              </a:lnSpc>
            </a:pPr>
            <a:r>
              <a:rPr lang="en-IE" altLang="fr-FR" sz="1400" dirty="0" smtClean="0">
                <a:ea typeface="ＭＳ Ｐゴシック" pitchFamily="34" charset="-128"/>
              </a:rPr>
              <a:t>DG Energy, </a:t>
            </a:r>
            <a:r>
              <a:rPr lang="en-IE" altLang="fr-FR" sz="1400" dirty="0" smtClean="0">
                <a:ea typeface="ＭＳ Ｐゴシック" pitchFamily="34" charset="-128"/>
              </a:rPr>
              <a:t>European Commission</a:t>
            </a:r>
          </a:p>
        </p:txBody>
      </p:sp>
      <p:sp>
        <p:nvSpPr>
          <p:cNvPr id="5123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23528" y="1916832"/>
            <a:ext cx="8460432" cy="2809031"/>
          </a:xfrm>
        </p:spPr>
        <p:txBody>
          <a:bodyPr/>
          <a:lstStyle/>
          <a:p>
            <a:pPr indent="0" eaLnBrk="1" hangingPunct="1"/>
            <a:r>
              <a:rPr lang="en-US" sz="3200" dirty="0" smtClean="0"/>
              <a:t>Tenders for renewables </a:t>
            </a:r>
            <a:r>
              <a:rPr lang="en-US" sz="3200" dirty="0"/>
              <a:t>in the </a:t>
            </a:r>
            <a:r>
              <a:rPr lang="en-US" sz="3200" dirty="0" smtClean="0"/>
              <a:t>EU</a:t>
            </a:r>
            <a:endParaRPr lang="en-GB" altLang="fr-FR" sz="3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159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smtClean="0">
                <a:ea typeface="ＭＳ Ｐゴシック" pitchFamily="34" charset="-128"/>
              </a:rPr>
              <a:t>EU has moved to </a:t>
            </a:r>
            <a:r>
              <a:rPr lang="es-ES" altLang="en-US" dirty="0" err="1" smtClean="0">
                <a:ea typeface="ＭＳ Ｐゴシック" pitchFamily="34" charset="-128"/>
              </a:rPr>
              <a:t>tenders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for</a:t>
            </a:r>
            <a:r>
              <a:rPr lang="es-ES" altLang="en-US" dirty="0" smtClean="0">
                <a:ea typeface="ＭＳ Ｐゴシック" pitchFamily="34" charset="-128"/>
              </a:rPr>
              <a:t> RES </a:t>
            </a:r>
            <a:r>
              <a:rPr lang="es-ES" altLang="en-US" dirty="0" err="1" smtClean="0">
                <a:ea typeface="ＭＳ Ｐゴシック" pitchFamily="34" charset="-128"/>
              </a:rPr>
              <a:t>support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2527BE6-DCF8-4578-BCDE-CC4A84E204F9}" type="slidenum">
              <a:rPr lang="en-GB" altLang="en-US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 eaLnBrk="1" hangingPunct="1"/>
              <a:t>2</a:t>
            </a:fld>
            <a:endParaRPr lang="en-GB" altLang="en-US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266734"/>
              </p:ext>
            </p:extLst>
          </p:nvPr>
        </p:nvGraphicFramePr>
        <p:xfrm>
          <a:off x="671513" y="1919230"/>
          <a:ext cx="7777162" cy="374491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180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6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553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Transitional phase 2015-2016</a:t>
                      </a:r>
                    </a:p>
                  </a:txBody>
                  <a:tcPr marL="91444" marR="91444"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marL="91444" marR="91444" marT="45726" marB="4572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From 2017</a:t>
                      </a:r>
                    </a:p>
                  </a:txBody>
                  <a:tcPr marL="91444" marR="91444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93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Competitive bidding </a:t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>for at least </a:t>
                      </a:r>
                      <a:r>
                        <a:rPr lang="en-GB" sz="1600" b="1" dirty="0" smtClean="0"/>
                        <a:t>5% </a:t>
                      </a:r>
                      <a:r>
                        <a:rPr lang="en-GB" sz="1600" dirty="0" smtClean="0"/>
                        <a:t/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>of the planned </a:t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>RES capacity.</a:t>
                      </a:r>
                      <a:endParaRPr lang="en-US" sz="1600" dirty="0" smtClean="0"/>
                    </a:p>
                    <a:p>
                      <a:endParaRPr lang="en-GB" sz="1600" dirty="0"/>
                    </a:p>
                  </a:txBody>
                  <a:tcPr marL="91444" marR="91444" marT="45726" marB="45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91444" marR="91444" marT="45726" marB="45726"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GB" sz="1600" dirty="0" smtClean="0"/>
                        <a:t>Competitive bidding for </a:t>
                      </a:r>
                      <a:br>
                        <a:rPr lang="en-GB" sz="1600" dirty="0" smtClean="0"/>
                      </a:br>
                      <a:r>
                        <a:rPr lang="en-GB" sz="1600" b="1" dirty="0" smtClean="0"/>
                        <a:t>100%</a:t>
                      </a:r>
                      <a:r>
                        <a:rPr lang="en-GB" sz="1600" dirty="0" smtClean="0"/>
                        <a:t> of the planned </a:t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>RES capacity </a:t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/>
                      </a:r>
                      <a:br>
                        <a:rPr lang="en-GB" sz="1600" dirty="0" smtClean="0"/>
                      </a:br>
                      <a:endParaRPr lang="en-US" sz="1400" dirty="0" smtClean="0"/>
                    </a:p>
                    <a:p>
                      <a:pPr lvl="0" algn="ctr"/>
                      <a:r>
                        <a:rPr lang="en-GB" sz="1600" dirty="0" smtClean="0"/>
                        <a:t>Open to all RES generators </a:t>
                      </a:r>
                      <a:br>
                        <a:rPr lang="en-GB" sz="1600" dirty="0" smtClean="0"/>
                      </a:br>
                      <a:r>
                        <a:rPr lang="en-GB" sz="1600" dirty="0" smtClean="0"/>
                        <a:t>and technologies  </a:t>
                      </a:r>
                    </a:p>
                    <a:p>
                      <a:pPr algn="ctr"/>
                      <a:endParaRPr lang="es-ES" sz="1600" dirty="0" smtClean="0"/>
                    </a:p>
                    <a:p>
                      <a:pPr algn="ctr"/>
                      <a:endParaRPr lang="es-ES" sz="1600" dirty="0" smtClean="0"/>
                    </a:p>
                    <a:p>
                      <a:pPr algn="ctr"/>
                      <a:r>
                        <a:rPr lang="en-GB" sz="1600" noProof="0" dirty="0" smtClean="0">
                          <a:solidFill>
                            <a:schemeClr val="tx1"/>
                          </a:solidFill>
                        </a:rPr>
                        <a:t>Exemptions</a:t>
                      </a:r>
                      <a:r>
                        <a:rPr lang="en-GB" sz="1600" baseline="0" noProof="0" dirty="0" smtClean="0">
                          <a:solidFill>
                            <a:schemeClr val="tx1"/>
                          </a:solidFill>
                        </a:rPr>
                        <a:t> from bidding and tech competition possible</a:t>
                      </a:r>
                      <a:endParaRPr lang="en-GB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26" marB="45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ight Arrow 1"/>
          <p:cNvSpPr/>
          <p:nvPr/>
        </p:nvSpPr>
        <p:spPr>
          <a:xfrm>
            <a:off x="3851275" y="3216218"/>
            <a:ext cx="936625" cy="1439862"/>
          </a:xfrm>
          <a:prstGeom prst="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/>
          </a:p>
        </p:txBody>
      </p:sp>
    </p:spTree>
    <p:extLst>
      <p:ext uri="{BB962C8B-B14F-4D97-AF65-F5344CB8AC3E}">
        <p14:creationId xmlns:p14="http://schemas.microsoft.com/office/powerpoint/2010/main" val="393112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err="1" smtClean="0">
                <a:ea typeface="ＭＳ Ｐゴシック" pitchFamily="34" charset="-128"/>
              </a:rPr>
              <a:t>Why</a:t>
            </a:r>
            <a:r>
              <a:rPr lang="es-ES" altLang="en-US" dirty="0" smtClean="0">
                <a:ea typeface="ＭＳ Ｐゴシック" pitchFamily="34" charset="-128"/>
              </a:rPr>
              <a:t> do </a:t>
            </a:r>
            <a:r>
              <a:rPr lang="es-ES" altLang="en-US" dirty="0" err="1" smtClean="0">
                <a:ea typeface="ＭＳ Ｐゴシック" pitchFamily="34" charset="-128"/>
              </a:rPr>
              <a:t>we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like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tenders</a:t>
            </a:r>
            <a:r>
              <a:rPr lang="es-ES" altLang="en-US" dirty="0" smtClean="0">
                <a:ea typeface="ＭＳ Ｐゴシック" pitchFamily="34" charset="-128"/>
              </a:rPr>
              <a:t>?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2527BE6-DCF8-4578-BCDE-CC4A84E204F9}" type="slidenum">
              <a:rPr lang="en-GB" altLang="en-US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 eaLnBrk="1" hangingPunct="1"/>
              <a:t>3</a:t>
            </a:fld>
            <a:endParaRPr lang="en-GB" altLang="en-US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55576" y="1988840"/>
            <a:ext cx="4043363" cy="35290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fr-BE" altLang="en-US" sz="2000" dirty="0" smtClean="0"/>
              <a:t>1. </a:t>
            </a:r>
            <a:r>
              <a:rPr lang="fr-BE" altLang="en-US" sz="2000" dirty="0" err="1" smtClean="0"/>
              <a:t>Market</a:t>
            </a:r>
            <a:r>
              <a:rPr lang="fr-BE" altLang="en-US" sz="2000" dirty="0" err="1"/>
              <a:t>-</a:t>
            </a:r>
            <a:r>
              <a:rPr lang="fr-BE" altLang="en-US" sz="2000" dirty="0" err="1" smtClean="0"/>
              <a:t>based</a:t>
            </a:r>
            <a:r>
              <a:rPr lang="fr-BE" altLang="en-US" sz="2000" dirty="0" smtClean="0"/>
              <a:t> </a:t>
            </a:r>
            <a:r>
              <a:rPr lang="fr-BE" altLang="en-US" sz="2000" dirty="0" err="1" smtClean="0"/>
              <a:t>price</a:t>
            </a:r>
            <a:r>
              <a:rPr lang="fr-BE" altLang="en-US" sz="2000" dirty="0" smtClean="0"/>
              <a:t> </a:t>
            </a:r>
            <a:r>
              <a:rPr lang="fr-BE" altLang="en-US" sz="2000" dirty="0" err="1" smtClean="0"/>
              <a:t>discovery</a:t>
            </a:r>
            <a:r>
              <a:rPr lang="fr-BE" altLang="en-US" sz="2000" dirty="0" smtClean="0"/>
              <a:t>  </a:t>
            </a:r>
          </a:p>
          <a:p>
            <a:pPr marL="0" indent="0">
              <a:buFontTx/>
              <a:buNone/>
            </a:pPr>
            <a:endParaRPr lang="fr-BE" altLang="en-US" sz="2000" dirty="0" smtClean="0"/>
          </a:p>
          <a:p>
            <a:pPr marL="0" indent="0">
              <a:buFontTx/>
              <a:buNone/>
            </a:pPr>
            <a:endParaRPr lang="fr-BE" altLang="en-US" sz="2000" dirty="0" smtClean="0"/>
          </a:p>
          <a:p>
            <a:pPr marL="0" indent="0">
              <a:buFontTx/>
              <a:buNone/>
            </a:pPr>
            <a:r>
              <a:rPr lang="fr-BE" altLang="en-US" sz="2000" dirty="0" smtClean="0"/>
              <a:t>2. Budget </a:t>
            </a:r>
            <a:r>
              <a:rPr lang="fr-BE" altLang="en-US" sz="2000" dirty="0" err="1" smtClean="0"/>
              <a:t>capping</a:t>
            </a:r>
            <a:r>
              <a:rPr lang="fr-BE" altLang="en-US" sz="2000" dirty="0" smtClean="0"/>
              <a:t> / planning </a:t>
            </a:r>
          </a:p>
          <a:p>
            <a:pPr marL="0" indent="0">
              <a:buFontTx/>
              <a:buNone/>
            </a:pPr>
            <a:endParaRPr lang="fr-BE" altLang="en-US" sz="1800" dirty="0" smtClean="0"/>
          </a:p>
          <a:p>
            <a:pPr marL="0" indent="0">
              <a:buFontTx/>
              <a:buNone/>
            </a:pPr>
            <a:endParaRPr lang="fr-BE" altLang="en-US" sz="1800" dirty="0" smtClean="0"/>
          </a:p>
          <a:p>
            <a:pPr marL="0" indent="0">
              <a:buFontTx/>
              <a:buNone/>
            </a:pPr>
            <a:endParaRPr lang="fr-BE" altLang="en-US" sz="1800" dirty="0" smtClean="0"/>
          </a:p>
          <a:p>
            <a:pPr marL="0" indent="0">
              <a:buFontTx/>
              <a:buNone/>
            </a:pPr>
            <a:r>
              <a:rPr lang="fr-BE" altLang="en-US" sz="1800" dirty="0" smtClean="0"/>
              <a:t>3. </a:t>
            </a:r>
            <a:r>
              <a:rPr lang="fr-BE" altLang="en-US" sz="2000" dirty="0" smtClean="0"/>
              <a:t>Self-</a:t>
            </a:r>
            <a:r>
              <a:rPr lang="fr-BE" altLang="en-US" sz="2000" dirty="0" err="1" smtClean="0"/>
              <a:t>regulating</a:t>
            </a:r>
            <a:r>
              <a:rPr lang="fr-BE" altLang="en-US" sz="2000" dirty="0" smtClean="0"/>
              <a:t> phase-out </a:t>
            </a:r>
            <a:r>
              <a:rPr lang="fr-BE" altLang="en-US" sz="2000" dirty="0" err="1" smtClean="0"/>
              <a:t>mechanism</a:t>
            </a:r>
            <a:endParaRPr lang="fr-BE" altLang="en-US" sz="1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941814" y="1988840"/>
            <a:ext cx="3313112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BE" sz="1800" b="0" i="1" dirty="0">
                <a:solidFill>
                  <a:srgbClr val="0F5494"/>
                </a:solidFill>
              </a:rPr>
              <a:t>= </a:t>
            </a:r>
            <a:r>
              <a:rPr lang="fr-BE" sz="1800" b="0" i="1" dirty="0" err="1">
                <a:solidFill>
                  <a:srgbClr val="0F5494"/>
                </a:solidFill>
              </a:rPr>
              <a:t>avoid</a:t>
            </a:r>
            <a:r>
              <a:rPr lang="fr-BE" sz="1800" b="0" i="1" dirty="0">
                <a:solidFill>
                  <a:srgbClr val="0F5494"/>
                </a:solidFill>
              </a:rPr>
              <a:t> over- or </a:t>
            </a:r>
            <a:r>
              <a:rPr lang="fr-BE" sz="1800" b="0" i="1" dirty="0" err="1">
                <a:solidFill>
                  <a:srgbClr val="0F5494"/>
                </a:solidFill>
              </a:rPr>
              <a:t>under</a:t>
            </a:r>
            <a:r>
              <a:rPr lang="fr-BE" sz="1800" b="0" i="1" dirty="0">
                <a:solidFill>
                  <a:srgbClr val="0F5494"/>
                </a:solidFill>
              </a:rPr>
              <a:t>-compensation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41814" y="3287415"/>
            <a:ext cx="3313112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GB"/>
            </a:defPPr>
            <a:lvl1pPr marL="0" indent="0">
              <a:buNone/>
              <a:defRPr sz="2000" i="1">
                <a:solidFill>
                  <a:srgbClr val="0F5494"/>
                </a:solidFill>
              </a:defRPr>
            </a:lvl1pPr>
          </a:lstStyle>
          <a:p>
            <a:pPr algn="ctr">
              <a:defRPr/>
            </a:pPr>
            <a:r>
              <a:rPr lang="fr-BE" sz="1800" b="0" dirty="0" smtClean="0"/>
              <a:t>= </a:t>
            </a:r>
            <a:r>
              <a:rPr lang="fr-BE" sz="1800" b="0" dirty="0" err="1" smtClean="0"/>
              <a:t>avoid</a:t>
            </a:r>
            <a:r>
              <a:rPr lang="fr-BE" sz="1800" b="0" dirty="0" smtClean="0"/>
              <a:t> </a:t>
            </a:r>
            <a:r>
              <a:rPr lang="fr-BE" sz="1800" b="0" dirty="0" err="1" smtClean="0"/>
              <a:t>uncontrolled</a:t>
            </a:r>
            <a:r>
              <a:rPr lang="fr-BE" sz="1800" b="0" dirty="0" smtClean="0"/>
              <a:t> open-</a:t>
            </a:r>
            <a:r>
              <a:rPr lang="fr-BE" sz="1800" b="0" dirty="0" err="1" smtClean="0"/>
              <a:t>ended</a:t>
            </a:r>
            <a:r>
              <a:rPr lang="fr-BE" sz="1800" b="0" dirty="0" smtClean="0"/>
              <a:t> support</a:t>
            </a:r>
            <a:endParaRPr lang="fr-BE" sz="1800" b="0" dirty="0"/>
          </a:p>
        </p:txBody>
      </p:sp>
      <p:sp>
        <p:nvSpPr>
          <p:cNvPr id="9" name="TextBox 8"/>
          <p:cNvSpPr txBox="1"/>
          <p:nvPr/>
        </p:nvSpPr>
        <p:spPr>
          <a:xfrm>
            <a:off x="4941814" y="4725690"/>
            <a:ext cx="3313112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GB"/>
            </a:defPPr>
            <a:lvl1pPr marL="0" indent="0">
              <a:buNone/>
              <a:defRPr sz="2000" i="1">
                <a:solidFill>
                  <a:srgbClr val="0F5494"/>
                </a:solidFill>
              </a:defRPr>
            </a:lvl1pPr>
          </a:lstStyle>
          <a:p>
            <a:pPr algn="ctr">
              <a:defRPr/>
            </a:pPr>
            <a:r>
              <a:rPr lang="fr-BE" sz="1800" b="0" dirty="0" smtClean="0"/>
              <a:t>= no </a:t>
            </a:r>
            <a:r>
              <a:rPr lang="fr-BE" sz="1800" b="0" dirty="0" err="1" smtClean="0"/>
              <a:t>need</a:t>
            </a:r>
            <a:r>
              <a:rPr lang="fr-BE" sz="1800" b="0" dirty="0" smtClean="0"/>
              <a:t> to </a:t>
            </a:r>
            <a:r>
              <a:rPr lang="fr-BE" sz="1800" b="0" dirty="0" err="1" smtClean="0"/>
              <a:t>define</a:t>
            </a:r>
            <a:r>
              <a:rPr lang="fr-BE" sz="1800" b="0" dirty="0" smtClean="0"/>
              <a:t> mature vs non-mature</a:t>
            </a:r>
            <a:endParaRPr lang="fr-BE" sz="1800" b="0" dirty="0"/>
          </a:p>
        </p:txBody>
      </p:sp>
    </p:spTree>
    <p:extLst>
      <p:ext uri="{BB962C8B-B14F-4D97-AF65-F5344CB8AC3E}">
        <p14:creationId xmlns:p14="http://schemas.microsoft.com/office/powerpoint/2010/main" val="30197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" name="Object 2"/>
          <p:cNvGraphicFramePr>
            <a:graphicFrameLocks/>
          </p:cNvGraphicFramePr>
          <p:nvPr>
            <p:extLst/>
          </p:nvPr>
        </p:nvGraphicFramePr>
        <p:xfrm>
          <a:off x="683568" y="1915092"/>
          <a:ext cx="8064896" cy="414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43608" y="140348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of </a:t>
            </a:r>
            <a:r>
              <a:rPr lang="en-GB" b="1" dirty="0" smtClean="0"/>
              <a:t>solar PV </a:t>
            </a:r>
            <a:r>
              <a:rPr lang="en-GB" dirty="0" smtClean="0"/>
              <a:t>support since introduction of tenders in </a:t>
            </a:r>
            <a:r>
              <a:rPr lang="en-GB" b="1" dirty="0" smtClean="0"/>
              <a:t>Germany</a:t>
            </a:r>
            <a:endParaRPr lang="en-GB" b="1" dirty="0"/>
          </a:p>
        </p:txBody>
      </p:sp>
      <p:sp>
        <p:nvSpPr>
          <p:cNvPr id="21505" name="TextBox 21504"/>
          <p:cNvSpPr txBox="1"/>
          <p:nvPr/>
        </p:nvSpPr>
        <p:spPr>
          <a:xfrm>
            <a:off x="2699792" y="5733256"/>
            <a:ext cx="2448272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fr-BE" dirty="0" smtClean="0">
                <a:solidFill>
                  <a:schemeClr val="tx1"/>
                </a:solidFill>
              </a:rPr>
              <a:t>Date of </a:t>
            </a:r>
            <a:r>
              <a:rPr lang="fr-BE" dirty="0" err="1" smtClean="0">
                <a:solidFill>
                  <a:schemeClr val="tx1"/>
                </a:solidFill>
              </a:rPr>
              <a:t>auction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smtClean="0">
                <a:ea typeface="ＭＳ Ｐゴシック" pitchFamily="34" charset="-128"/>
              </a:rPr>
              <a:t>Decline in </a:t>
            </a:r>
            <a:r>
              <a:rPr lang="es-ES" altLang="en-US" dirty="0" err="1" smtClean="0">
                <a:ea typeface="ＭＳ Ｐゴシック" pitchFamily="34" charset="-128"/>
              </a:rPr>
              <a:t>support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costs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60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F93416-B9BC-49E7-845D-8F4201DF01E7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9008" t="47012" r="34504" b="18501"/>
          <a:stretch/>
        </p:blipFill>
        <p:spPr>
          <a:xfrm>
            <a:off x="539551" y="2348880"/>
            <a:ext cx="8114074" cy="33843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403484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of </a:t>
            </a:r>
            <a:r>
              <a:rPr lang="en-GB" b="1" dirty="0" smtClean="0"/>
              <a:t>offshore wind </a:t>
            </a:r>
            <a:r>
              <a:rPr lang="en-GB" dirty="0" smtClean="0"/>
              <a:t>in </a:t>
            </a:r>
            <a:r>
              <a:rPr lang="en-GB" b="1" dirty="0" smtClean="0"/>
              <a:t>Netherlands</a:t>
            </a:r>
            <a:r>
              <a:rPr lang="en-GB" dirty="0" smtClean="0"/>
              <a:t>, </a:t>
            </a:r>
            <a:r>
              <a:rPr lang="en-GB" b="1" dirty="0" smtClean="0"/>
              <a:t>Germany</a:t>
            </a:r>
            <a:r>
              <a:rPr lang="en-GB" dirty="0" smtClean="0"/>
              <a:t> and </a:t>
            </a:r>
            <a:r>
              <a:rPr lang="en-GB" b="1" dirty="0" smtClean="0"/>
              <a:t>Denmark</a:t>
            </a:r>
            <a:endParaRPr lang="en-GB" b="1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smtClean="0">
                <a:ea typeface="ＭＳ Ｐゴシック" pitchFamily="34" charset="-128"/>
              </a:rPr>
              <a:t>Decline in </a:t>
            </a:r>
            <a:r>
              <a:rPr lang="es-ES" altLang="en-US" dirty="0" err="1" smtClean="0">
                <a:ea typeface="ＭＳ Ｐゴシック" pitchFamily="34" charset="-128"/>
              </a:rPr>
              <a:t>support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costs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8355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err="1" smtClean="0">
                <a:ea typeface="ＭＳ Ｐゴシック" pitchFamily="34" charset="-128"/>
              </a:rPr>
              <a:t>Why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avoid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over-compensation</a:t>
            </a:r>
            <a:r>
              <a:rPr lang="es-ES" altLang="en-US" dirty="0" smtClean="0">
                <a:ea typeface="ＭＳ Ｐゴシック" pitchFamily="34" charset="-128"/>
              </a:rPr>
              <a:t>?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2527BE6-DCF8-4578-BCDE-CC4A84E204F9}" type="slidenum">
              <a:rPr lang="en-GB" altLang="en-US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 eaLnBrk="1" hangingPunct="1"/>
              <a:t>6</a:t>
            </a:fld>
            <a:endParaRPr lang="en-GB" altLang="en-US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435" t="41141" r="27309" b="18501"/>
          <a:stretch/>
        </p:blipFill>
        <p:spPr>
          <a:xfrm>
            <a:off x="1213968" y="2445970"/>
            <a:ext cx="7292128" cy="335929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096059" y="3095282"/>
            <a:ext cx="309634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1043608" y="147549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 </a:t>
            </a:r>
            <a:r>
              <a:rPr lang="en-GB" b="1" dirty="0" smtClean="0"/>
              <a:t>governments</a:t>
            </a:r>
            <a:r>
              <a:rPr lang="en-GB" dirty="0" smtClean="0"/>
              <a:t>: reduce RES support cost for taxpayer / consumer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092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51837" cy="936625"/>
          </a:xfrm>
        </p:spPr>
        <p:txBody>
          <a:bodyPr/>
          <a:lstStyle/>
          <a:p>
            <a:pPr algn="ctr" eaLnBrk="1" hangingPunct="1"/>
            <a:r>
              <a:rPr lang="es-ES" altLang="en-US" dirty="0" err="1" smtClean="0">
                <a:ea typeface="ＭＳ Ｐゴシック" pitchFamily="34" charset="-128"/>
              </a:rPr>
              <a:t>Why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avoid</a:t>
            </a:r>
            <a:r>
              <a:rPr lang="es-ES" altLang="en-US" dirty="0" smtClean="0">
                <a:ea typeface="ＭＳ Ｐゴシック" pitchFamily="34" charset="-128"/>
              </a:rPr>
              <a:t> </a:t>
            </a:r>
            <a:r>
              <a:rPr lang="es-ES" altLang="en-US" dirty="0" err="1" smtClean="0">
                <a:ea typeface="ＭＳ Ｐゴシック" pitchFamily="34" charset="-128"/>
              </a:rPr>
              <a:t>over-compensation</a:t>
            </a:r>
            <a:r>
              <a:rPr lang="es-ES" altLang="en-US" dirty="0" smtClean="0">
                <a:ea typeface="ＭＳ Ｐゴシック" pitchFamily="34" charset="-128"/>
              </a:rPr>
              <a:t>?</a:t>
            </a:r>
            <a:endParaRPr lang="en-GB" altLang="en-US" b="1" dirty="0" smtClean="0">
              <a:ea typeface="ＭＳ Ｐゴシック" pitchFamily="34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2527BE6-DCF8-4578-BCDE-CC4A84E204F9}" type="slidenum">
              <a:rPr lang="en-GB" altLang="en-US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 eaLnBrk="1" hangingPunct="1"/>
              <a:t>7</a:t>
            </a:fld>
            <a:endParaRPr lang="en-GB" altLang="en-US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140348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 </a:t>
            </a:r>
            <a:r>
              <a:rPr lang="en-GB" b="1" dirty="0" smtClean="0"/>
              <a:t>investors</a:t>
            </a:r>
            <a:r>
              <a:rPr lang="en-GB" dirty="0" smtClean="0"/>
              <a:t>: ensure sustainability of support schemes!</a:t>
            </a:r>
            <a:endParaRPr lang="en-GB" b="1" dirty="0"/>
          </a:p>
        </p:txBody>
      </p:sp>
      <p:sp>
        <p:nvSpPr>
          <p:cNvPr id="5" name="Rectangle 4"/>
          <p:cNvSpPr/>
          <p:nvPr/>
        </p:nvSpPr>
        <p:spPr>
          <a:xfrm>
            <a:off x="4572000" y="3284984"/>
            <a:ext cx="2592288" cy="13681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580112" y="3933056"/>
            <a:ext cx="2592288" cy="13681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096" t="30455" r="26202" b="9642"/>
          <a:stretch/>
        </p:blipFill>
        <p:spPr>
          <a:xfrm>
            <a:off x="1043608" y="2032001"/>
            <a:ext cx="7479389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0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23528" y="1916832"/>
            <a:ext cx="8460432" cy="2809031"/>
          </a:xfrm>
        </p:spPr>
        <p:txBody>
          <a:bodyPr/>
          <a:lstStyle/>
          <a:p>
            <a:pPr indent="0" eaLnBrk="1" hangingPunct="1"/>
            <a:r>
              <a:rPr lang="en-US" sz="3200" dirty="0" smtClean="0"/>
              <a:t>Thank you!</a:t>
            </a:r>
            <a:endParaRPr lang="en-GB" altLang="fr-FR" sz="3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494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1375</Words>
  <Application>Microsoft Office PowerPoint</Application>
  <PresentationFormat>On-screen Show (4:3)</PresentationFormat>
  <Paragraphs>159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Andalus</vt:lpstr>
      <vt:lpstr>Arial</vt:lpstr>
      <vt:lpstr>Calibri</vt:lpstr>
      <vt:lpstr>Verdana</vt:lpstr>
      <vt:lpstr>template</vt:lpstr>
      <vt:lpstr>Tenders for renewables in the EU</vt:lpstr>
      <vt:lpstr>EU has moved to tenders for RES support</vt:lpstr>
      <vt:lpstr>Why do we like tenders?</vt:lpstr>
      <vt:lpstr>Decline in support costs</vt:lpstr>
      <vt:lpstr>Decline in support costs</vt:lpstr>
      <vt:lpstr>Why avoid over-compensation?</vt:lpstr>
      <vt:lpstr>Why avoid over-compensation?</vt:lpstr>
      <vt:lpstr>Thank you!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Guidelines  on environmental and energy aid for 2014-2020</dc:title>
  <dc:creator>Irene MOLINA</dc:creator>
  <cp:lastModifiedBy>LOAEC Pierre (ENER)</cp:lastModifiedBy>
  <cp:revision>258</cp:revision>
  <cp:lastPrinted>2018-03-08T14:31:54Z</cp:lastPrinted>
  <dcterms:created xsi:type="dcterms:W3CDTF">2014-04-23T16:58:44Z</dcterms:created>
  <dcterms:modified xsi:type="dcterms:W3CDTF">2019-02-20T20:21:00Z</dcterms:modified>
</cp:coreProperties>
</file>