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9.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10.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11.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2.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3.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5.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4" r:id="rId3"/>
    <p:sldMasterId id="2147483681" r:id="rId4"/>
    <p:sldMasterId id="2147483695" r:id="rId5"/>
    <p:sldMasterId id="2147483707" r:id="rId6"/>
    <p:sldMasterId id="2147483720" r:id="rId7"/>
    <p:sldMasterId id="2147483722" r:id="rId8"/>
    <p:sldMasterId id="2147483738" r:id="rId9"/>
    <p:sldMasterId id="2147483747" r:id="rId10"/>
    <p:sldMasterId id="2147483754" r:id="rId11"/>
    <p:sldMasterId id="2147483762" r:id="rId12"/>
    <p:sldMasterId id="2147483773" r:id="rId13"/>
    <p:sldMasterId id="2147483783" r:id="rId14"/>
    <p:sldMasterId id="2147483798" r:id="rId15"/>
    <p:sldMasterId id="2147483914" r:id="rId16"/>
  </p:sldMasterIdLst>
  <p:notesMasterIdLst>
    <p:notesMasterId r:id="rId38"/>
  </p:notesMasterIdLst>
  <p:sldIdLst>
    <p:sldId id="334" r:id="rId17"/>
    <p:sldId id="462" r:id="rId18"/>
    <p:sldId id="576" r:id="rId19"/>
    <p:sldId id="277" r:id="rId20"/>
    <p:sldId id="610" r:id="rId21"/>
    <p:sldId id="612" r:id="rId22"/>
    <p:sldId id="611" r:id="rId23"/>
    <p:sldId id="613" r:id="rId24"/>
    <p:sldId id="465" r:id="rId25"/>
    <p:sldId id="671" r:id="rId26"/>
    <p:sldId id="463" r:id="rId27"/>
    <p:sldId id="445" r:id="rId28"/>
    <p:sldId id="464" r:id="rId29"/>
    <p:sldId id="458" r:id="rId30"/>
    <p:sldId id="448" r:id="rId31"/>
    <p:sldId id="460" r:id="rId32"/>
    <p:sldId id="450" r:id="rId33"/>
    <p:sldId id="449" r:id="rId34"/>
    <p:sldId id="459" r:id="rId35"/>
    <p:sldId id="444" r:id="rId36"/>
    <p:sldId id="375" r:id="rId37"/>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2"/>
    <a:srgbClr val="F97FED"/>
    <a:srgbClr val="FFE1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2"/>
    <p:restoredTop sz="94135"/>
  </p:normalViewPr>
  <p:slideViewPr>
    <p:cSldViewPr>
      <p:cViewPr varScale="1">
        <p:scale>
          <a:sx n="102" d="100"/>
          <a:sy n="102" d="100"/>
        </p:scale>
        <p:origin x="200" y="31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presProps" Target="presProps.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Arbeitsblat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Arbeitsblat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Tabelle1!$B$1</c:f>
              <c:strCache>
                <c:ptCount val="1"/>
                <c:pt idx="0">
                  <c:v>Verteilung der Eigentümer an der bundesweit installierten Leistung zur Stromerzeugung aus Erneuerbaren-Energien-Anlagen 2016</c:v>
                </c:pt>
              </c:strCache>
            </c:strRef>
          </c:tx>
          <c:spPr>
            <a:solidFill>
              <a:schemeClr val="accent1"/>
            </a:solidFill>
          </c:spPr>
          <c:dPt>
            <c:idx val="0"/>
            <c:bubble3D val="0"/>
            <c:spPr>
              <a:solidFill>
                <a:schemeClr val="bg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626C-2A43-B5FE-04D1B119960E}"/>
              </c:ext>
            </c:extLst>
          </c:dPt>
          <c:dPt>
            <c:idx val="1"/>
            <c:bubble3D val="0"/>
            <c:spPr>
              <a:solidFill>
                <a:srgbClr val="FFC00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626C-2A43-B5FE-04D1B119960E}"/>
              </c:ext>
            </c:extLst>
          </c:dPt>
          <c:dPt>
            <c:idx val="2"/>
            <c:bubble3D val="0"/>
            <c:spPr>
              <a:solidFill>
                <a:schemeClr val="accent1">
                  <a:lumMod val="75000"/>
                </a:schemeClr>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626C-2A43-B5FE-04D1B119960E}"/>
              </c:ext>
            </c:extLst>
          </c:dPt>
          <c:dPt>
            <c:idx val="3"/>
            <c:bubble3D val="0"/>
            <c:spPr>
              <a:solidFill>
                <a:srgbClr val="0070C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626C-2A43-B5FE-04D1B119960E}"/>
              </c:ext>
            </c:extLst>
          </c:dPt>
          <c:dPt>
            <c:idx val="4"/>
            <c:bubble3D val="0"/>
            <c:spPr>
              <a:solidFill>
                <a:srgbClr val="FFE72A"/>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9-626C-2A43-B5FE-04D1B119960E}"/>
              </c:ext>
            </c:extLst>
          </c:dPt>
          <c:dPt>
            <c:idx val="5"/>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B-626C-2A43-B5FE-04D1B119960E}"/>
              </c:ext>
            </c:extLst>
          </c:dPt>
          <c:dPt>
            <c:idx val="6"/>
            <c:bubble3D val="0"/>
            <c:spPr>
              <a:solidFill>
                <a:srgbClr val="92D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D-626C-2A43-B5FE-04D1B119960E}"/>
              </c:ext>
            </c:extLst>
          </c:dPt>
          <c:dPt>
            <c:idx val="7"/>
            <c:bubble3D val="0"/>
            <c:spPr>
              <a:solidFill>
                <a:schemeClr val="accent2"/>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F-626C-2A43-B5FE-04D1B119960E}"/>
              </c:ext>
            </c:extLst>
          </c:dPt>
          <c:dLbls>
            <c:dLbl>
              <c:idx val="1"/>
              <c:layout>
                <c:manualLayout>
                  <c:x val="-2.8924723961318899E-2"/>
                  <c:y val="5.1234494603591897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626C-2A43-B5FE-04D1B119960E}"/>
                </c:ext>
              </c:extLst>
            </c:dLbl>
            <c:dLbl>
              <c:idx val="5"/>
              <c:tx>
                <c:rich>
                  <a:bodyPr/>
                  <a:lstStyle/>
                  <a:p>
                    <a:fld id="{FAA2CCE0-34E5-7348-95A9-AFC80A3087D6}" type="CATEGORYNAME">
                      <a:rPr lang="en-US">
                        <a:latin typeface="+mn-lt"/>
                      </a:rPr>
                      <a:pPr/>
                      <a:t>[RUBRIKENNAME]</a:t>
                    </a:fld>
                    <a:r>
                      <a:rPr lang="en-US" baseline="0" dirty="0">
                        <a:latin typeface="+mn-lt"/>
                      </a:rPr>
                      <a:t>
</a:t>
                    </a:r>
                    <a:fld id="{B09BDD69-81C3-B84D-A01F-BF4F659ED2F1}" type="PERCENTAGE">
                      <a:rPr lang="en-US" baseline="0" smtClean="0">
                        <a:latin typeface="+mn-lt"/>
                      </a:rPr>
                      <a:pPr/>
                      <a:t>[PROZENTSATZ]</a:t>
                    </a:fld>
                    <a:endParaRPr lang="en-US" baseline="0" dirty="0">
                      <a:latin typeface="+mn-lt"/>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626C-2A43-B5FE-04D1B119960E}"/>
                </c:ext>
              </c:extLst>
            </c:dLbl>
            <c:numFmt formatCode="0.0%" sourceLinked="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Verdana" charset="0"/>
                    <a:ea typeface="Verdana" charset="0"/>
                    <a:cs typeface="Verdana" charset="0"/>
                  </a:defRPr>
                </a:pPr>
                <a:endParaRPr lang="de-DE"/>
              </a:p>
            </c:txPr>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Tabelle1!$A$2:$A$9</c:f>
              <c:strCache>
                <c:ptCount val="8"/>
                <c:pt idx="0">
                  <c:v>Energy utilities</c:v>
                </c:pt>
                <c:pt idx="1">
                  <c:v>Big Four utilities (E.ON, RWE, EnBW &amp; Vattenfall)</c:v>
                </c:pt>
                <c:pt idx="2">
                  <c:v>Funds/ banks</c:v>
                </c:pt>
                <c:pt idx="3">
                  <c:v>Project developers</c:v>
                </c:pt>
                <c:pt idx="4">
                  <c:v>Commercial</c:v>
                </c:pt>
                <c:pt idx="5">
                  <c:v>Farmers</c:v>
                </c:pt>
                <c:pt idx="6">
                  <c:v>Individuals</c:v>
                </c:pt>
                <c:pt idx="7">
                  <c:v>Other</c:v>
                </c:pt>
              </c:strCache>
            </c:strRef>
          </c:cat>
          <c:val>
            <c:numRef>
              <c:f>Tabelle1!$B$2:$B$9</c:f>
              <c:numCache>
                <c:formatCode>0.0</c:formatCode>
                <c:ptCount val="8"/>
                <c:pt idx="0">
                  <c:v>10.3</c:v>
                </c:pt>
                <c:pt idx="1">
                  <c:v>5.4</c:v>
                </c:pt>
                <c:pt idx="2">
                  <c:v>13.4</c:v>
                </c:pt>
                <c:pt idx="3">
                  <c:v>14.4</c:v>
                </c:pt>
                <c:pt idx="4">
                  <c:v>13.4</c:v>
                </c:pt>
                <c:pt idx="5">
                  <c:v>10.5</c:v>
                </c:pt>
                <c:pt idx="6">
                  <c:v>31.5</c:v>
                </c:pt>
                <c:pt idx="7">
                  <c:v>1</c:v>
                </c:pt>
              </c:numCache>
            </c:numRef>
          </c:val>
          <c:extLst>
            <c:ext xmlns:c16="http://schemas.microsoft.com/office/drawing/2014/chart" uri="{C3380CC4-5D6E-409C-BE32-E72D297353CC}">
              <c16:uniqueId val="{00000010-626C-2A43-B5FE-04D1B119960E}"/>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solidFill>
            <a:schemeClr val="tx1"/>
          </a:solidFill>
          <a:latin typeface="+mn-lt"/>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220885093168"/>
          <c:y val="2.4242180833722801E-2"/>
          <c:w val="0.88596320566715603"/>
          <c:h val="0.80881132428115399"/>
        </c:manualLayout>
      </c:layout>
      <c:barChart>
        <c:barDir val="col"/>
        <c:grouping val="clustered"/>
        <c:varyColors val="0"/>
        <c:ser>
          <c:idx val="0"/>
          <c:order val="0"/>
          <c:tx>
            <c:strRef>
              <c:f>Tabelle1!$B$1</c:f>
              <c:strCache>
                <c:ptCount val="1"/>
                <c:pt idx="0">
                  <c:v>Datenreihe 1</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Tabelle1!$A$2:$A$29</c:f>
              <c:numCache>
                <c:formatCode>General</c:formatCode>
                <c:ptCount val="28"/>
                <c:pt idx="0">
                  <c:v>1990</c:v>
                </c:pt>
                <c:pt idx="1">
                  <c:v>1995</c:v>
                </c:pt>
                <c:pt idx="2">
                  <c:v>2000</c:v>
                </c:pt>
                <c:pt idx="3">
                  <c:v>2001</c:v>
                </c:pt>
                <c:pt idx="4">
                  <c:v>2002</c:v>
                </c:pt>
                <c:pt idx="5">
                  <c:v>2003</c:v>
                </c:pt>
                <c:pt idx="6">
                  <c:v>2004</c:v>
                </c:pt>
                <c:pt idx="7">
                  <c:v>2005</c:v>
                </c:pt>
                <c:pt idx="8">
                  <c:v>2006</c:v>
                </c:pt>
                <c:pt idx="9">
                  <c:v>2007</c:v>
                </c:pt>
                <c:pt idx="10">
                  <c:v>2008</c:v>
                </c:pt>
                <c:pt idx="11">
                  <c:v>2009</c:v>
                </c:pt>
                <c:pt idx="12">
                  <c:v>2010</c:v>
                </c:pt>
                <c:pt idx="13">
                  <c:v>2011</c:v>
                </c:pt>
                <c:pt idx="14">
                  <c:v>2012</c:v>
                </c:pt>
                <c:pt idx="15">
                  <c:v>2013</c:v>
                </c:pt>
                <c:pt idx="16">
                  <c:v>2014</c:v>
                </c:pt>
                <c:pt idx="17">
                  <c:v>2015</c:v>
                </c:pt>
                <c:pt idx="18">
                  <c:v>2016</c:v>
                </c:pt>
                <c:pt idx="19">
                  <c:v>2017</c:v>
                </c:pt>
                <c:pt idx="20">
                  <c:v>2018</c:v>
                </c:pt>
                <c:pt idx="21">
                  <c:v>2019</c:v>
                </c:pt>
                <c:pt idx="22">
                  <c:v>2020</c:v>
                </c:pt>
                <c:pt idx="23">
                  <c:v>2021</c:v>
                </c:pt>
                <c:pt idx="24">
                  <c:v>2022</c:v>
                </c:pt>
                <c:pt idx="25">
                  <c:v>2023</c:v>
                </c:pt>
                <c:pt idx="26">
                  <c:v>2024</c:v>
                </c:pt>
                <c:pt idx="27">
                  <c:v>2025</c:v>
                </c:pt>
              </c:numCache>
            </c:numRef>
          </c:cat>
          <c:val>
            <c:numRef>
              <c:f>Tabelle1!$B$2:$B$29</c:f>
              <c:numCache>
                <c:formatCode>General</c:formatCode>
                <c:ptCount val="28"/>
                <c:pt idx="0">
                  <c:v>3.4</c:v>
                </c:pt>
                <c:pt idx="1">
                  <c:v>4.7</c:v>
                </c:pt>
                <c:pt idx="2">
                  <c:v>6.2</c:v>
                </c:pt>
                <c:pt idx="3">
                  <c:v>6.6</c:v>
                </c:pt>
                <c:pt idx="4">
                  <c:v>7.7</c:v>
                </c:pt>
                <c:pt idx="5">
                  <c:v>7.6</c:v>
                </c:pt>
                <c:pt idx="6">
                  <c:v>9.3000000000000007</c:v>
                </c:pt>
                <c:pt idx="7">
                  <c:v>10.199999999999999</c:v>
                </c:pt>
                <c:pt idx="8">
                  <c:v>11.6</c:v>
                </c:pt>
                <c:pt idx="9">
                  <c:v>14.2</c:v>
                </c:pt>
                <c:pt idx="10">
                  <c:v>15.1</c:v>
                </c:pt>
                <c:pt idx="11">
                  <c:v>16.3</c:v>
                </c:pt>
                <c:pt idx="12">
                  <c:v>17</c:v>
                </c:pt>
                <c:pt idx="13">
                  <c:v>20.399999999999999</c:v>
                </c:pt>
                <c:pt idx="14">
                  <c:v>23.7</c:v>
                </c:pt>
                <c:pt idx="15">
                  <c:v>25.2</c:v>
                </c:pt>
                <c:pt idx="16">
                  <c:v>27.4</c:v>
                </c:pt>
                <c:pt idx="17">
                  <c:v>31.5</c:v>
                </c:pt>
                <c:pt idx="18">
                  <c:v>31.6</c:v>
                </c:pt>
                <c:pt idx="19">
                  <c:v>36.200000000000003</c:v>
                </c:pt>
                <c:pt idx="20">
                  <c:v>40</c:v>
                </c:pt>
              </c:numCache>
            </c:numRef>
          </c:val>
          <c:extLst>
            <c:ext xmlns:c16="http://schemas.microsoft.com/office/drawing/2014/chart" uri="{C3380CC4-5D6E-409C-BE32-E72D297353CC}">
              <c16:uniqueId val="{00000000-A346-C140-92FF-BB561E620EAB}"/>
            </c:ext>
          </c:extLst>
        </c:ser>
        <c:dLbls>
          <c:dLblPos val="outEnd"/>
          <c:showLegendKey val="0"/>
          <c:showVal val="1"/>
          <c:showCatName val="0"/>
          <c:showSerName val="0"/>
          <c:showPercent val="0"/>
          <c:showBubbleSize val="0"/>
        </c:dLbls>
        <c:gapWidth val="219"/>
        <c:overlap val="-27"/>
        <c:axId val="-2084834440"/>
        <c:axId val="-2084093016"/>
      </c:barChart>
      <c:catAx>
        <c:axId val="-2084834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de-DE"/>
          </a:p>
        </c:txPr>
        <c:crossAx val="-2084093016"/>
        <c:crosses val="autoZero"/>
        <c:auto val="1"/>
        <c:lblAlgn val="ctr"/>
        <c:lblOffset val="100"/>
        <c:noMultiLvlLbl val="0"/>
      </c:catAx>
      <c:valAx>
        <c:axId val="-20840930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de-DE" dirty="0"/>
                  <a:t>Share in </a:t>
                </a:r>
                <a:r>
                  <a:rPr lang="de-DE" dirty="0" err="1"/>
                  <a:t>percent</a:t>
                </a:r>
                <a:endParaRPr lang="de-DE" dirty="0"/>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de-DE"/>
          </a:p>
        </c:txPr>
        <c:crossAx val="-208483444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26824535520299"/>
          <c:y val="0.16503495818521099"/>
          <c:w val="0.67104610859170499"/>
          <c:h val="0.646283895586516"/>
        </c:manualLayout>
      </c:layout>
      <c:lineChart>
        <c:grouping val="standard"/>
        <c:varyColors val="0"/>
        <c:ser>
          <c:idx val="0"/>
          <c:order val="0"/>
          <c:tx>
            <c:strRef>
              <c:f>Blatt1!$B$1</c:f>
              <c:strCache>
                <c:ptCount val="1"/>
                <c:pt idx="0">
                  <c:v>USA</c:v>
                </c:pt>
              </c:strCache>
            </c:strRef>
          </c:tx>
          <c:spPr>
            <a:ln>
              <a:solidFill>
                <a:srgbClr val="000090"/>
              </a:solidFill>
            </a:ln>
          </c:spPr>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Blatt1!$B$2:$B$16</c:f>
              <c:numCache>
                <c:formatCode>General</c:formatCode>
                <c:ptCount val="15"/>
                <c:pt idx="0">
                  <c:v>10.4</c:v>
                </c:pt>
                <c:pt idx="1">
                  <c:v>16.5</c:v>
                </c:pt>
                <c:pt idx="2">
                  <c:v>34.6</c:v>
                </c:pt>
                <c:pt idx="3">
                  <c:v>47.1</c:v>
                </c:pt>
                <c:pt idx="4">
                  <c:v>43.6</c:v>
                </c:pt>
                <c:pt idx="5">
                  <c:v>35.1</c:v>
                </c:pt>
                <c:pt idx="6">
                  <c:v>46.6</c:v>
                </c:pt>
                <c:pt idx="7">
                  <c:v>62.3</c:v>
                </c:pt>
                <c:pt idx="8">
                  <c:v>52.9</c:v>
                </c:pt>
                <c:pt idx="9">
                  <c:v>44.6</c:v>
                </c:pt>
                <c:pt idx="10">
                  <c:v>52.2</c:v>
                </c:pt>
                <c:pt idx="11">
                  <c:v>58.4</c:v>
                </c:pt>
                <c:pt idx="12">
                  <c:v>56.4</c:v>
                </c:pt>
                <c:pt idx="13">
                  <c:v>56.9</c:v>
                </c:pt>
                <c:pt idx="14">
                  <c:v>64.2</c:v>
                </c:pt>
              </c:numCache>
            </c:numRef>
          </c:val>
          <c:smooth val="0"/>
          <c:extLst>
            <c:ext xmlns:c16="http://schemas.microsoft.com/office/drawing/2014/chart" uri="{C3380CC4-5D6E-409C-BE32-E72D297353CC}">
              <c16:uniqueId val="{00000000-FE38-5540-9B77-6B9E5CE9AC99}"/>
            </c:ext>
          </c:extLst>
        </c:ser>
        <c:ser>
          <c:idx val="1"/>
          <c:order val="1"/>
          <c:tx>
            <c:strRef>
              <c:f>Blatt1!$C$1</c:f>
              <c:strCache>
                <c:ptCount val="1"/>
                <c:pt idx="0">
                  <c:v>Europa</c:v>
                </c:pt>
              </c:strCache>
            </c:strRef>
          </c:tx>
          <c:spPr>
            <a:ln>
              <a:solidFill>
                <a:srgbClr val="3366FF"/>
              </a:solidFill>
            </a:ln>
          </c:spPr>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Blatt1!$C$2:$C$16</c:f>
              <c:numCache>
                <c:formatCode>General</c:formatCode>
                <c:ptCount val="15"/>
                <c:pt idx="0">
                  <c:v>30.1</c:v>
                </c:pt>
                <c:pt idx="1">
                  <c:v>38.9</c:v>
                </c:pt>
                <c:pt idx="2">
                  <c:v>53.1</c:v>
                </c:pt>
                <c:pt idx="3">
                  <c:v>75.2</c:v>
                </c:pt>
                <c:pt idx="4">
                  <c:v>88.3</c:v>
                </c:pt>
                <c:pt idx="5">
                  <c:v>91.3</c:v>
                </c:pt>
                <c:pt idx="6">
                  <c:v>123.1</c:v>
                </c:pt>
                <c:pt idx="7">
                  <c:v>137.80000000000001</c:v>
                </c:pt>
                <c:pt idx="8">
                  <c:v>98.4</c:v>
                </c:pt>
                <c:pt idx="9">
                  <c:v>70.2</c:v>
                </c:pt>
                <c:pt idx="10">
                  <c:v>78.5</c:v>
                </c:pt>
                <c:pt idx="11">
                  <c:v>73.8</c:v>
                </c:pt>
                <c:pt idx="12">
                  <c:v>77.7</c:v>
                </c:pt>
                <c:pt idx="13">
                  <c:v>57.4</c:v>
                </c:pt>
                <c:pt idx="14">
                  <c:v>74.5</c:v>
                </c:pt>
              </c:numCache>
            </c:numRef>
          </c:val>
          <c:smooth val="0"/>
          <c:extLst>
            <c:ext xmlns:c16="http://schemas.microsoft.com/office/drawing/2014/chart" uri="{C3380CC4-5D6E-409C-BE32-E72D297353CC}">
              <c16:uniqueId val="{00000001-FE38-5540-9B77-6B9E5CE9AC99}"/>
            </c:ext>
          </c:extLst>
        </c:ser>
        <c:ser>
          <c:idx val="2"/>
          <c:order val="2"/>
          <c:tx>
            <c:strRef>
              <c:f>Blatt1!$D$1</c:f>
              <c:strCache>
                <c:ptCount val="1"/>
                <c:pt idx="0">
                  <c:v>China</c:v>
                </c:pt>
              </c:strCache>
            </c:strRef>
          </c:tx>
          <c:spPr>
            <a:ln>
              <a:solidFill>
                <a:srgbClr val="FF0000"/>
              </a:solidFill>
            </a:ln>
          </c:spPr>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Blatt1!$D$2:$D$16</c:f>
              <c:numCache>
                <c:formatCode>General</c:formatCode>
                <c:ptCount val="15"/>
                <c:pt idx="0">
                  <c:v>3.1</c:v>
                </c:pt>
                <c:pt idx="1">
                  <c:v>8.8000000000000007</c:v>
                </c:pt>
                <c:pt idx="2">
                  <c:v>11.2</c:v>
                </c:pt>
                <c:pt idx="3">
                  <c:v>16.8</c:v>
                </c:pt>
                <c:pt idx="4">
                  <c:v>25.6</c:v>
                </c:pt>
                <c:pt idx="5">
                  <c:v>38.700000000000003</c:v>
                </c:pt>
                <c:pt idx="6">
                  <c:v>45</c:v>
                </c:pt>
                <c:pt idx="7">
                  <c:v>51.5</c:v>
                </c:pt>
                <c:pt idx="8">
                  <c:v>62.6</c:v>
                </c:pt>
                <c:pt idx="9">
                  <c:v>66.900000000000006</c:v>
                </c:pt>
                <c:pt idx="10">
                  <c:v>89.6</c:v>
                </c:pt>
                <c:pt idx="11">
                  <c:v>125.4</c:v>
                </c:pt>
                <c:pt idx="12">
                  <c:v>107.2</c:v>
                </c:pt>
                <c:pt idx="13">
                  <c:v>132.6</c:v>
                </c:pt>
                <c:pt idx="14">
                  <c:v>100.1</c:v>
                </c:pt>
              </c:numCache>
            </c:numRef>
          </c:val>
          <c:smooth val="0"/>
          <c:extLst>
            <c:ext xmlns:c16="http://schemas.microsoft.com/office/drawing/2014/chart" uri="{C3380CC4-5D6E-409C-BE32-E72D297353CC}">
              <c16:uniqueId val="{00000002-FE38-5540-9B77-6B9E5CE9AC99}"/>
            </c:ext>
          </c:extLst>
        </c:ser>
        <c:ser>
          <c:idx val="3"/>
          <c:order val="3"/>
          <c:tx>
            <c:strRef>
              <c:f>Blatt1!$E$1</c:f>
              <c:strCache>
                <c:ptCount val="1"/>
                <c:pt idx="0">
                  <c:v>Deutschland</c:v>
                </c:pt>
              </c:strCache>
            </c:strRef>
          </c:tx>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Blatt1!$E$2:$E$16</c:f>
              <c:numCache>
                <c:formatCode>General</c:formatCode>
                <c:ptCount val="15"/>
                <c:pt idx="0">
                  <c:v>12.4</c:v>
                </c:pt>
                <c:pt idx="1">
                  <c:v>15.2</c:v>
                </c:pt>
                <c:pt idx="2">
                  <c:v>17</c:v>
                </c:pt>
                <c:pt idx="3">
                  <c:v>20.2</c:v>
                </c:pt>
                <c:pt idx="4">
                  <c:v>21.7</c:v>
                </c:pt>
                <c:pt idx="5">
                  <c:v>27.6</c:v>
                </c:pt>
                <c:pt idx="6">
                  <c:v>40.299999999999997</c:v>
                </c:pt>
                <c:pt idx="7">
                  <c:v>39</c:v>
                </c:pt>
                <c:pt idx="8">
                  <c:v>27.4</c:v>
                </c:pt>
                <c:pt idx="9">
                  <c:v>18.8</c:v>
                </c:pt>
                <c:pt idx="10">
                  <c:v>24</c:v>
                </c:pt>
                <c:pt idx="11">
                  <c:v>18.5</c:v>
                </c:pt>
                <c:pt idx="12">
                  <c:v>19.8</c:v>
                </c:pt>
                <c:pt idx="13">
                  <c:v>14.6</c:v>
                </c:pt>
                <c:pt idx="14">
                  <c:v>10.5</c:v>
                </c:pt>
              </c:numCache>
            </c:numRef>
          </c:val>
          <c:smooth val="0"/>
          <c:extLst>
            <c:ext xmlns:c16="http://schemas.microsoft.com/office/drawing/2014/chart" uri="{C3380CC4-5D6E-409C-BE32-E72D297353CC}">
              <c16:uniqueId val="{00000003-FE38-5540-9B77-6B9E5CE9AC99}"/>
            </c:ext>
          </c:extLst>
        </c:ser>
        <c:ser>
          <c:idx val="4"/>
          <c:order val="4"/>
          <c:tx>
            <c:strRef>
              <c:f>Blatt1!$F$1</c:f>
              <c:strCache>
                <c:ptCount val="1"/>
                <c:pt idx="0">
                  <c:v>Japan</c:v>
                </c:pt>
              </c:strCache>
            </c:strRef>
          </c:tx>
          <c:spPr>
            <a:ln>
              <a:solidFill>
                <a:schemeClr val="tx2">
                  <a:lumMod val="60000"/>
                  <a:lumOff val="40000"/>
                </a:schemeClr>
              </a:solidFill>
            </a:ln>
          </c:spPr>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Blatt1!$F$2:$F$16</c:f>
              <c:numCache>
                <c:formatCode>General</c:formatCode>
                <c:ptCount val="15"/>
                <c:pt idx="0">
                  <c:v>8.6999999999999993</c:v>
                </c:pt>
                <c:pt idx="1">
                  <c:v>8.4</c:v>
                </c:pt>
                <c:pt idx="2">
                  <c:v>8.1</c:v>
                </c:pt>
                <c:pt idx="3">
                  <c:v>9.4</c:v>
                </c:pt>
                <c:pt idx="4">
                  <c:v>11.3</c:v>
                </c:pt>
                <c:pt idx="5">
                  <c:v>12.5</c:v>
                </c:pt>
                <c:pt idx="6">
                  <c:v>14.8</c:v>
                </c:pt>
                <c:pt idx="7">
                  <c:v>18.600000000000001</c:v>
                </c:pt>
                <c:pt idx="8">
                  <c:v>25</c:v>
                </c:pt>
                <c:pt idx="9">
                  <c:v>37.299999999999997</c:v>
                </c:pt>
                <c:pt idx="10">
                  <c:v>44.3</c:v>
                </c:pt>
                <c:pt idx="11">
                  <c:v>42.6</c:v>
                </c:pt>
                <c:pt idx="12">
                  <c:v>27.9</c:v>
                </c:pt>
                <c:pt idx="13">
                  <c:v>23.4</c:v>
                </c:pt>
                <c:pt idx="14">
                  <c:v>27.2</c:v>
                </c:pt>
              </c:numCache>
            </c:numRef>
          </c:val>
          <c:smooth val="0"/>
          <c:extLst>
            <c:ext xmlns:c16="http://schemas.microsoft.com/office/drawing/2014/chart" uri="{C3380CC4-5D6E-409C-BE32-E72D297353CC}">
              <c16:uniqueId val="{00000004-FE38-5540-9B77-6B9E5CE9AC99}"/>
            </c:ext>
          </c:extLst>
        </c:ser>
        <c:ser>
          <c:idx val="5"/>
          <c:order val="5"/>
          <c:tx>
            <c:strRef>
              <c:f>Blatt1!$G$1</c:f>
              <c:strCache>
                <c:ptCount val="1"/>
                <c:pt idx="0">
                  <c:v>Indien</c:v>
                </c:pt>
              </c:strCache>
            </c:strRef>
          </c:tx>
          <c:spPr>
            <a:ln>
              <a:solidFill>
                <a:schemeClr val="bg1">
                  <a:lumMod val="50000"/>
                </a:schemeClr>
              </a:solidFill>
            </a:ln>
          </c:spPr>
          <c:marker>
            <c:symbol val="none"/>
          </c:marker>
          <c:cat>
            <c:numRef>
              <c:f>Blatt1!$A$2:$A$16</c:f>
              <c:numCache>
                <c:formatCode>General</c:formatCode>
                <c:ptCount val="15"/>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numCache>
            </c:numRef>
          </c:cat>
          <c:val>
            <c:numRef>
              <c:f>Blatt1!$G$2:$G$16</c:f>
              <c:numCache>
                <c:formatCode>General</c:formatCode>
                <c:ptCount val="15"/>
                <c:pt idx="0">
                  <c:v>2.7</c:v>
                </c:pt>
                <c:pt idx="1">
                  <c:v>3.2</c:v>
                </c:pt>
                <c:pt idx="2">
                  <c:v>5.4</c:v>
                </c:pt>
                <c:pt idx="3">
                  <c:v>6.4</c:v>
                </c:pt>
                <c:pt idx="4">
                  <c:v>5.8</c:v>
                </c:pt>
                <c:pt idx="5">
                  <c:v>4.3</c:v>
                </c:pt>
                <c:pt idx="6">
                  <c:v>9</c:v>
                </c:pt>
                <c:pt idx="7">
                  <c:v>13.8</c:v>
                </c:pt>
                <c:pt idx="8">
                  <c:v>8.1</c:v>
                </c:pt>
                <c:pt idx="9">
                  <c:v>6.8</c:v>
                </c:pt>
                <c:pt idx="10">
                  <c:v>8.5</c:v>
                </c:pt>
                <c:pt idx="11">
                  <c:v>9.9</c:v>
                </c:pt>
                <c:pt idx="12">
                  <c:v>13.7</c:v>
                </c:pt>
                <c:pt idx="13">
                  <c:v>11</c:v>
                </c:pt>
                <c:pt idx="14">
                  <c:v>11.1</c:v>
                </c:pt>
              </c:numCache>
            </c:numRef>
          </c:val>
          <c:smooth val="0"/>
          <c:extLst>
            <c:ext xmlns:c16="http://schemas.microsoft.com/office/drawing/2014/chart" uri="{C3380CC4-5D6E-409C-BE32-E72D297353CC}">
              <c16:uniqueId val="{00000005-FE38-5540-9B77-6B9E5CE9AC99}"/>
            </c:ext>
          </c:extLst>
        </c:ser>
        <c:dLbls>
          <c:showLegendKey val="0"/>
          <c:showVal val="0"/>
          <c:showCatName val="0"/>
          <c:showSerName val="0"/>
          <c:showPercent val="0"/>
          <c:showBubbleSize val="0"/>
        </c:dLbls>
        <c:smooth val="0"/>
        <c:axId val="-2036552552"/>
        <c:axId val="-2037225256"/>
      </c:lineChart>
      <c:catAx>
        <c:axId val="-2036552552"/>
        <c:scaling>
          <c:orientation val="minMax"/>
        </c:scaling>
        <c:delete val="0"/>
        <c:axPos val="b"/>
        <c:numFmt formatCode="General" sourceLinked="1"/>
        <c:majorTickMark val="none"/>
        <c:minorTickMark val="none"/>
        <c:tickLblPos val="nextTo"/>
        <c:crossAx val="-2037225256"/>
        <c:crosses val="autoZero"/>
        <c:auto val="1"/>
        <c:lblAlgn val="ctr"/>
        <c:lblOffset val="100"/>
        <c:noMultiLvlLbl val="0"/>
      </c:catAx>
      <c:valAx>
        <c:axId val="-2037225256"/>
        <c:scaling>
          <c:orientation val="minMax"/>
        </c:scaling>
        <c:delete val="0"/>
        <c:axPos val="l"/>
        <c:majorGridlines/>
        <c:title>
          <c:tx>
            <c:rich>
              <a:bodyPr/>
              <a:lstStyle/>
              <a:p>
                <a:pPr>
                  <a:defRPr/>
                </a:pPr>
                <a:r>
                  <a:rPr lang="de-DE" b="0" dirty="0"/>
                  <a:t>In</a:t>
                </a:r>
                <a:r>
                  <a:rPr lang="de-DE" b="0" baseline="0" dirty="0"/>
                  <a:t> Milliarden $</a:t>
                </a:r>
                <a:endParaRPr lang="de-DE" b="0" dirty="0"/>
              </a:p>
            </c:rich>
          </c:tx>
          <c:overlay val="0"/>
        </c:title>
        <c:numFmt formatCode="General" sourceLinked="1"/>
        <c:majorTickMark val="none"/>
        <c:minorTickMark val="none"/>
        <c:tickLblPos val="nextTo"/>
        <c:crossAx val="-2036552552"/>
        <c:crosses val="autoZero"/>
        <c:crossBetween val="between"/>
      </c:valAx>
    </c:plotArea>
    <c:legend>
      <c:legendPos val="r"/>
      <c:layout>
        <c:manualLayout>
          <c:xMode val="edge"/>
          <c:yMode val="edge"/>
          <c:x val="0.84902215955133298"/>
          <c:y val="0.13342853501686999"/>
          <c:w val="0.14255837331475299"/>
          <c:h val="0.69728482109564005"/>
        </c:manualLayout>
      </c:layout>
      <c:overlay val="1"/>
      <c:txPr>
        <a:bodyPr/>
        <a:lstStyle/>
        <a:p>
          <a:pPr>
            <a:defRPr sz="1200"/>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024757-BDF7-4B9F-9211-3752CB0F5C8E}" type="datetimeFigureOut">
              <a:rPr lang="de-DE" smtClean="0"/>
              <a:t>20.02.19</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3B30CE-4B73-4AAA-B4BE-5C8C648E6F3B}" type="slidenum">
              <a:rPr lang="de-DE" smtClean="0"/>
              <a:t>‹Nr.›</a:t>
            </a:fld>
            <a:endParaRPr lang="de-DE"/>
          </a:p>
        </p:txBody>
      </p:sp>
    </p:spTree>
    <p:extLst>
      <p:ext uri="{BB962C8B-B14F-4D97-AF65-F5344CB8AC3E}">
        <p14:creationId xmlns:p14="http://schemas.microsoft.com/office/powerpoint/2010/main" val="2909958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61F7AA-D29B-44F5-8FBC-6F2ED5BBEC94}" type="slidenum">
              <a:rPr lang="de-DE" altLang="de-DE" smtClean="0"/>
              <a:pPr>
                <a:spcBef>
                  <a:spcPct val="0"/>
                </a:spcBef>
              </a:pPr>
              <a:t>1</a:t>
            </a:fld>
            <a:endParaRPr lang="de-DE" altLang="de-DE"/>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de-DE" altLang="de-DE" dirty="0">
              <a:latin typeface="Arial" panose="020B0604020202020204" pitchFamily="34" charset="0"/>
            </a:endParaRPr>
          </a:p>
        </p:txBody>
      </p:sp>
    </p:spTree>
    <p:extLst>
      <p:ext uri="{BB962C8B-B14F-4D97-AF65-F5344CB8AC3E}">
        <p14:creationId xmlns:p14="http://schemas.microsoft.com/office/powerpoint/2010/main" val="4116374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a:t>
            </a:r>
            <a:r>
              <a:rPr lang="de-DE" dirty="0" err="1"/>
              <a:t>www.energiespektrum.de</a:t>
            </a:r>
            <a:r>
              <a:rPr lang="de-DE" dirty="0"/>
              <a:t>/</a:t>
            </a:r>
            <a:r>
              <a:rPr lang="de-DE" dirty="0" err="1"/>
              <a:t>index.cfm?pid</a:t>
            </a:r>
            <a:r>
              <a:rPr lang="de-DE" dirty="0"/>
              <a:t>=1388&amp;pk=178901&amp;img=206251&amp;o=1&amp;p=1#imgview</a:t>
            </a:r>
          </a:p>
        </p:txBody>
      </p:sp>
      <p:sp>
        <p:nvSpPr>
          <p:cNvPr id="4" name="Foliennummernplatzhalter 3"/>
          <p:cNvSpPr>
            <a:spLocks noGrp="1"/>
          </p:cNvSpPr>
          <p:nvPr>
            <p:ph type="sldNum" sz="quarter" idx="10"/>
          </p:nvPr>
        </p:nvSpPr>
        <p:spPr/>
        <p:txBody>
          <a:bodyPr/>
          <a:lstStyle/>
          <a:p>
            <a:fld id="{38A34F0B-6FF7-944D-8809-024BA84AE0DE}" type="slidenum">
              <a:rPr lang="de-DE" smtClean="0">
                <a:solidFill>
                  <a:prstClr val="black"/>
                </a:solidFill>
              </a:rPr>
              <a:pPr/>
              <a:t>3</a:t>
            </a:fld>
            <a:endParaRPr lang="de-DE">
              <a:solidFill>
                <a:prstClr val="black"/>
              </a:solidFill>
            </a:endParaRPr>
          </a:p>
        </p:txBody>
      </p:sp>
    </p:spTree>
    <p:extLst>
      <p:ext uri="{BB962C8B-B14F-4D97-AF65-F5344CB8AC3E}">
        <p14:creationId xmlns:p14="http://schemas.microsoft.com/office/powerpoint/2010/main" val="2969594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17ACEBB-DB18-9C45-B025-04B307825061}" type="slidenum">
              <a:rPr lang="de-DE" smtClean="0"/>
              <a:t>5</a:t>
            </a:fld>
            <a:endParaRPr lang="de-DE"/>
          </a:p>
        </p:txBody>
      </p:sp>
    </p:spTree>
    <p:extLst>
      <p:ext uri="{BB962C8B-B14F-4D97-AF65-F5344CB8AC3E}">
        <p14:creationId xmlns:p14="http://schemas.microsoft.com/office/powerpoint/2010/main" val="3906387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017ACEBB-DB18-9C45-B025-04B307825061}" type="slidenum">
              <a:rPr lang="de-DE" smtClean="0"/>
              <a:t>8</a:t>
            </a:fld>
            <a:endParaRPr lang="de-DE"/>
          </a:p>
        </p:txBody>
      </p:sp>
    </p:spTree>
    <p:extLst>
      <p:ext uri="{BB962C8B-B14F-4D97-AF65-F5344CB8AC3E}">
        <p14:creationId xmlns:p14="http://schemas.microsoft.com/office/powerpoint/2010/main" val="2278961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53B30CE-4B73-4AAA-B4BE-5C8C648E6F3B}" type="slidenum">
              <a:rPr lang="de-DE" smtClean="0">
                <a:solidFill>
                  <a:prstClr val="black"/>
                </a:solidFill>
              </a:rPr>
              <a:pPr/>
              <a:t>12</a:t>
            </a:fld>
            <a:endParaRPr lang="de-DE">
              <a:solidFill>
                <a:prstClr val="black"/>
              </a:solidFill>
            </a:endParaRPr>
          </a:p>
        </p:txBody>
      </p:sp>
    </p:spTree>
    <p:extLst>
      <p:ext uri="{BB962C8B-B14F-4D97-AF65-F5344CB8AC3E}">
        <p14:creationId xmlns:p14="http://schemas.microsoft.com/office/powerpoint/2010/main" val="3717451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Folienbildplatzhalter 1"/>
          <p:cNvSpPr>
            <a:spLocks noGrp="1" noRot="1" noChangeAspect="1" noTextEdit="1"/>
          </p:cNvSpPr>
          <p:nvPr>
            <p:ph type="sldImg"/>
          </p:nvPr>
        </p:nvSpPr>
        <p:spPr>
          <a:ln/>
        </p:spPr>
      </p:sp>
      <p:sp>
        <p:nvSpPr>
          <p:cNvPr id="15362" name="Notizenplatzhalter 2"/>
          <p:cNvSpPr>
            <a:spLocks noGrp="1"/>
          </p:cNvSpPr>
          <p:nvPr>
            <p:ph type="body" idx="1"/>
          </p:nvPr>
        </p:nvSpPr>
        <p:spPr/>
        <p:txBody>
          <a:bodyPr/>
          <a:lstStyle/>
          <a:p>
            <a:pPr marL="228600" indent="-228600" defTabSz="457200" eaLnBrk="1" hangingPunct="1">
              <a:spcBef>
                <a:spcPct val="0"/>
              </a:spcBef>
              <a:defRPr/>
            </a:pPr>
            <a:r>
              <a:rPr lang="en-US" dirty="0">
                <a:latin typeface="+mn-lt"/>
                <a:ea typeface="ＭＳ Ｐゴシック" pitchFamily="-72" charset="-128"/>
                <a:cs typeface="ＭＳ Ｐゴシック" pitchFamily="-72" charset="-128"/>
              </a:rPr>
              <a:t>We're 15 to 20 years behind in how we think about renewables. </a:t>
            </a:r>
            <a:endParaRPr lang="en-US" dirty="0">
              <a:ea typeface="+mn-ea"/>
              <a:cs typeface="+mn-cs"/>
            </a:endParaRPr>
          </a:p>
        </p:txBody>
      </p:sp>
      <p:sp>
        <p:nvSpPr>
          <p:cNvPr id="243716" name="Foliennummernplatzhalt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600">
                <a:solidFill>
                  <a:schemeClr val="tx1"/>
                </a:solidFill>
                <a:latin typeface="Arial" panose="020B0604020202020204" pitchFamily="34" charset="0"/>
                <a:ea typeface="MS PGothic" pitchFamily="34" charset="-128"/>
              </a:defRPr>
            </a:lvl1pPr>
            <a:lvl2pPr marL="742950" indent="-285750">
              <a:defRPr sz="1600">
                <a:solidFill>
                  <a:schemeClr val="tx1"/>
                </a:solidFill>
                <a:latin typeface="Arial" panose="020B0604020202020204" pitchFamily="34" charset="0"/>
                <a:ea typeface="MS PGothic" pitchFamily="34" charset="-128"/>
              </a:defRPr>
            </a:lvl2pPr>
            <a:lvl3pPr marL="1143000" indent="-228600">
              <a:defRPr sz="1600">
                <a:solidFill>
                  <a:schemeClr val="tx1"/>
                </a:solidFill>
                <a:latin typeface="Arial" panose="020B0604020202020204" pitchFamily="34" charset="0"/>
                <a:ea typeface="MS PGothic" pitchFamily="34" charset="-128"/>
              </a:defRPr>
            </a:lvl3pPr>
            <a:lvl4pPr marL="1600200" indent="-228600">
              <a:defRPr sz="1600">
                <a:solidFill>
                  <a:schemeClr val="tx1"/>
                </a:solidFill>
                <a:latin typeface="Arial" panose="020B0604020202020204" pitchFamily="34" charset="0"/>
                <a:ea typeface="MS PGothic" pitchFamily="34" charset="-128"/>
              </a:defRPr>
            </a:lvl4pPr>
            <a:lvl5pPr marL="2057400" indent="-228600">
              <a:defRPr sz="1600">
                <a:solidFill>
                  <a:schemeClr val="tx1"/>
                </a:solidFill>
                <a:latin typeface="Arial" panose="020B0604020202020204" pitchFamily="34" charset="0"/>
                <a:ea typeface="MS PGothic"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MS PGothic"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MS PGothic"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MS PGothic"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MS PGothic" pitchFamily="34" charset="-128"/>
              </a:defRPr>
            </a:lvl9pPr>
          </a:lstStyle>
          <a:p>
            <a:fld id="{DFC42D90-8F7F-4572-A4F1-7D0D09005F46}" type="slidenum">
              <a:rPr lang="de-DE" altLang="de-DE" sz="1200" smtClean="0">
                <a:solidFill>
                  <a:prstClr val="black"/>
                </a:solidFill>
              </a:rPr>
              <a:pPr/>
              <a:t>14</a:t>
            </a:fld>
            <a:endParaRPr lang="de-DE" altLang="de-DE" sz="1200">
              <a:solidFill>
                <a:prstClr val="black"/>
              </a:solidFill>
            </a:endParaRPr>
          </a:p>
        </p:txBody>
      </p:sp>
    </p:spTree>
    <p:extLst>
      <p:ext uri="{BB962C8B-B14F-4D97-AF65-F5344CB8AC3E}">
        <p14:creationId xmlns:p14="http://schemas.microsoft.com/office/powerpoint/2010/main" val="651727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1" kern="1200" dirty="0">
                <a:solidFill>
                  <a:schemeClr val="tx1"/>
                </a:solidFill>
                <a:effectLst/>
                <a:latin typeface="+mn-lt"/>
                <a:ea typeface="+mn-ea"/>
                <a:cs typeface="+mn-cs"/>
              </a:rPr>
              <a:t>A 100% renewable energy system in Europe will support millions of local jobs in the power sector</a:t>
            </a:r>
            <a:endParaRPr lang="de-DE"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In 2015, the European power sector employed approximately 2 million people, with approximately half in the fossil fuel </a:t>
            </a:r>
          </a:p>
          <a:p>
            <a:pPr marL="171450" lvl="0" indent="-171450">
              <a:buFont typeface="Arial"/>
              <a:buChar char="•"/>
            </a:pPr>
            <a:r>
              <a:rPr lang="en-US" sz="1200" kern="1200" dirty="0">
                <a:solidFill>
                  <a:schemeClr val="tx1"/>
                </a:solidFill>
                <a:effectLst/>
                <a:latin typeface="+mn-lt"/>
                <a:ea typeface="+mn-ea"/>
                <a:cs typeface="+mn-cs"/>
              </a:rPr>
              <a:t>A 100% renewable power system would employ 3 to 3.5 million people and solar PV emerges as the major job creating industry, employing about 1.7 million in 2050.</a:t>
            </a:r>
            <a:endParaRPr lang="de-DE"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The approximate 800,000 jobs in the European coal industry, and 200,000 jobs in the oil, natural gas and nuclear industry of 2015 will be decreased to zero by 2050 and will be overcompensated by more than 2 million employees in the renewable energy sector.  </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E53B30CE-4B73-4AAA-B4BE-5C8C648E6F3B}" type="slidenum">
              <a:rPr lang="de-DE" smtClean="0"/>
              <a:t>19</a:t>
            </a:fld>
            <a:endParaRPr lang="de-DE"/>
          </a:p>
        </p:txBody>
      </p:sp>
    </p:spTree>
    <p:extLst>
      <p:ext uri="{BB962C8B-B14F-4D97-AF65-F5344CB8AC3E}">
        <p14:creationId xmlns:p14="http://schemas.microsoft.com/office/powerpoint/2010/main" val="611368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Titelmasterformat durch Klicken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Formatvorlage des Untertitelmasters durch Klicken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a:solidFill>
                <a:srgbClr val="000000"/>
              </a:solidFill>
              <a:latin typeface="Times New Roman" panose="02020603050405020304" pitchFamily="18" charset="0"/>
            </a:endParaRPr>
          </a:p>
        </p:txBody>
      </p:sp>
      <p:sp>
        <p:nvSpPr>
          <p:cNvPr id="5" name="AutoShape 1027"/>
          <p:cNvSpPr>
            <a:spLocks noChangeArrowheads="1"/>
          </p:cNvSpPr>
          <p:nvPr/>
        </p:nvSpPr>
        <p:spPr bwMode="white">
          <a:xfrm>
            <a:off x="327027" y="488949"/>
            <a:ext cx="8435975" cy="4768851"/>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a:solidFill>
                <a:srgbClr val="000000"/>
              </a:solidFill>
              <a:latin typeface="Times New Roman" panose="02020603050405020304" pitchFamily="18"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1350">
              <a:solidFill>
                <a:srgbClr val="000000"/>
              </a:solidFill>
              <a:latin typeface="Verdana" panose="020B0604030504040204" pitchFamily="34" charset="0"/>
            </a:endParaRPr>
          </a:p>
        </p:txBody>
      </p:sp>
      <p:sp>
        <p:nvSpPr>
          <p:cNvPr id="35845" name="Rectangle 1029"/>
          <p:cNvSpPr>
            <a:spLocks noGrp="1" noChangeArrowheads="1"/>
          </p:cNvSpPr>
          <p:nvPr>
            <p:ph type="ctrTitle"/>
          </p:nvPr>
        </p:nvSpPr>
        <p:spPr>
          <a:xfrm>
            <a:off x="685800" y="857250"/>
            <a:ext cx="7772400" cy="2266951"/>
          </a:xfrm>
        </p:spPr>
        <p:txBody>
          <a:bodyPr anchor="ctr" anchorCtr="1"/>
          <a:lstStyle>
            <a:lvl1pPr algn="ctr">
              <a:defRPr sz="3075"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2475"/>
            </a:lvl1pPr>
          </a:lstStyle>
          <a:p>
            <a:r>
              <a:rPr lang="de-DE"/>
              <a:t>Master-Untertitelformat bearbeiten</a:t>
            </a:r>
          </a:p>
        </p:txBody>
      </p:sp>
    </p:spTree>
    <p:extLst>
      <p:ext uri="{BB962C8B-B14F-4D97-AF65-F5344CB8AC3E}">
        <p14:creationId xmlns:p14="http://schemas.microsoft.com/office/powerpoint/2010/main" val="74262503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el und Inhalt">
    <p:spTree>
      <p:nvGrpSpPr>
        <p:cNvPr id="1" name=""/>
        <p:cNvGrpSpPr/>
        <p:nvPr/>
      </p:nvGrpSpPr>
      <p:grpSpPr>
        <a:xfrm>
          <a:off x="0" y="0"/>
          <a:ext cx="0" cy="0"/>
          <a:chOff x="0" y="0"/>
          <a:chExt cx="0" cy="0"/>
        </a:xfrm>
      </p:grpSpPr>
      <p:sp>
        <p:nvSpPr>
          <p:cNvPr id="4" name="Rectangle 9"/>
          <p:cNvSpPr/>
          <p:nvPr userDrawn="1"/>
        </p:nvSpPr>
        <p:spPr>
          <a:xfrm>
            <a:off x="0" y="6143626"/>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sz="1350">
              <a:solidFill>
                <a:srgbClr val="FFFFFF"/>
              </a:solidFill>
            </a:endParaRPr>
          </a:p>
        </p:txBody>
      </p:sp>
      <p:sp>
        <p:nvSpPr>
          <p:cNvPr id="5" name="Fußzeilenplatzhalter 4"/>
          <p:cNvSpPr txBox="1">
            <a:spLocks/>
          </p:cNvSpPr>
          <p:nvPr/>
        </p:nvSpPr>
        <p:spPr bwMode="auto">
          <a:xfrm>
            <a:off x="5429250" y="6165850"/>
            <a:ext cx="3714750" cy="692151"/>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050">
                <a:solidFill>
                  <a:srgbClr val="FFFFFF"/>
                </a:solidFill>
              </a:rPr>
              <a:t>Hans-Josef Fell – MdB (1998-2013)</a:t>
            </a:r>
          </a:p>
          <a:p>
            <a:pPr algn="r">
              <a:lnSpc>
                <a:spcPct val="120000"/>
              </a:lnSpc>
              <a:defRPr/>
            </a:pPr>
            <a:r>
              <a:rPr lang="de-DE" altLang="de-DE" sz="1050">
                <a:solidFill>
                  <a:srgbClr val="FFFFFF"/>
                </a:solidFill>
              </a:rPr>
              <a:t>Präsident der Energy Watch Group</a:t>
            </a:r>
          </a:p>
        </p:txBody>
      </p:sp>
      <p:sp>
        <p:nvSpPr>
          <p:cNvPr id="7" name="Fußzeilenplatzhalter 4"/>
          <p:cNvSpPr txBox="1">
            <a:spLocks/>
          </p:cNvSpPr>
          <p:nvPr/>
        </p:nvSpPr>
        <p:spPr bwMode="auto">
          <a:xfrm>
            <a:off x="5429250" y="6165850"/>
            <a:ext cx="3714750" cy="692151"/>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050" dirty="0">
                <a:solidFill>
                  <a:srgbClr val="FFFFFF"/>
                </a:solidFill>
              </a:rPr>
              <a:t>Hans-Josef Fell – MdB (1998-2013)</a:t>
            </a:r>
          </a:p>
          <a:p>
            <a:pPr algn="r">
              <a:lnSpc>
                <a:spcPct val="120000"/>
              </a:lnSpc>
              <a:defRPr/>
            </a:pPr>
            <a:r>
              <a:rPr lang="de-DE" altLang="de-DE" sz="1050" dirty="0">
                <a:solidFill>
                  <a:srgbClr val="FFFFFF"/>
                </a:solidFill>
              </a:rPr>
              <a:t>Präsident der </a:t>
            </a:r>
            <a:r>
              <a:rPr lang="de-DE" altLang="de-DE" sz="1050" dirty="0" err="1">
                <a:solidFill>
                  <a:srgbClr val="FFFFFF"/>
                </a:solidFill>
              </a:rPr>
              <a:t>Energy</a:t>
            </a:r>
            <a:r>
              <a:rPr lang="de-DE" altLang="de-DE" sz="1050" dirty="0">
                <a:solidFill>
                  <a:srgbClr val="FFFFFF"/>
                </a:solidFill>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5842699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9"/>
            <a:ext cx="8699862"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22071" y="1535113"/>
            <a:ext cx="4275319"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p:cNvSpPr>
            <a:spLocks noGrp="1"/>
          </p:cNvSpPr>
          <p:nvPr>
            <p:ph sz="half" idx="2"/>
          </p:nvPr>
        </p:nvSpPr>
        <p:spPr>
          <a:xfrm>
            <a:off x="222071" y="2174875"/>
            <a:ext cx="4275319"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276906"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p:cNvSpPr>
            <a:spLocks noGrp="1"/>
          </p:cNvSpPr>
          <p:nvPr>
            <p:ph sz="quarter" idx="4"/>
          </p:nvPr>
        </p:nvSpPr>
        <p:spPr>
          <a:xfrm>
            <a:off x="4645025" y="2174875"/>
            <a:ext cx="4276906"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8381796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5870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22069" y="285728"/>
            <a:ext cx="8699862" cy="1143000"/>
          </a:xfrm>
        </p:spPr>
        <p:txBody>
          <a:bodyPr/>
          <a:lstStyle>
            <a:lvl1pPr algn="ctr">
              <a:defRPr/>
            </a:lvl1pPr>
          </a:lstStyle>
          <a:p>
            <a:r>
              <a:rPr lang="de-DE"/>
              <a:t>Mastertitelformat bearbeiten</a:t>
            </a:r>
            <a:endParaRPr lang="de-DE" dirty="0"/>
          </a:p>
        </p:txBody>
      </p:sp>
      <p:sp>
        <p:nvSpPr>
          <p:cNvPr id="3" name="Diagrammplatzhalter 2"/>
          <p:cNvSpPr>
            <a:spLocks noGrp="1"/>
          </p:cNvSpPr>
          <p:nvPr>
            <p:ph type="chart" idx="1"/>
          </p:nvPr>
        </p:nvSpPr>
        <p:spPr>
          <a:xfrm>
            <a:off x="222071" y="1571613"/>
            <a:ext cx="8699861" cy="4437303"/>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36623100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71" y="533400"/>
            <a:ext cx="8699861"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594131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sz="1350">
              <a:solidFill>
                <a:srgbClr val="000000"/>
              </a:solidFill>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7" y="528639"/>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67653863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cxnSp>
        <p:nvCxnSpPr>
          <p:cNvPr id="4" name="Straight Connector 6"/>
          <p:cNvCxnSpPr/>
          <p:nvPr/>
        </p:nvCxnSpPr>
        <p:spPr>
          <a:xfrm>
            <a:off x="0" y="514351"/>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4800" y="1"/>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1"/>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AE44BF7-1FE9-074E-BBE6-5FF09093A572}" type="datetimeFigureOut">
              <a:rPr lang="de-DE" smtClean="0">
                <a:solidFill>
                  <a:srgbClr val="000000"/>
                </a:solidFill>
              </a:rPr>
              <a:pPr/>
              <a:t>20.02.19</a:t>
            </a:fld>
            <a:endParaRPr lang="de-DE">
              <a:solidFill>
                <a:srgbClr val="000000"/>
              </a:solidFill>
            </a:endParaRPr>
          </a:p>
        </p:txBody>
      </p:sp>
      <p:sp>
        <p:nvSpPr>
          <p:cNvPr id="8" name="Footer Placeholder 7"/>
          <p:cNvSpPr>
            <a:spLocks noGrp="1"/>
          </p:cNvSpPr>
          <p:nvPr>
            <p:ph type="ftr" sz="quarter" idx="11"/>
          </p:nvPr>
        </p:nvSpPr>
        <p:spPr>
          <a:xfrm>
            <a:off x="1524000" y="6629401"/>
            <a:ext cx="2895600" cy="215900"/>
          </a:xfrm>
          <a:prstGeom prst="rect">
            <a:avLst/>
          </a:prstGeom>
        </p:spPr>
        <p:txBody>
          <a:bodyPr/>
          <a:lstStyle>
            <a:lvl1pPr>
              <a:defRPr>
                <a:latin typeface="Arial" panose="020B0604020202020204" pitchFamily="34" charset="0"/>
                <a:ea typeface="+mn-ea"/>
                <a:cs typeface="+mn-cs"/>
              </a:defRPr>
            </a:lvl1pPr>
          </a:lstStyle>
          <a:p>
            <a:endParaRPr lang="de-DE">
              <a:solidFill>
                <a:srgbClr val="000000"/>
              </a:solidFill>
            </a:endParaRPr>
          </a:p>
        </p:txBody>
      </p:sp>
      <p:sp>
        <p:nvSpPr>
          <p:cNvPr id="9" name="Slide Number Placeholder 8"/>
          <p:cNvSpPr>
            <a:spLocks noGrp="1"/>
          </p:cNvSpPr>
          <p:nvPr>
            <p:ph type="sldNum" sz="quarter" idx="12"/>
          </p:nvPr>
        </p:nvSpPr>
        <p:spPr>
          <a:xfrm>
            <a:off x="4505325" y="6659564"/>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F755ACA-A76B-384F-A3E2-F1A61249475B}"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315311790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Vergleich">
    <p:spTree>
      <p:nvGrpSpPr>
        <p:cNvPr id="1" name=""/>
        <p:cNvGrpSpPr/>
        <p:nvPr/>
      </p:nvGrpSpPr>
      <p:grpSpPr>
        <a:xfrm>
          <a:off x="0" y="0"/>
          <a:ext cx="0" cy="0"/>
          <a:chOff x="0" y="0"/>
          <a:chExt cx="0" cy="0"/>
        </a:xfrm>
      </p:grpSpPr>
      <p:sp>
        <p:nvSpPr>
          <p:cNvPr id="7"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100">
                <a:solidFill>
                  <a:srgbClr val="008000"/>
                </a:solidFill>
                <a:latin typeface="Verdana" charset="0"/>
              </a:rPr>
              <a:t>Titelmasterformat durch Klicken bearbeiten</a:t>
            </a:r>
          </a:p>
        </p:txBody>
      </p:sp>
      <p:sp>
        <p:nvSpPr>
          <p:cNvPr id="3" name="Textplatzhalter 2"/>
          <p:cNvSpPr>
            <a:spLocks noGrp="1"/>
          </p:cNvSpPr>
          <p:nvPr>
            <p:ph type="body" idx="1"/>
          </p:nvPr>
        </p:nvSpPr>
        <p:spPr>
          <a:xfrm>
            <a:off x="457200" y="1535113"/>
            <a:ext cx="4040188" cy="639763"/>
          </a:xfrm>
        </p:spPr>
        <p:txBody>
          <a:bodyPr anchor="b"/>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dirty="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marL="257175" indent="-257175">
              <a:buClr>
                <a:schemeClr val="tx1"/>
              </a:buClr>
              <a:buSzPct val="75000"/>
              <a:buFont typeface="Arial" charset="0"/>
              <a:buChar char="•"/>
              <a:defRPr sz="1800"/>
            </a:lvl1pPr>
            <a:lvl2pPr marL="557213" indent="-214313">
              <a:buClr>
                <a:schemeClr val="tx1"/>
              </a:buClr>
              <a:buSzPct val="75000"/>
              <a:buFont typeface="Arial" charset="0"/>
              <a:buChar char="•"/>
              <a:defRPr sz="1500"/>
            </a:lvl2pPr>
            <a:lvl3pPr marL="857250" indent="-171450">
              <a:buClr>
                <a:schemeClr val="tx1"/>
              </a:buClr>
              <a:buSzPct val="75000"/>
              <a:buFont typeface="Arial" charset="0"/>
              <a:buChar char="•"/>
              <a:defRPr sz="1350"/>
            </a:lvl3pPr>
            <a:lvl4pPr marL="1200150" indent="-171450">
              <a:buClr>
                <a:schemeClr val="tx1"/>
              </a:buClr>
              <a:buSzPct val="75000"/>
              <a:buFont typeface="Arial" charset="0"/>
              <a:buChar char="•"/>
              <a:defRPr sz="1200"/>
            </a:lvl4pPr>
            <a:lvl5pPr marL="1543050" indent="-171450">
              <a:buClr>
                <a:schemeClr val="tx1"/>
              </a:buClr>
              <a:buSzPct val="75000"/>
              <a:buFont typeface="Arial" charset="0"/>
              <a:buChar char="•"/>
              <a:defRPr sz="1200"/>
            </a:lvl5pPr>
            <a:lvl6pPr>
              <a:defRPr sz="1200"/>
            </a:lvl6pPr>
            <a:lvl7pPr>
              <a:defRPr sz="1200"/>
            </a:lvl7pPr>
            <a:lvl8pPr>
              <a:defRPr sz="1200"/>
            </a:lvl8pPr>
            <a:lvl9pPr>
              <a:defRPr sz="12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7" y="1535113"/>
            <a:ext cx="4041775" cy="639763"/>
          </a:xfrm>
        </p:spPr>
        <p:txBody>
          <a:bodyPr anchor="b"/>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dirty="0"/>
              <a:t>Textmasterformate durch Klicken bearbeiten</a:t>
            </a:r>
          </a:p>
        </p:txBody>
      </p:sp>
      <p:sp>
        <p:nvSpPr>
          <p:cNvPr id="6" name="Inhaltsplatzhalter 5"/>
          <p:cNvSpPr>
            <a:spLocks noGrp="1"/>
          </p:cNvSpPr>
          <p:nvPr>
            <p:ph sz="quarter" idx="4"/>
          </p:nvPr>
        </p:nvSpPr>
        <p:spPr>
          <a:xfrm>
            <a:off x="4645027" y="2174875"/>
            <a:ext cx="4041775" cy="3951288"/>
          </a:xfrm>
        </p:spPr>
        <p:txBody>
          <a:bodyPr/>
          <a:lstStyle>
            <a:lvl1pPr marL="257175" indent="-257175">
              <a:buClr>
                <a:schemeClr val="tx1"/>
              </a:buClr>
              <a:buSzPct val="75000"/>
              <a:buFont typeface="Arial" charset="0"/>
              <a:buChar char="•"/>
              <a:defRPr sz="1800"/>
            </a:lvl1pPr>
            <a:lvl2pPr marL="557213" indent="-214313">
              <a:buClr>
                <a:schemeClr val="tx1"/>
              </a:buClr>
              <a:buSzPct val="75000"/>
              <a:buFont typeface="Arial" charset="0"/>
              <a:buChar char="•"/>
              <a:defRPr sz="1500"/>
            </a:lvl2pPr>
            <a:lvl3pPr marL="857250" indent="-171450">
              <a:buClr>
                <a:schemeClr val="tx1"/>
              </a:buClr>
              <a:buSzPct val="75000"/>
              <a:buFont typeface="Arial" charset="0"/>
              <a:buChar char="•"/>
              <a:defRPr sz="1350"/>
            </a:lvl3pPr>
            <a:lvl4pPr marL="1200150" indent="-171450">
              <a:buClr>
                <a:schemeClr val="tx1"/>
              </a:buClr>
              <a:buSzPct val="75000"/>
              <a:buFont typeface="Arial" charset="0"/>
              <a:buChar char="•"/>
              <a:defRPr sz="1200"/>
            </a:lvl4pPr>
            <a:lvl5pPr marL="1543050" indent="-171450">
              <a:buClr>
                <a:schemeClr val="tx1"/>
              </a:buClr>
              <a:buSzPct val="75000"/>
              <a:buFont typeface="Arial" charset="0"/>
              <a:buChar char="•"/>
              <a:defRPr sz="1200"/>
            </a:lvl5pPr>
            <a:lvl6pPr>
              <a:defRPr sz="1200"/>
            </a:lvl6pPr>
            <a:lvl7pPr>
              <a:defRPr sz="1200"/>
            </a:lvl7pPr>
            <a:lvl8pPr>
              <a:defRPr sz="1200"/>
            </a:lvl8pPr>
            <a:lvl9pPr>
              <a:defRPr sz="12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65421375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itel und Diagramm">
    <p:spTree>
      <p:nvGrpSpPr>
        <p:cNvPr id="1" name=""/>
        <p:cNvGrpSpPr/>
        <p:nvPr/>
      </p:nvGrpSpPr>
      <p:grpSpPr>
        <a:xfrm>
          <a:off x="0" y="0"/>
          <a:ext cx="0" cy="0"/>
          <a:chOff x="0" y="0"/>
          <a:chExt cx="0" cy="0"/>
        </a:xfrm>
      </p:grpSpPr>
      <p:sp>
        <p:nvSpPr>
          <p:cNvPr id="4"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100">
                <a:solidFill>
                  <a:srgbClr val="008000"/>
                </a:solidFill>
                <a:latin typeface="Verdana" charset="0"/>
              </a:rPr>
              <a:t>Titelmasterformat durch Klicken bearbeiten</a:t>
            </a:r>
          </a:p>
        </p:txBody>
      </p:sp>
      <p:sp>
        <p:nvSpPr>
          <p:cNvPr id="3" name="Diagrammplatzhalter 2"/>
          <p:cNvSpPr>
            <a:spLocks noGrp="1"/>
          </p:cNvSpPr>
          <p:nvPr>
            <p:ph type="chart" idx="1"/>
          </p:nvPr>
        </p:nvSpPr>
        <p:spPr>
          <a:xfrm>
            <a:off x="360000" y="1571612"/>
            <a:ext cx="7696200" cy="4038600"/>
          </a:xfrm>
        </p:spPr>
        <p:txBody>
          <a:bodyPr/>
          <a:lstStyle>
            <a:lvl1pPr>
              <a:defRPr sz="1800"/>
            </a:lvl1pPr>
          </a:lstStyle>
          <a:p>
            <a:pPr lvl="0"/>
            <a:r>
              <a:rPr lang="de-DE" noProof="0" dirty="0"/>
              <a:t>Diagramm durch Klicken auf Symbol hinzufügen</a:t>
            </a:r>
          </a:p>
        </p:txBody>
      </p:sp>
    </p:spTree>
    <p:extLst>
      <p:ext uri="{BB962C8B-B14F-4D97-AF65-F5344CB8AC3E}">
        <p14:creationId xmlns:p14="http://schemas.microsoft.com/office/powerpoint/2010/main" val="2867623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Mastertitelformat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a:t>Diagramm durch Klicken auf Symbol hinzufügen</a:t>
            </a:r>
            <a:endParaRPr lang="de-DE" noProof="0"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9"/>
            <a:ext cx="8229600"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366907910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3" name="Rectangle 11"/>
          <p:cNvSpPr/>
          <p:nvPr userDrawn="1"/>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FFFFFF"/>
              </a:solidFill>
            </a:endParaRPr>
          </a:p>
        </p:txBody>
      </p:sp>
      <p:cxnSp>
        <p:nvCxnSpPr>
          <p:cNvPr id="4" name="Straight Connector 6"/>
          <p:cNvCxnSpPr/>
          <p:nvPr userDrawn="1"/>
        </p:nvCxnSpPr>
        <p:spPr>
          <a:xfrm>
            <a:off x="0" y="514351"/>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24800" y="1"/>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en-US" dirty="0"/>
              <a:t>Click to edit Master title style</a:t>
            </a:r>
          </a:p>
        </p:txBody>
      </p:sp>
      <p:sp>
        <p:nvSpPr>
          <p:cNvPr id="7" name="Date Placeholder 5"/>
          <p:cNvSpPr>
            <a:spLocks noGrp="1"/>
          </p:cNvSpPr>
          <p:nvPr>
            <p:ph type="dt" sz="half" idx="10"/>
          </p:nvPr>
        </p:nvSpPr>
        <p:spPr>
          <a:xfrm>
            <a:off x="0" y="6629400"/>
            <a:ext cx="2133600" cy="222251"/>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24A0D3D2-CD43-5245-84E2-771EE06064DC}" type="datetime1">
              <a:rPr lang="en-US" altLang="de-DE">
                <a:solidFill>
                  <a:srgbClr val="000000"/>
                </a:solidFill>
              </a:rPr>
              <a:pPr>
                <a:defRPr/>
              </a:pPr>
              <a:t>2/20/19</a:t>
            </a:fld>
            <a:endParaRPr lang="en-US" altLang="de-DE">
              <a:solidFill>
                <a:srgbClr val="000000"/>
              </a:solidFill>
            </a:endParaRPr>
          </a:p>
        </p:txBody>
      </p:sp>
      <p:sp>
        <p:nvSpPr>
          <p:cNvPr id="8" name="Footer Placeholder 7"/>
          <p:cNvSpPr>
            <a:spLocks noGrp="1"/>
          </p:cNvSpPr>
          <p:nvPr>
            <p:ph type="ftr" sz="quarter" idx="11"/>
          </p:nvPr>
        </p:nvSpPr>
        <p:spPr>
          <a:xfrm>
            <a:off x="1524000" y="6629401"/>
            <a:ext cx="2895600" cy="215900"/>
          </a:xfrm>
          <a:prstGeom prst="rect">
            <a:avLst/>
          </a:prstGeom>
        </p:spPr>
        <p:txBody>
          <a:bodyPr/>
          <a:lstStyle>
            <a:lvl1pPr>
              <a:defRPr>
                <a:latin typeface="Arial" panose="020B0604020202020204" pitchFamily="34" charset="0"/>
                <a:ea typeface="+mn-ea"/>
                <a:cs typeface="+mn-cs"/>
              </a:defRPr>
            </a:lvl1pPr>
          </a:lstStyle>
          <a:p>
            <a:pPr>
              <a:defRPr/>
            </a:pPr>
            <a:r>
              <a:rPr lang="en-US">
                <a:solidFill>
                  <a:srgbClr val="000000"/>
                </a:solidFill>
              </a:rPr>
              <a:t>ViZn Confidential</a:t>
            </a:r>
            <a:endParaRPr lang="en-US" dirty="0">
              <a:solidFill>
                <a:srgbClr val="000000"/>
              </a:solidFill>
            </a:endParaRPr>
          </a:p>
        </p:txBody>
      </p:sp>
      <p:sp>
        <p:nvSpPr>
          <p:cNvPr id="9" name="Slide Number Placeholder 8"/>
          <p:cNvSpPr>
            <a:spLocks noGrp="1"/>
          </p:cNvSpPr>
          <p:nvPr>
            <p:ph type="sldNum" sz="quarter" idx="12"/>
          </p:nvPr>
        </p:nvSpPr>
        <p:spPr>
          <a:xfrm>
            <a:off x="4505325" y="6659564"/>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1398666B-04BA-B94D-AF32-9F336EB1CCD4}" type="slidenum">
              <a:rPr lang="en-US" altLang="de-DE">
                <a:solidFill>
                  <a:srgbClr val="000000"/>
                </a:solidFill>
              </a:rPr>
              <a:pPr>
                <a:defRPr/>
              </a:pPr>
              <a:t>‹Nr.›</a:t>
            </a:fld>
            <a:endParaRPr lang="en-US" altLang="de-DE">
              <a:solidFill>
                <a:srgbClr val="000000"/>
              </a:solidFill>
            </a:endParaRPr>
          </a:p>
        </p:txBody>
      </p:sp>
    </p:spTree>
    <p:extLst>
      <p:ext uri="{BB962C8B-B14F-4D97-AF65-F5344CB8AC3E}">
        <p14:creationId xmlns:p14="http://schemas.microsoft.com/office/powerpoint/2010/main" val="195745545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9"/>
            <a:ext cx="8229600" cy="1143000"/>
          </a:xfrm>
          <a:prstGeom prst="rect">
            <a:avLst/>
          </a:prstGeom>
        </p:spPr>
        <p:txBody>
          <a:bodyPr/>
          <a:lstStyle/>
          <a:p>
            <a:r>
              <a:rPr lang="de-DE"/>
              <a:t>Titelmasterformat durch Klicken bearbeiten</a:t>
            </a:r>
            <a:endParaRPr lang="en-GB"/>
          </a:p>
        </p:txBody>
      </p:sp>
    </p:spTree>
    <p:extLst>
      <p:ext uri="{BB962C8B-B14F-4D97-AF65-F5344CB8AC3E}">
        <p14:creationId xmlns:p14="http://schemas.microsoft.com/office/powerpoint/2010/main" val="130173378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a:solidFill>
                <a:srgbClr val="000000"/>
              </a:solidFill>
              <a:latin typeface="Verdana" panose="020B0604030504040204" pitchFamily="34"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375228090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itel und Inhalt">
    <p:spTree>
      <p:nvGrpSpPr>
        <p:cNvPr id="1" name=""/>
        <p:cNvGrpSpPr/>
        <p:nvPr/>
      </p:nvGrpSpPr>
      <p:grpSpPr>
        <a:xfrm>
          <a:off x="0" y="0"/>
          <a:ext cx="0" cy="0"/>
          <a:chOff x="0" y="0"/>
          <a:chExt cx="0" cy="0"/>
        </a:xfrm>
      </p:grpSpPr>
      <p:sp>
        <p:nvSpPr>
          <p:cNvPr id="4"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5"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7"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7638509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22069" y="1535113"/>
            <a:ext cx="427531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222069" y="2174875"/>
            <a:ext cx="42753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2769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2769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027813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29219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22069" y="285728"/>
            <a:ext cx="8699862" cy="1143000"/>
          </a:xfrm>
        </p:spPr>
        <p:txBody>
          <a:bodyPr/>
          <a:lstStyle>
            <a:lvl1pPr algn="ctr">
              <a:defRPr/>
            </a:lvl1pPr>
          </a:lstStyle>
          <a:p>
            <a:r>
              <a:rPr lang="de-DE"/>
              <a:t>Mastertitelformat bearbeiten</a:t>
            </a:r>
            <a:endParaRPr lang="de-DE" dirty="0"/>
          </a:p>
        </p:txBody>
      </p:sp>
      <p:sp>
        <p:nvSpPr>
          <p:cNvPr id="3" name="Diagrammplatzhalter 2"/>
          <p:cNvSpPr>
            <a:spLocks noGrp="1"/>
          </p:cNvSpPr>
          <p:nvPr>
            <p:ph type="chart" idx="1"/>
          </p:nvPr>
        </p:nvSpPr>
        <p:spPr>
          <a:xfrm>
            <a:off x="222069" y="1571612"/>
            <a:ext cx="8699861" cy="4437302"/>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27928710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69" y="533400"/>
            <a:ext cx="8699861"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0317750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solidFill>
                <a:srgbClr val="000000"/>
              </a:solidFill>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080800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hf sldNum="0" hdr="0" dt="0"/>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Only">
  <p:cSld name="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lvl1pPr algn="ctr">
              <a:defRPr/>
            </a:lvl1pPr>
          </a:lstStyle>
          <a:p>
            <a:r>
              <a:rPr lang="de-DE"/>
              <a:t>Mastertitelformat bearbeiten</a:t>
            </a:r>
            <a:endParaRPr lang="de-DE" dirty="0"/>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F755ACA-A76B-384F-A3E2-F1A61249475B}"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336420755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AE44BF7-1FE9-074E-BBE6-5FF09093A572}" type="datetimeFigureOut">
              <a:rPr lang="de-DE" smtClean="0">
                <a:solidFill>
                  <a:srgbClr val="000000"/>
                </a:solidFill>
              </a:rPr>
              <a:pPr/>
              <a:t>20.02.19</a:t>
            </a:fld>
            <a:endParaRPr 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endParaRPr lang="de-DE">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F755ACA-A76B-384F-A3E2-F1A61249475B}"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17543081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Vergleich">
    <p:spTree>
      <p:nvGrpSpPr>
        <p:cNvPr id="1" name=""/>
        <p:cNvGrpSpPr/>
        <p:nvPr/>
      </p:nvGrpSpPr>
      <p:grpSpPr>
        <a:xfrm>
          <a:off x="0" y="0"/>
          <a:ext cx="0" cy="0"/>
          <a:chOff x="0" y="0"/>
          <a:chExt cx="0" cy="0"/>
        </a:xfrm>
      </p:grpSpPr>
      <p:sp>
        <p:nvSpPr>
          <p:cNvPr id="7"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800">
                <a:solidFill>
                  <a:srgbClr val="008000"/>
                </a:solidFill>
                <a:latin typeface="Verdana" charset="0"/>
              </a:rPr>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76247217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106124238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3" name="Rectangle 11"/>
          <p:cNvSpPr/>
          <p:nvPr userDrawn="1"/>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userDrawn="1"/>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en-US" dirty="0"/>
              <a:t>Click to edit Master title style</a:t>
            </a:r>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24A0D3D2-CD43-5245-84E2-771EE06064DC}" type="datetime1">
              <a:rPr lang="en-US" altLang="de-DE">
                <a:solidFill>
                  <a:srgbClr val="000000"/>
                </a:solidFill>
              </a:rPr>
              <a:pPr>
                <a:defRPr/>
              </a:pPr>
              <a:t>2/20/19</a:t>
            </a:fld>
            <a:endParaRPr lang="en-US" alt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pPr>
              <a:defRPr/>
            </a:pPr>
            <a:r>
              <a:rPr lang="en-US">
                <a:solidFill>
                  <a:srgbClr val="000000"/>
                </a:solidFill>
              </a:rPr>
              <a:t>ViZn Confidential</a:t>
            </a:r>
            <a:endParaRPr lang="en-US" dirty="0">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1398666B-04BA-B94D-AF32-9F336EB1CCD4}" type="slidenum">
              <a:rPr lang="en-US" altLang="de-DE">
                <a:solidFill>
                  <a:srgbClr val="000000"/>
                </a:solidFill>
              </a:rPr>
              <a:pPr>
                <a:defRPr/>
              </a:pPr>
              <a:t>‹Nr.›</a:t>
            </a:fld>
            <a:endParaRPr lang="en-US" altLang="de-DE">
              <a:solidFill>
                <a:srgbClr val="000000"/>
              </a:solidFill>
            </a:endParaRPr>
          </a:p>
        </p:txBody>
      </p:sp>
    </p:spTree>
    <p:extLst>
      <p:ext uri="{BB962C8B-B14F-4D97-AF65-F5344CB8AC3E}">
        <p14:creationId xmlns:p14="http://schemas.microsoft.com/office/powerpoint/2010/main" val="347423334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Titel und Diagramm">
    <p:spTree>
      <p:nvGrpSpPr>
        <p:cNvPr id="1" name=""/>
        <p:cNvGrpSpPr/>
        <p:nvPr/>
      </p:nvGrpSpPr>
      <p:grpSpPr>
        <a:xfrm>
          <a:off x="0" y="0"/>
          <a:ext cx="0" cy="0"/>
          <a:chOff x="0" y="0"/>
          <a:chExt cx="0" cy="0"/>
        </a:xfrm>
      </p:grpSpPr>
      <p:sp>
        <p:nvSpPr>
          <p:cNvPr id="4"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800">
                <a:solidFill>
                  <a:srgbClr val="008000"/>
                </a:solidFill>
                <a:latin typeface="Verdana" charset="0"/>
              </a:rPr>
              <a:t>Titelmasterformat durch Klicken bearbeiten</a:t>
            </a:r>
          </a:p>
        </p:txBody>
      </p:sp>
      <p:sp>
        <p:nvSpPr>
          <p:cNvPr id="3" name="Diagrammplatzhalter 2"/>
          <p:cNvSpPr>
            <a:spLocks noGrp="1"/>
          </p:cNvSpPr>
          <p:nvPr>
            <p:ph type="chart" idx="1"/>
          </p:nvPr>
        </p:nvSpPr>
        <p:spPr>
          <a:xfrm>
            <a:off x="360000" y="1571612"/>
            <a:ext cx="7696200" cy="4038600"/>
          </a:xfrm>
        </p:spPr>
        <p:txBody>
          <a:bodyPr/>
          <a:lstStyle>
            <a:lvl1pPr>
              <a:defRPr sz="2400"/>
            </a:lvl1pPr>
          </a:lstStyle>
          <a:p>
            <a:pPr lvl="0"/>
            <a:r>
              <a:rPr lang="de-DE" noProof="0" dirty="0"/>
              <a:t>Diagramm durch Klicken auf Symbol hinzufügen</a:t>
            </a:r>
          </a:p>
        </p:txBody>
      </p:sp>
    </p:spTree>
    <p:extLst>
      <p:ext uri="{BB962C8B-B14F-4D97-AF65-F5344CB8AC3E}">
        <p14:creationId xmlns:p14="http://schemas.microsoft.com/office/powerpoint/2010/main" val="97500648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en-GB"/>
          </a:p>
        </p:txBody>
      </p:sp>
    </p:spTree>
    <p:extLst>
      <p:ext uri="{BB962C8B-B14F-4D97-AF65-F5344CB8AC3E}">
        <p14:creationId xmlns:p14="http://schemas.microsoft.com/office/powerpoint/2010/main" val="366102697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defRPr/>
            </a:pPr>
            <a:endParaRPr lang="de-DE" sz="2400">
              <a:latin typeface="Times New Roman" panose="02020603050405020304" pitchFamily="18" charset="0"/>
              <a:ea typeface="+mn-ea"/>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defRPr/>
            </a:pPr>
            <a:endParaRPr lang="de-DE" sz="2400">
              <a:latin typeface="Times New Roman" panose="02020603050405020304" pitchFamily="18" charset="0"/>
              <a:ea typeface="+mn-ea"/>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defRPr/>
            </a:pPr>
            <a:endParaRPr lang="de-DE">
              <a:ea typeface="+mn-ea"/>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10479550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de-DE"/>
          </a:p>
        </p:txBody>
      </p:sp>
      <p:sp>
        <p:nvSpPr>
          <p:cNvPr id="5" name="Fußzeilenplatzhalter 4"/>
          <p:cNvSpPr txBox="1">
            <a:spLocks/>
          </p:cNvSpPr>
          <p:nvPr/>
        </p:nvSpPr>
        <p:spPr bwMode="auto">
          <a:xfrm>
            <a:off x="3635375" y="6165850"/>
            <a:ext cx="5508625" cy="692150"/>
          </a:xfrm>
          <a:prstGeom prst="rect">
            <a:avLst/>
          </a:prstGeom>
          <a:noFill/>
          <a:ln>
            <a:noFill/>
          </a:ln>
          <a:extLst/>
        </p:spPr>
        <p:txBody>
          <a:bodyP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lvl="1" algn="r">
              <a:defRPr/>
            </a:pPr>
            <a:r>
              <a:rPr lang="de-DE" sz="1200" dirty="0">
                <a:solidFill>
                  <a:srgbClr val="FFFFFF"/>
                </a:solidFill>
                <a:ea typeface="ＭＳ Ｐゴシック" charset="0"/>
              </a:rPr>
              <a:t>Hans-Josef Fell</a:t>
            </a:r>
          </a:p>
          <a:p>
            <a:pPr lvl="1" algn="r">
              <a:defRPr/>
            </a:pPr>
            <a:r>
              <a:rPr lang="de-DE" sz="1200" dirty="0">
                <a:solidFill>
                  <a:srgbClr val="FFFFFF"/>
                </a:solidFill>
                <a:ea typeface="ＭＳ Ｐゴシック" charset="0"/>
              </a:rPr>
              <a:t>Member </a:t>
            </a:r>
            <a:r>
              <a:rPr lang="de-DE" sz="1200" dirty="0" err="1">
                <a:solidFill>
                  <a:srgbClr val="FFFFFF"/>
                </a:solidFill>
                <a:ea typeface="ＭＳ Ｐゴシック" charset="0"/>
              </a:rPr>
              <a:t>of</a:t>
            </a:r>
            <a:r>
              <a:rPr lang="de-DE" sz="1200" dirty="0">
                <a:solidFill>
                  <a:srgbClr val="FFFFFF"/>
                </a:solidFill>
                <a:ea typeface="ＭＳ Ｐゴシック" charset="0"/>
              </a:rPr>
              <a:t> German </a:t>
            </a:r>
            <a:r>
              <a:rPr lang="de-DE" sz="1200" dirty="0" err="1">
                <a:solidFill>
                  <a:srgbClr val="FFFFFF"/>
                </a:solidFill>
                <a:ea typeface="ＭＳ Ｐゴシック" charset="0"/>
              </a:rPr>
              <a:t>Parliament</a:t>
            </a:r>
            <a:r>
              <a:rPr lang="de-DE" sz="1200" dirty="0">
                <a:solidFill>
                  <a:srgbClr val="FFFFFF"/>
                </a:solidFill>
                <a:ea typeface="ＭＳ Ｐゴシック" charset="0"/>
              </a:rPr>
              <a:t> (1998-2013)</a:t>
            </a:r>
          </a:p>
          <a:p>
            <a:pPr lvl="1" algn="r">
              <a:defRPr/>
            </a:pPr>
            <a:r>
              <a:rPr lang="de-DE" sz="1200" dirty="0" err="1">
                <a:solidFill>
                  <a:srgbClr val="FFFFFF"/>
                </a:solidFill>
                <a:ea typeface="ＭＳ Ｐゴシック" charset="0"/>
              </a:rPr>
              <a:t>President</a:t>
            </a:r>
            <a:r>
              <a:rPr lang="de-DE" sz="1200" dirty="0">
                <a:solidFill>
                  <a:srgbClr val="FFFFFF"/>
                </a:solidFill>
                <a:ea typeface="ＭＳ Ｐゴシック" charset="0"/>
              </a:rPr>
              <a:t> </a:t>
            </a:r>
            <a:r>
              <a:rPr lang="de-DE" sz="1200" dirty="0" err="1">
                <a:solidFill>
                  <a:srgbClr val="FFFFFF"/>
                </a:solidFill>
                <a:ea typeface="ＭＳ Ｐゴシック" charset="0"/>
              </a:rPr>
              <a:t>of</a:t>
            </a:r>
            <a:r>
              <a:rPr lang="de-DE" sz="1200" dirty="0">
                <a:solidFill>
                  <a:srgbClr val="FFFFFF"/>
                </a:solidFill>
                <a:ea typeface="ＭＳ Ｐゴシック" charset="0"/>
              </a:rPr>
              <a:t> </a:t>
            </a:r>
            <a:r>
              <a:rPr lang="de-DE" sz="1200" dirty="0" err="1">
                <a:solidFill>
                  <a:srgbClr val="FFFFFF"/>
                </a:solidFill>
                <a:ea typeface="ＭＳ Ｐゴシック" charset="0"/>
              </a:rPr>
              <a:t>Energy</a:t>
            </a:r>
            <a:r>
              <a:rPr lang="de-DE" sz="1200" dirty="0">
                <a:solidFill>
                  <a:srgbClr val="FFFFFF"/>
                </a:solidFill>
                <a:ea typeface="ＭＳ Ｐゴシック" charset="0"/>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2792783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35131" y="274638"/>
            <a:ext cx="8699863"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35131" y="1535113"/>
            <a:ext cx="4262257"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p:cNvSpPr>
            <a:spLocks noGrp="1"/>
          </p:cNvSpPr>
          <p:nvPr>
            <p:ph sz="half" idx="2"/>
          </p:nvPr>
        </p:nvSpPr>
        <p:spPr>
          <a:xfrm>
            <a:off x="235131" y="2174875"/>
            <a:ext cx="42622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5" y="1535113"/>
            <a:ext cx="4289969"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p:cNvSpPr>
            <a:spLocks noGrp="1"/>
          </p:cNvSpPr>
          <p:nvPr>
            <p:ph sz="quarter" idx="4"/>
          </p:nvPr>
        </p:nvSpPr>
        <p:spPr>
          <a:xfrm>
            <a:off x="4645025" y="2174875"/>
            <a:ext cx="428996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201751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
        <p:nvSpPr>
          <p:cNvPr id="7"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10996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35131" y="285728"/>
            <a:ext cx="8686800" cy="1143000"/>
          </a:xfrm>
        </p:spPr>
        <p:txBody>
          <a:bodyPr/>
          <a:lstStyle/>
          <a:p>
            <a:r>
              <a:rPr lang="de-DE"/>
              <a:t>Mastertitelformat bearbeiten</a:t>
            </a:r>
          </a:p>
        </p:txBody>
      </p:sp>
      <p:sp>
        <p:nvSpPr>
          <p:cNvPr id="3" name="Diagrammplatzhalter 2"/>
          <p:cNvSpPr>
            <a:spLocks noGrp="1"/>
          </p:cNvSpPr>
          <p:nvPr>
            <p:ph type="chart" idx="1"/>
          </p:nvPr>
        </p:nvSpPr>
        <p:spPr>
          <a:xfrm>
            <a:off x="235131" y="1571612"/>
            <a:ext cx="8686799" cy="4038600"/>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284766604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69" y="533400"/>
            <a:ext cx="8699862"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14808068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222069" y="1600200"/>
            <a:ext cx="4273731" cy="4525963"/>
          </a:xfrm>
        </p:spPr>
        <p:txBody>
          <a:bodyPr/>
          <a:lstStyle>
            <a:lvl1pPr>
              <a:defRPr sz="2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48199" y="1600200"/>
            <a:ext cx="4273731" cy="4525963"/>
          </a:xfrm>
        </p:spPr>
        <p:txBody>
          <a:bodyPr/>
          <a:lstStyle>
            <a:lvl1pPr>
              <a:defRPr sz="2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19995890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62567821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4422537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4" name="Straight Connector 6"/>
          <p:cNvCxnSpPr/>
          <p:nvPr/>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ABEDC1E7-9FB1-434C-8A87-8A9692D16A83}" type="datetimeFigureOut">
              <a:rPr lang="de-DE" smtClean="0"/>
              <a:t>20.02.19</a:t>
            </a:fld>
            <a:endParaRPr lang="de-DE"/>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endParaRPr lang="de-DE"/>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B1E433DE-37A0-9343-B6F8-45DB160295A0}" type="slidenum">
              <a:rPr lang="de-DE" smtClean="0"/>
              <a:t>‹Nr.›</a:t>
            </a:fld>
            <a:endParaRPr lang="de-DE"/>
          </a:p>
        </p:txBody>
      </p:sp>
    </p:spTree>
    <p:extLst>
      <p:ext uri="{BB962C8B-B14F-4D97-AF65-F5344CB8AC3E}">
        <p14:creationId xmlns:p14="http://schemas.microsoft.com/office/powerpoint/2010/main" val="91597854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itleOnly">
  <p:cSld name="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p>
            <a:r>
              <a:rPr lang="de-DE"/>
              <a:t>Mastertitelformat bearbeiten</a:t>
            </a:r>
          </a:p>
        </p:txBody>
      </p:sp>
      <p:sp>
        <p:nvSpPr>
          <p:cNvPr id="5" name="Rectangle 3"/>
          <p:cNvSpPr>
            <a:spLocks noGrp="1" noChangeArrowheads="1"/>
          </p:cNvSpPr>
          <p:nvPr>
            <p:ph type="ftr" idx="10"/>
          </p:nvPr>
        </p:nvSpPr>
        <p:spPr>
          <a:xfrm>
            <a:off x="104775" y="6597650"/>
            <a:ext cx="2897188" cy="469900"/>
          </a:xfrm>
          <a:prstGeom prst="rect">
            <a:avLst/>
          </a:prstGeom>
        </p:spPr>
        <p:txBody>
          <a:bodyPr/>
          <a:lstStyle>
            <a:lvl1pPr>
              <a:defRPr>
                <a:latin typeface="Arial" panose="020B0604020202020204" pitchFamily="34" charset="0"/>
                <a:ea typeface="+mn-ea"/>
                <a:cs typeface="+mn-cs"/>
              </a:defRPr>
            </a:lvl1pPr>
          </a:lstStyle>
          <a:p>
            <a:pPr>
              <a:defRPr/>
            </a:pPr>
            <a:endParaRPr lang="de-DE"/>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0285682A-D58E-2B4B-AB6E-8D2DF10E4F54}" type="slidenum">
              <a:rPr lang="de-DE"/>
              <a:pPr>
                <a:defRPr/>
              </a:pPr>
              <a:t>‹Nr.›</a:t>
            </a:fld>
            <a:endParaRPr lang="de-DE"/>
          </a:p>
        </p:txBody>
      </p:sp>
    </p:spTree>
    <p:extLst>
      <p:ext uri="{BB962C8B-B14F-4D97-AF65-F5344CB8AC3E}">
        <p14:creationId xmlns:p14="http://schemas.microsoft.com/office/powerpoint/2010/main" val="1372016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p:nvSpPr>
        <p:spPr>
          <a:xfrm>
            <a:off x="5429250" y="6286500"/>
            <a:ext cx="3714750" cy="571500"/>
          </a:xfrm>
          <a:prstGeom prst="rect">
            <a:avLst/>
          </a:prstGeom>
        </p:spPr>
        <p:txBody>
          <a:bodyPr/>
          <a:lstStyle/>
          <a:p>
            <a:pPr algn="r" fontAlgn="base">
              <a:spcBef>
                <a:spcPct val="0"/>
              </a:spcBef>
              <a:spcAft>
                <a:spcPct val="0"/>
              </a:spcAft>
              <a:defRPr/>
            </a:pPr>
            <a:r>
              <a:rPr lang="de-DE" sz="1400">
                <a:solidFill>
                  <a:srgbClr val="FFFFFF"/>
                </a:solidFill>
              </a:rPr>
              <a:t>Hans-Josef Fell</a:t>
            </a:r>
          </a:p>
          <a:p>
            <a:pPr algn="r" fontAlgn="base">
              <a:spcBef>
                <a:spcPct val="0"/>
              </a:spcBef>
              <a:spcAft>
                <a:spcPct val="0"/>
              </a:spcAft>
              <a:defRPr/>
            </a:pPr>
            <a:r>
              <a:rPr lang="de-DE" sz="1400">
                <a:solidFill>
                  <a:srgbClr val="FFFFFF"/>
                </a:solidFill>
              </a:rPr>
              <a:t>www.hans-josef-fell.de</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7" name="Fußzeilenplatzhalter 4"/>
          <p:cNvSpPr txBox="1">
            <a:spLocks/>
          </p:cNvSpPr>
          <p:nvPr userDrawn="1"/>
        </p:nvSpPr>
        <p:spPr>
          <a:xfrm>
            <a:off x="2771800" y="6165304"/>
            <a:ext cx="6372200"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Mastertitelformat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a:t>Diagramm durch Klicken auf Symbol hinzufügen</a:t>
            </a:r>
            <a:endParaRPr lang="de-DE"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
        <p:nvSpPr>
          <p:cNvPr id="7"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userDrawn="1"/>
        </p:nvSpPr>
        <p:spPr>
          <a:xfrm>
            <a:off x="2771800" y="6165304"/>
            <a:ext cx="6372200"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p:nvSpPr>
        <p:spPr>
          <a:xfrm>
            <a:off x="5429250" y="6286500"/>
            <a:ext cx="3714750" cy="571500"/>
          </a:xfrm>
          <a:prstGeom prst="rect">
            <a:avLst/>
          </a:prstGeom>
        </p:spPr>
        <p:txBody>
          <a:bodyPr/>
          <a:lstStyle/>
          <a:p>
            <a:pPr algn="r" fontAlgn="base">
              <a:spcBef>
                <a:spcPct val="0"/>
              </a:spcBef>
              <a:spcAft>
                <a:spcPct val="0"/>
              </a:spcAft>
              <a:defRPr/>
            </a:pPr>
            <a:r>
              <a:rPr lang="de-DE" sz="1400">
                <a:solidFill>
                  <a:srgbClr val="FFFFFF"/>
                </a:solidFill>
              </a:rPr>
              <a:t>Hans-Josef Fell</a:t>
            </a:r>
          </a:p>
          <a:p>
            <a:pPr algn="r" fontAlgn="base">
              <a:spcBef>
                <a:spcPct val="0"/>
              </a:spcBef>
              <a:spcAft>
                <a:spcPct val="0"/>
              </a:spcAft>
              <a:defRPr/>
            </a:pPr>
            <a:r>
              <a:rPr lang="de-DE" sz="1400">
                <a:solidFill>
                  <a:srgbClr val="FFFFFF"/>
                </a:solidFill>
              </a:rPr>
              <a:t>www.hans-josef-fell.de</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7" name="Fußzeilenplatzhalter 4"/>
          <p:cNvSpPr txBox="1">
            <a:spLocks/>
          </p:cNvSpPr>
          <p:nvPr userDrawn="1"/>
        </p:nvSpPr>
        <p:spPr>
          <a:xfrm>
            <a:off x="2771800" y="6165304"/>
            <a:ext cx="6372200"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Mastertitelformat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a:t>Diagramm durch Klicken auf Symbol hinzufügen</a:t>
            </a:r>
            <a:endParaRPr lang="de-DE"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a:defRPr/>
            </a:pPr>
            <a:endParaRPr lang="de-DE">
              <a:solidFill>
                <a:srgbClr val="000000"/>
              </a:solidFill>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31944046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5" name="Fußzeilenplatzhalter 4"/>
          <p:cNvSpPr txBox="1">
            <a:spLocks/>
          </p:cNvSpPr>
          <p:nvPr/>
        </p:nvSpPr>
        <p:spPr bwMode="auto">
          <a:xfrm>
            <a:off x="3635375" y="6165850"/>
            <a:ext cx="5508625" cy="692150"/>
          </a:xfrm>
          <a:prstGeom prst="rect">
            <a:avLst/>
          </a:prstGeom>
          <a:noFill/>
          <a:ln>
            <a:noFill/>
          </a:ln>
          <a:extLst/>
        </p:spPr>
        <p:txBody>
          <a:bodyP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lvl="1" algn="r">
              <a:defRPr/>
            </a:pPr>
            <a:r>
              <a:rPr lang="de-DE" sz="1200" dirty="0">
                <a:solidFill>
                  <a:srgbClr val="FFFFFF"/>
                </a:solidFill>
                <a:ea typeface="ＭＳ Ｐゴシック" charset="0"/>
              </a:rPr>
              <a:t>Hans-Josef Fell</a:t>
            </a:r>
          </a:p>
          <a:p>
            <a:pPr lvl="1" algn="r">
              <a:defRPr/>
            </a:pPr>
            <a:r>
              <a:rPr lang="de-DE" sz="1200" dirty="0">
                <a:solidFill>
                  <a:srgbClr val="FFFFFF"/>
                </a:solidFill>
                <a:ea typeface="ＭＳ Ｐゴシック" charset="0"/>
              </a:rPr>
              <a:t>Member </a:t>
            </a:r>
            <a:r>
              <a:rPr lang="de-DE" sz="1200" dirty="0" err="1">
                <a:solidFill>
                  <a:srgbClr val="FFFFFF"/>
                </a:solidFill>
                <a:ea typeface="ＭＳ Ｐゴシック" charset="0"/>
              </a:rPr>
              <a:t>of</a:t>
            </a:r>
            <a:r>
              <a:rPr lang="de-DE" sz="1200" dirty="0">
                <a:solidFill>
                  <a:srgbClr val="FFFFFF"/>
                </a:solidFill>
                <a:ea typeface="ＭＳ Ｐゴシック" charset="0"/>
              </a:rPr>
              <a:t> German </a:t>
            </a:r>
            <a:r>
              <a:rPr lang="de-DE" sz="1200" dirty="0" err="1">
                <a:solidFill>
                  <a:srgbClr val="FFFFFF"/>
                </a:solidFill>
                <a:ea typeface="ＭＳ Ｐゴシック" charset="0"/>
              </a:rPr>
              <a:t>Parliament</a:t>
            </a:r>
            <a:r>
              <a:rPr lang="de-DE" sz="1200" dirty="0">
                <a:solidFill>
                  <a:srgbClr val="FFFFFF"/>
                </a:solidFill>
                <a:ea typeface="ＭＳ Ｐゴシック" charset="0"/>
              </a:rPr>
              <a:t> (1998-2013)</a:t>
            </a:r>
          </a:p>
          <a:p>
            <a:pPr lvl="1" algn="r">
              <a:defRPr/>
            </a:pPr>
            <a:r>
              <a:rPr lang="de-DE" sz="1200" dirty="0" err="1">
                <a:solidFill>
                  <a:srgbClr val="FFFFFF"/>
                </a:solidFill>
                <a:ea typeface="ＭＳ Ｐゴシック" charset="0"/>
              </a:rPr>
              <a:t>President</a:t>
            </a:r>
            <a:r>
              <a:rPr lang="de-DE" sz="1200" dirty="0">
                <a:solidFill>
                  <a:srgbClr val="FFFFFF"/>
                </a:solidFill>
                <a:ea typeface="ＭＳ Ｐゴシック" charset="0"/>
              </a:rPr>
              <a:t> </a:t>
            </a:r>
            <a:r>
              <a:rPr lang="de-DE" sz="1200" dirty="0" err="1">
                <a:solidFill>
                  <a:srgbClr val="FFFFFF"/>
                </a:solidFill>
                <a:ea typeface="ＭＳ Ｐゴシック" charset="0"/>
              </a:rPr>
              <a:t>of</a:t>
            </a:r>
            <a:r>
              <a:rPr lang="de-DE" sz="1200" dirty="0">
                <a:solidFill>
                  <a:srgbClr val="FFFFFF"/>
                </a:solidFill>
                <a:ea typeface="ＭＳ Ｐゴシック" charset="0"/>
              </a:rPr>
              <a:t> </a:t>
            </a:r>
            <a:r>
              <a:rPr lang="de-DE" sz="1200" dirty="0" err="1">
                <a:solidFill>
                  <a:srgbClr val="FFFFFF"/>
                </a:solidFill>
                <a:ea typeface="ＭＳ Ｐゴシック" charset="0"/>
              </a:rPr>
              <a:t>Energy</a:t>
            </a:r>
            <a:r>
              <a:rPr lang="de-DE" sz="1200" dirty="0">
                <a:solidFill>
                  <a:srgbClr val="FFFFFF"/>
                </a:solidFill>
                <a:ea typeface="ＭＳ Ｐゴシック" charset="0"/>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2712787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35131" y="274638"/>
            <a:ext cx="8699863"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35131" y="1535113"/>
            <a:ext cx="4262257"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p:cNvSpPr>
            <a:spLocks noGrp="1"/>
          </p:cNvSpPr>
          <p:nvPr>
            <p:ph sz="half" idx="2"/>
          </p:nvPr>
        </p:nvSpPr>
        <p:spPr>
          <a:xfrm>
            <a:off x="235131" y="2174875"/>
            <a:ext cx="426225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5" y="1535113"/>
            <a:ext cx="4289969" cy="63976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p:cNvSpPr>
            <a:spLocks noGrp="1"/>
          </p:cNvSpPr>
          <p:nvPr>
            <p:ph sz="quarter" idx="4"/>
          </p:nvPr>
        </p:nvSpPr>
        <p:spPr>
          <a:xfrm>
            <a:off x="4645025" y="2174875"/>
            <a:ext cx="428996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298152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279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35131" y="285728"/>
            <a:ext cx="8686800" cy="1143000"/>
          </a:xfrm>
        </p:spPr>
        <p:txBody>
          <a:bodyPr/>
          <a:lstStyle/>
          <a:p>
            <a:r>
              <a:rPr lang="de-DE"/>
              <a:t>Mastertitelformat bearbeiten</a:t>
            </a:r>
          </a:p>
        </p:txBody>
      </p:sp>
      <p:sp>
        <p:nvSpPr>
          <p:cNvPr id="3" name="Diagrammplatzhalter 2"/>
          <p:cNvSpPr>
            <a:spLocks noGrp="1"/>
          </p:cNvSpPr>
          <p:nvPr>
            <p:ph type="chart" idx="1"/>
          </p:nvPr>
        </p:nvSpPr>
        <p:spPr>
          <a:xfrm>
            <a:off x="235131" y="1571612"/>
            <a:ext cx="8686799" cy="4038600"/>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2791880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69" y="533400"/>
            <a:ext cx="8699862"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214088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222069" y="1600200"/>
            <a:ext cx="4273731" cy="4525963"/>
          </a:xfrm>
        </p:spPr>
        <p:txBody>
          <a:bodyPr/>
          <a:lstStyle>
            <a:lvl1pPr>
              <a:defRPr sz="2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48199" y="1600200"/>
            <a:ext cx="4273731" cy="4525963"/>
          </a:xfrm>
        </p:spPr>
        <p:txBody>
          <a:bodyPr/>
          <a:lstStyle>
            <a:lvl1pPr>
              <a:defRPr sz="26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503559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solidFill>
                <a:srgbClr val="000000"/>
              </a:solidFill>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0424346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ABEDC1E7-9FB1-434C-8A87-8A9692D16A83}" type="datetimeFigureOut">
              <a:rPr lang="de-DE" smtClean="0">
                <a:solidFill>
                  <a:srgbClr val="000000"/>
                </a:solidFill>
              </a:rPr>
              <a:pPr/>
              <a:t>20.02.19</a:t>
            </a:fld>
            <a:endParaRPr 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endParaRPr lang="de-DE">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B1E433DE-37A0-9343-B6F8-45DB160295A0}"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544595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Only">
  <p:cSld name="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p>
            <a:r>
              <a:rPr lang="de-DE"/>
              <a:t>Mastertitelformat bearbeiten</a:t>
            </a:r>
          </a:p>
        </p:txBody>
      </p:sp>
      <p:sp>
        <p:nvSpPr>
          <p:cNvPr id="5" name="Rectangle 3"/>
          <p:cNvSpPr>
            <a:spLocks noGrp="1" noChangeArrowheads="1"/>
          </p:cNvSpPr>
          <p:nvPr>
            <p:ph type="ftr" idx="10"/>
          </p:nvPr>
        </p:nvSpPr>
        <p:spPr>
          <a:xfrm>
            <a:off x="104775" y="6597650"/>
            <a:ext cx="2897188" cy="469900"/>
          </a:xfrm>
          <a:prstGeom prst="rect">
            <a:avLst/>
          </a:prstGeom>
        </p:spPr>
        <p:txBody>
          <a:bodyPr/>
          <a:lstStyle>
            <a:lvl1pPr>
              <a:defRPr>
                <a:latin typeface="Arial" panose="020B0604020202020204" pitchFamily="34" charset="0"/>
                <a:ea typeface="+mn-ea"/>
                <a:cs typeface="+mn-cs"/>
              </a:defRPr>
            </a:lvl1pPr>
          </a:lstStyle>
          <a:p>
            <a:pPr>
              <a:defRPr/>
            </a:pPr>
            <a:endParaRPr lang="de-DE">
              <a:solidFill>
                <a:srgbClr val="000000"/>
              </a:solidFill>
            </a:endParaRPr>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0285682A-D58E-2B4B-AB6E-8D2DF10E4F54}" type="slidenum">
              <a:rPr lang="de-DE">
                <a:solidFill>
                  <a:srgbClr val="000000"/>
                </a:solidFill>
              </a:rPr>
              <a:pPr>
                <a:defRPr/>
              </a:pPr>
              <a:t>‹Nr.›</a:t>
            </a:fld>
            <a:endParaRPr lang="de-DE">
              <a:solidFill>
                <a:srgbClr val="000000"/>
              </a:solidFill>
            </a:endParaRPr>
          </a:p>
        </p:txBody>
      </p:sp>
    </p:spTree>
    <p:extLst>
      <p:ext uri="{BB962C8B-B14F-4D97-AF65-F5344CB8AC3E}">
        <p14:creationId xmlns:p14="http://schemas.microsoft.com/office/powerpoint/2010/main" val="35567655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18142121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endParaRPr lang="de-DE" sz="2400">
              <a:solidFill>
                <a:srgbClr val="000000"/>
              </a:solidFill>
              <a:latin typeface="Times New Roman" panose="02020603050405020304" pitchFamily="18" charset="0"/>
              <a:ea typeface="MS PGothic" panose="020B0600070205080204" pitchFamily="34" charset="-128"/>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endParaRPr lang="de-DE" sz="2400">
              <a:solidFill>
                <a:srgbClr val="000000"/>
              </a:solidFill>
              <a:latin typeface="Times New Roman" panose="02020603050405020304" pitchFamily="18" charset="0"/>
              <a:ea typeface="MS PGothic" panose="020B0600070205080204" pitchFamily="34" charset="-128"/>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endParaRPr lang="de-DE">
              <a:solidFill>
                <a:srgbClr val="000000"/>
              </a:solidFill>
              <a:latin typeface="Verdana" panose="020B0604030504040204" pitchFamily="34" charset="0"/>
              <a:ea typeface="MS PGothic" panose="020B0600070205080204" pitchFamily="34" charset="-128"/>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Titelmasterformat durch Klicken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Formatvorlage des Untertitelmasters durch Klicken bearbeiten</a:t>
            </a:r>
          </a:p>
        </p:txBody>
      </p:sp>
    </p:spTree>
    <p:extLst>
      <p:ext uri="{BB962C8B-B14F-4D97-AF65-F5344CB8AC3E}">
        <p14:creationId xmlns:p14="http://schemas.microsoft.com/office/powerpoint/2010/main" val="3190721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el und Inhalt">
    <p:spTree>
      <p:nvGrpSpPr>
        <p:cNvPr id="1" name=""/>
        <p:cNvGrpSpPr/>
        <p:nvPr/>
      </p:nvGrpSpPr>
      <p:grpSpPr>
        <a:xfrm>
          <a:off x="0" y="0"/>
          <a:ext cx="0" cy="0"/>
          <a:chOff x="0" y="0"/>
          <a:chExt cx="0" cy="0"/>
        </a:xfrm>
      </p:grpSpPr>
      <p:sp>
        <p:nvSpPr>
          <p:cNvPr id="4"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5" name="Fußzeilenplatzhalter 4"/>
          <p:cNvSpPr txBox="1">
            <a:spLocks/>
          </p:cNvSpPr>
          <p:nvPr userDrawn="1"/>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0" fontAlgn="base" hangingPunct="0">
              <a:lnSpc>
                <a:spcPct val="120000"/>
              </a:lnSpc>
              <a:spcBef>
                <a:spcPct val="0"/>
              </a:spcBef>
              <a:spcAft>
                <a:spcPct val="0"/>
              </a:spcAft>
              <a:defRPr/>
            </a:pPr>
            <a:r>
              <a:rPr lang="de-DE" altLang="de-DE" sz="1400">
                <a:solidFill>
                  <a:srgbClr val="FFFFFF"/>
                </a:solidFill>
              </a:rPr>
              <a:t>Hans-Josef Fell – MdB (1998-2013)</a:t>
            </a:r>
          </a:p>
          <a:p>
            <a:pPr algn="r"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6"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7" name="Fußzeilenplatzhalter 4"/>
          <p:cNvSpPr txBox="1">
            <a:spLocks/>
          </p:cNvSpPr>
          <p:nvPr userDrawn="1"/>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0" fontAlgn="base" hangingPunct="0">
              <a:lnSpc>
                <a:spcPct val="120000"/>
              </a:lnSpc>
              <a:spcBef>
                <a:spcPct val="0"/>
              </a:spcBef>
              <a:spcAft>
                <a:spcPct val="0"/>
              </a:spcAft>
              <a:defRPr/>
            </a:pPr>
            <a:r>
              <a:rPr lang="de-DE" altLang="de-DE" sz="1400">
                <a:solidFill>
                  <a:srgbClr val="FFFFFF"/>
                </a:solidFill>
              </a:rPr>
              <a:t>Hans-Josef Fell – MdB (1998-2013)</a:t>
            </a:r>
          </a:p>
          <a:p>
            <a:pPr algn="r"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2" name="Titel 1"/>
          <p:cNvSpPr>
            <a:spLocks noGrp="1"/>
          </p:cNvSpPr>
          <p:nvPr>
            <p:ph type="title"/>
          </p:nvPr>
        </p:nvSpPr>
        <p:spPr>
          <a:xfrm>
            <a:off x="360000" y="360000"/>
            <a:ext cx="7696200" cy="1143000"/>
          </a:xfrm>
        </p:spPr>
        <p:txBody>
          <a:bodyPr anchor="t"/>
          <a:lstStyle>
            <a:lvl1pPr>
              <a:defRPr sz="2800"/>
            </a:lvl1pPr>
          </a:lstStyle>
          <a:p>
            <a:r>
              <a:rPr lang="de-DE"/>
              <a:t>Titelmasterformat durch Klicken bearbeiten</a:t>
            </a:r>
          </a:p>
        </p:txBody>
      </p:sp>
      <p:sp>
        <p:nvSpPr>
          <p:cNvPr id="3" name="Inhaltsplatzhalter 2"/>
          <p:cNvSpPr>
            <a:spLocks noGrp="1"/>
          </p:cNvSpPr>
          <p:nvPr>
            <p:ph idx="1"/>
          </p:nvPr>
        </p:nvSpPr>
        <p:spPr>
          <a:xfrm>
            <a:off x="360000" y="1643063"/>
            <a:ext cx="7696200" cy="4038600"/>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2945600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7"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7322832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915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el und Diagramm">
    <p:spTree>
      <p:nvGrpSpPr>
        <p:cNvPr id="1" name=""/>
        <p:cNvGrpSpPr/>
        <p:nvPr/>
      </p:nvGrpSpPr>
      <p:grpSpPr>
        <a:xfrm>
          <a:off x="0" y="0"/>
          <a:ext cx="0" cy="0"/>
          <a:chOff x="0" y="0"/>
          <a:chExt cx="0" cy="0"/>
        </a:xfrm>
      </p:grpSpPr>
      <p:sp>
        <p:nvSpPr>
          <p:cNvPr id="4"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
        <p:nvSpPr>
          <p:cNvPr id="3" name="Diagrammplatzhalter 2"/>
          <p:cNvSpPr>
            <a:spLocks noGrp="1"/>
          </p:cNvSpPr>
          <p:nvPr>
            <p:ph type="chart" idx="1"/>
          </p:nvPr>
        </p:nvSpPr>
        <p:spPr>
          <a:xfrm>
            <a:off x="360000" y="1571612"/>
            <a:ext cx="7696200" cy="4038600"/>
          </a:xfrm>
        </p:spPr>
        <p:txBody>
          <a:bodyPr/>
          <a:lstStyle>
            <a:lvl1pPr>
              <a:defRPr sz="2400"/>
            </a:lvl1pPr>
          </a:lstStyle>
          <a:p>
            <a:pPr lvl="0"/>
            <a:r>
              <a:rPr lang="de-DE" noProof="0" dirty="0"/>
              <a:t>Diagramm durch Klicken auf Symbol hinzufügen</a:t>
            </a:r>
          </a:p>
        </p:txBody>
      </p:sp>
    </p:spTree>
    <p:extLst>
      <p:ext uri="{BB962C8B-B14F-4D97-AF65-F5344CB8AC3E}">
        <p14:creationId xmlns:p14="http://schemas.microsoft.com/office/powerpoint/2010/main" val="8561805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853211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Tree>
    <p:extLst>
      <p:ext uri="{BB962C8B-B14F-4D97-AF65-F5344CB8AC3E}">
        <p14:creationId xmlns:p14="http://schemas.microsoft.com/office/powerpoint/2010/main" val="25593891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userDrawn="1"/>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de-DE">
              <a:solidFill>
                <a:srgbClr val="000000"/>
              </a:solidFill>
              <a:latin typeface="Arial" panose="020B0604020202020204" pitchFamily="34" charset="0"/>
              <a:ea typeface="MS PGothic" panose="020B0600070205080204" pitchFamily="34" charset="-128"/>
            </a:endParaRPr>
          </a:p>
        </p:txBody>
      </p:sp>
      <p:pic>
        <p:nvPicPr>
          <p:cNvPr id="3"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6651619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3" name="Rectangle 11"/>
          <p:cNvSpPr/>
          <p:nvPr userDrawn="1"/>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srgbClr val="FFFFFF"/>
              </a:solidFill>
            </a:endParaRPr>
          </a:p>
        </p:txBody>
      </p:sp>
      <p:cxnSp>
        <p:nvCxnSpPr>
          <p:cNvPr id="4" name="Straight Connector 6"/>
          <p:cNvCxnSpPr/>
          <p:nvPr userDrawn="1"/>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en-US" dirty="0"/>
              <a:t>Click to edit Master title style</a:t>
            </a:r>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eaLnBrk="0" fontAlgn="base" hangingPunct="0">
              <a:spcBef>
                <a:spcPct val="0"/>
              </a:spcBef>
              <a:spcAft>
                <a:spcPct val="0"/>
              </a:spcAft>
              <a:defRPr/>
            </a:pPr>
            <a:fld id="{7A3E5C7D-A223-4209-915E-06F05D0A9D35}" type="datetime1">
              <a:rPr lang="en-US" altLang="de-DE">
                <a:solidFill>
                  <a:srgbClr val="000000"/>
                </a:solidFill>
              </a:rPr>
              <a:pPr eaLnBrk="0" fontAlgn="base" hangingPunct="0">
                <a:spcBef>
                  <a:spcPct val="0"/>
                </a:spcBef>
                <a:spcAft>
                  <a:spcPct val="0"/>
                </a:spcAft>
                <a:defRPr/>
              </a:pPr>
              <a:t>2/20/19</a:t>
            </a:fld>
            <a:endParaRPr lang="en-US" alt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pPr eaLnBrk="0" fontAlgn="base" hangingPunct="0">
              <a:spcBef>
                <a:spcPct val="0"/>
              </a:spcBef>
              <a:spcAft>
                <a:spcPct val="0"/>
              </a:spcAft>
              <a:defRPr/>
            </a:pPr>
            <a:r>
              <a:rPr lang="en-US">
                <a:solidFill>
                  <a:srgbClr val="000000"/>
                </a:solidFill>
              </a:rPr>
              <a:t>ViZn Confidential</a:t>
            </a:r>
            <a:endParaRPr lang="en-US" dirty="0">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eaLnBrk="0" fontAlgn="base" hangingPunct="0">
              <a:spcBef>
                <a:spcPct val="0"/>
              </a:spcBef>
              <a:spcAft>
                <a:spcPct val="0"/>
              </a:spcAft>
              <a:defRPr/>
            </a:pPr>
            <a:fld id="{4E224666-0995-44E0-80E4-3936B92CFFF1}" type="slidenum">
              <a:rPr lang="en-US" altLang="de-DE">
                <a:solidFill>
                  <a:srgbClr val="000000"/>
                </a:solidFill>
              </a:rPr>
              <a:pPr eaLnBrk="0" fontAlgn="base" hangingPunct="0">
                <a:spcBef>
                  <a:spcPct val="0"/>
                </a:spcBef>
                <a:spcAft>
                  <a:spcPct val="0"/>
                </a:spcAft>
                <a:defRPr/>
              </a:pPr>
              <a:t>‹Nr.›</a:t>
            </a:fld>
            <a:endParaRPr lang="en-US" altLang="de-DE">
              <a:solidFill>
                <a:srgbClr val="000000"/>
              </a:solidFill>
            </a:endParaRPr>
          </a:p>
        </p:txBody>
      </p:sp>
    </p:spTree>
    <p:extLst>
      <p:ext uri="{BB962C8B-B14F-4D97-AF65-F5344CB8AC3E}">
        <p14:creationId xmlns:p14="http://schemas.microsoft.com/office/powerpoint/2010/main" val="4972516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Only">
  <p:cSld name="1_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0" fontAlgn="base" hangingPunct="0">
              <a:lnSpc>
                <a:spcPct val="120000"/>
              </a:lnSpc>
              <a:spcBef>
                <a:spcPct val="0"/>
              </a:spcBef>
              <a:spcAft>
                <a:spcPct val="0"/>
              </a:spcAft>
              <a:defRPr/>
            </a:pPr>
            <a:r>
              <a:rPr lang="de-DE" altLang="de-DE" sz="1400">
                <a:solidFill>
                  <a:srgbClr val="FFFFFF"/>
                </a:solidFill>
              </a:rPr>
              <a:t>Hans-Josef Fell – MdB (1998-2013)</a:t>
            </a:r>
          </a:p>
          <a:p>
            <a:pPr algn="r"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p>
            <a:r>
              <a:rPr lang="de-DE"/>
              <a:t>Mastertitelformat bearbeiten</a:t>
            </a:r>
          </a:p>
        </p:txBody>
      </p:sp>
      <p:sp>
        <p:nvSpPr>
          <p:cNvPr id="5" name="Rectangle 3"/>
          <p:cNvSpPr>
            <a:spLocks noGrp="1" noChangeArrowheads="1"/>
          </p:cNvSpPr>
          <p:nvPr>
            <p:ph type="ftr" idx="10"/>
          </p:nvPr>
        </p:nvSpPr>
        <p:spPr>
          <a:xfrm>
            <a:off x="104775" y="6597650"/>
            <a:ext cx="2897188" cy="469900"/>
          </a:xfrm>
          <a:prstGeom prst="rect">
            <a:avLst/>
          </a:prstGeom>
        </p:spPr>
        <p:txBody>
          <a:bodyPr/>
          <a:lstStyle>
            <a:lvl1pPr>
              <a:defRPr>
                <a:latin typeface="Arial" panose="020B0604020202020204" pitchFamily="34" charset="0"/>
                <a:ea typeface="+mn-ea"/>
                <a:cs typeface="+mn-cs"/>
              </a:defRPr>
            </a:lvl1pPr>
          </a:lstStyle>
          <a:p>
            <a:pPr eaLnBrk="0" fontAlgn="base" hangingPunct="0">
              <a:spcBef>
                <a:spcPct val="0"/>
              </a:spcBef>
              <a:spcAft>
                <a:spcPct val="0"/>
              </a:spcAft>
              <a:defRPr/>
            </a:pPr>
            <a:endParaRPr lang="de-DE">
              <a:solidFill>
                <a:srgbClr val="000000"/>
              </a:solidFill>
            </a:endParaRPr>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eaLnBrk="0" fontAlgn="base" hangingPunct="0">
              <a:spcBef>
                <a:spcPct val="0"/>
              </a:spcBef>
              <a:spcAft>
                <a:spcPct val="0"/>
              </a:spcAft>
              <a:defRPr/>
            </a:pPr>
            <a:fld id="{E3288004-B90B-4358-9C46-A459715412A2}" type="slidenum">
              <a:rPr lang="de-DE">
                <a:solidFill>
                  <a:srgbClr val="000000"/>
                </a:solidFill>
              </a:rPr>
              <a:pPr eaLnBrk="0" fontAlgn="base" hangingPunct="0">
                <a:spcBef>
                  <a:spcPct val="0"/>
                </a:spcBef>
                <a:spcAft>
                  <a:spcPct val="0"/>
                </a:spcAft>
                <a:defRPr/>
              </a:pPr>
              <a:t>‹Nr.›</a:t>
            </a:fld>
            <a:endParaRPr lang="de-DE">
              <a:solidFill>
                <a:srgbClr val="000000"/>
              </a:solidFill>
            </a:endParaRPr>
          </a:p>
        </p:txBody>
      </p:sp>
    </p:spTree>
    <p:extLst>
      <p:ext uri="{BB962C8B-B14F-4D97-AF65-F5344CB8AC3E}">
        <p14:creationId xmlns:p14="http://schemas.microsoft.com/office/powerpoint/2010/main" val="4689100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10344310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en-GB"/>
          </a:p>
        </p:txBody>
      </p:sp>
    </p:spTree>
    <p:extLst>
      <p:ext uri="{BB962C8B-B14F-4D97-AF65-F5344CB8AC3E}">
        <p14:creationId xmlns:p14="http://schemas.microsoft.com/office/powerpoint/2010/main" val="27650135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text + background image">
    <p:spTree>
      <p:nvGrpSpPr>
        <p:cNvPr id="1" name=""/>
        <p:cNvGrpSpPr/>
        <p:nvPr/>
      </p:nvGrpSpPr>
      <p:grpSpPr>
        <a:xfrm>
          <a:off x="0" y="0"/>
          <a:ext cx="0" cy="0"/>
          <a:chOff x="0" y="0"/>
          <a:chExt cx="0" cy="0"/>
        </a:xfrm>
      </p:grpSpPr>
      <p:sp>
        <p:nvSpPr>
          <p:cNvPr id="3" name="Otsikko 2"/>
          <p:cNvSpPr>
            <a:spLocks noGrp="1"/>
          </p:cNvSpPr>
          <p:nvPr>
            <p:ph type="title"/>
          </p:nvPr>
        </p:nvSpPr>
        <p:spPr>
          <a:xfrm>
            <a:off x="457200" y="1154010"/>
            <a:ext cx="8229600" cy="3168473"/>
          </a:xfrm>
          <a:prstGeom prst="rect">
            <a:avLst/>
          </a:prstGeom>
        </p:spPr>
        <p:txBody>
          <a:bodyPr vert="horz" anchor="ctr" anchorCtr="0"/>
          <a:lstStyle>
            <a:lvl1pPr>
              <a:lnSpc>
                <a:spcPts val="6540"/>
              </a:lnSpc>
              <a:spcBef>
                <a:spcPts val="0"/>
              </a:spcBef>
              <a:defRPr sz="7200" cap="all" baseline="0">
                <a:solidFill>
                  <a:srgbClr val="FFFFFF"/>
                </a:solidFill>
              </a:defRPr>
            </a:lvl1pPr>
          </a:lstStyle>
          <a:p>
            <a:r>
              <a:rPr lang="fi-FI"/>
              <a:t>Muokkaa perustyylejä naps.</a:t>
            </a:r>
            <a:endParaRPr lang="fi-FI" dirty="0"/>
          </a:p>
        </p:txBody>
      </p:sp>
      <p:sp>
        <p:nvSpPr>
          <p:cNvPr id="4" name="Tekstin paikkamerkki 5"/>
          <p:cNvSpPr>
            <a:spLocks noGrp="1"/>
          </p:cNvSpPr>
          <p:nvPr>
            <p:ph type="body" sz="quarter" idx="10" hasCustomPrompt="1"/>
          </p:nvPr>
        </p:nvSpPr>
        <p:spPr>
          <a:xfrm>
            <a:off x="7410021" y="6008003"/>
            <a:ext cx="1269953" cy="395971"/>
          </a:xfrm>
          <a:prstGeom prst="rect">
            <a:avLst/>
          </a:prstGeom>
        </p:spPr>
        <p:txBody>
          <a:bodyPr vert="horz" anchor="ctr" anchorCtr="0"/>
          <a:lstStyle>
            <a:lvl1pPr marL="0" indent="0" algn="r">
              <a:buNone/>
              <a:defRPr sz="1400">
                <a:solidFill>
                  <a:srgbClr val="140F25"/>
                </a:solidFill>
              </a:defRPr>
            </a:lvl1pPr>
          </a:lstStyle>
          <a:p>
            <a:pPr lvl="0"/>
            <a:r>
              <a:rPr lang="fi-FI" dirty="0"/>
              <a:t>19.1.15</a:t>
            </a:r>
          </a:p>
        </p:txBody>
      </p:sp>
      <p:sp>
        <p:nvSpPr>
          <p:cNvPr id="5" name="Tekstin paikkamerkki 5"/>
          <p:cNvSpPr>
            <a:spLocks noGrp="1"/>
          </p:cNvSpPr>
          <p:nvPr>
            <p:ph type="body" sz="quarter" idx="11"/>
          </p:nvPr>
        </p:nvSpPr>
        <p:spPr>
          <a:xfrm>
            <a:off x="3989086" y="6008003"/>
            <a:ext cx="3188793" cy="395971"/>
          </a:xfrm>
          <a:prstGeom prst="rect">
            <a:avLst/>
          </a:prstGeom>
        </p:spPr>
        <p:txBody>
          <a:bodyPr vert="horz" anchor="ctr" anchorCtr="0"/>
          <a:lstStyle>
            <a:lvl1pPr marL="0" indent="0" algn="r">
              <a:buNone/>
              <a:defRPr sz="1400" baseline="0">
                <a:solidFill>
                  <a:srgbClr val="140F25"/>
                </a:solidFill>
              </a:defRPr>
            </a:lvl1pPr>
          </a:lstStyle>
          <a:p>
            <a:pPr lvl="0"/>
            <a:r>
              <a:rPr lang="fi-FI" dirty="0"/>
              <a:t>Muokkaa tekstin perustyylejä napsauttamalla</a:t>
            </a:r>
          </a:p>
        </p:txBody>
      </p:sp>
      <p:sp>
        <p:nvSpPr>
          <p:cNvPr id="6" name="Tekstin paikkamerkki 5"/>
          <p:cNvSpPr>
            <a:spLocks noGrp="1"/>
          </p:cNvSpPr>
          <p:nvPr>
            <p:ph type="body" sz="quarter" idx="12"/>
          </p:nvPr>
        </p:nvSpPr>
        <p:spPr>
          <a:xfrm>
            <a:off x="3577716" y="4519652"/>
            <a:ext cx="5109084" cy="1146987"/>
          </a:xfrm>
          <a:prstGeom prst="rect">
            <a:avLst/>
          </a:prstGeom>
        </p:spPr>
        <p:txBody>
          <a:bodyPr vert="horz" anchor="t" anchorCtr="0"/>
          <a:lstStyle>
            <a:lvl1pPr marL="0" indent="0" algn="r">
              <a:buNone/>
              <a:defRPr sz="1600" b="1" baseline="0">
                <a:solidFill>
                  <a:srgbClr val="140F25"/>
                </a:solidFill>
              </a:defRPr>
            </a:lvl1pPr>
          </a:lstStyle>
          <a:p>
            <a:pPr lvl="0"/>
            <a:r>
              <a:rPr lang="fi-FI"/>
              <a:t>Muokkaa tekstin perustyylejä napsauttamalla</a:t>
            </a:r>
          </a:p>
          <a:p>
            <a:pPr lvl="1"/>
            <a:r>
              <a:rPr lang="fi-FI"/>
              <a:t>toinen taso</a:t>
            </a:r>
          </a:p>
          <a:p>
            <a:pPr lvl="2"/>
            <a:r>
              <a:rPr lang="fi-FI"/>
              <a:t>kolmas taso</a:t>
            </a:r>
          </a:p>
        </p:txBody>
      </p:sp>
    </p:spTree>
    <p:extLst>
      <p:ext uri="{BB962C8B-B14F-4D97-AF65-F5344CB8AC3E}">
        <p14:creationId xmlns:p14="http://schemas.microsoft.com/office/powerpoint/2010/main" val="1114239265"/>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a:solidFill>
                <a:srgbClr val="000000"/>
              </a:solidFill>
              <a:latin typeface="Verdana" panose="020B0604030504040204" pitchFamily="34"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35921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Titelmasterformat durch Klicken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dirty="0"/>
              <a:t>Diagramm durch Klicken auf Symbol hinzufügen</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el und Inhalt">
    <p:spTree>
      <p:nvGrpSpPr>
        <p:cNvPr id="1" name=""/>
        <p:cNvGrpSpPr/>
        <p:nvPr/>
      </p:nvGrpSpPr>
      <p:grpSpPr>
        <a:xfrm>
          <a:off x="0" y="0"/>
          <a:ext cx="0" cy="0"/>
          <a:chOff x="0" y="0"/>
          <a:chExt cx="0" cy="0"/>
        </a:xfrm>
      </p:grpSpPr>
      <p:sp>
        <p:nvSpPr>
          <p:cNvPr id="4"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5"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7"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7184490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22069" y="1535113"/>
            <a:ext cx="427531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222069" y="2174875"/>
            <a:ext cx="42753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2769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2769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833363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1986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22069" y="285728"/>
            <a:ext cx="8699862" cy="1143000"/>
          </a:xfrm>
        </p:spPr>
        <p:txBody>
          <a:bodyPr/>
          <a:lstStyle>
            <a:lvl1pPr algn="ctr">
              <a:defRPr/>
            </a:lvl1pPr>
          </a:lstStyle>
          <a:p>
            <a:r>
              <a:rPr lang="de-DE"/>
              <a:t>Mastertitelformat bearbeiten</a:t>
            </a:r>
            <a:endParaRPr lang="de-DE" dirty="0"/>
          </a:p>
        </p:txBody>
      </p:sp>
      <p:sp>
        <p:nvSpPr>
          <p:cNvPr id="3" name="Diagrammplatzhalter 2"/>
          <p:cNvSpPr>
            <a:spLocks noGrp="1"/>
          </p:cNvSpPr>
          <p:nvPr>
            <p:ph type="chart" idx="1"/>
          </p:nvPr>
        </p:nvSpPr>
        <p:spPr>
          <a:xfrm>
            <a:off x="222069" y="1571612"/>
            <a:ext cx="8699861" cy="4437302"/>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41224809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69" y="533400"/>
            <a:ext cx="8699861"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2855466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solidFill>
                <a:srgbClr val="000000"/>
              </a:solidFill>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6816326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AE44BF7-1FE9-074E-BBE6-5FF09093A572}" type="datetimeFigureOut">
              <a:rPr lang="de-DE" smtClean="0">
                <a:solidFill>
                  <a:srgbClr val="000000"/>
                </a:solidFill>
              </a:rPr>
              <a:pPr/>
              <a:t>20.02.19</a:t>
            </a:fld>
            <a:endParaRPr 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endParaRPr lang="de-DE">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7F755ACA-A76B-384F-A3E2-F1A61249475B}"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30572338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Vergleich">
    <p:spTree>
      <p:nvGrpSpPr>
        <p:cNvPr id="1" name=""/>
        <p:cNvGrpSpPr/>
        <p:nvPr/>
      </p:nvGrpSpPr>
      <p:grpSpPr>
        <a:xfrm>
          <a:off x="0" y="0"/>
          <a:ext cx="0" cy="0"/>
          <a:chOff x="0" y="0"/>
          <a:chExt cx="0" cy="0"/>
        </a:xfrm>
      </p:grpSpPr>
      <p:sp>
        <p:nvSpPr>
          <p:cNvPr id="7"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800">
                <a:solidFill>
                  <a:srgbClr val="008000"/>
                </a:solidFill>
                <a:latin typeface="Verdana" charset="0"/>
              </a:rPr>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491382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el und Diagramm">
    <p:spTree>
      <p:nvGrpSpPr>
        <p:cNvPr id="1" name=""/>
        <p:cNvGrpSpPr/>
        <p:nvPr/>
      </p:nvGrpSpPr>
      <p:grpSpPr>
        <a:xfrm>
          <a:off x="0" y="0"/>
          <a:ext cx="0" cy="0"/>
          <a:chOff x="0" y="0"/>
          <a:chExt cx="0" cy="0"/>
        </a:xfrm>
      </p:grpSpPr>
      <p:sp>
        <p:nvSpPr>
          <p:cNvPr id="4" name="Titel 1"/>
          <p:cNvSpPr txBox="1">
            <a:spLocks/>
          </p:cNvSpPr>
          <p:nvPr userDrawn="1"/>
        </p:nvSpPr>
        <p:spPr bwMode="auto">
          <a:xfrm>
            <a:off x="360363" y="360363"/>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a:defRPr/>
            </a:pPr>
            <a:r>
              <a:rPr lang="de-DE" altLang="de-DE" sz="2800">
                <a:solidFill>
                  <a:srgbClr val="008000"/>
                </a:solidFill>
                <a:latin typeface="Verdana" charset="0"/>
              </a:rPr>
              <a:t>Titelmasterformat durch Klicken bearbeiten</a:t>
            </a:r>
          </a:p>
        </p:txBody>
      </p:sp>
      <p:sp>
        <p:nvSpPr>
          <p:cNvPr id="3" name="Diagrammplatzhalter 2"/>
          <p:cNvSpPr>
            <a:spLocks noGrp="1"/>
          </p:cNvSpPr>
          <p:nvPr>
            <p:ph type="chart" idx="1"/>
          </p:nvPr>
        </p:nvSpPr>
        <p:spPr>
          <a:xfrm>
            <a:off x="360000" y="1571612"/>
            <a:ext cx="7696200" cy="4038600"/>
          </a:xfrm>
        </p:spPr>
        <p:txBody>
          <a:bodyPr/>
          <a:lstStyle>
            <a:lvl1pPr>
              <a:defRPr sz="2400"/>
            </a:lvl1pPr>
          </a:lstStyle>
          <a:p>
            <a:pPr lvl="0"/>
            <a:r>
              <a:rPr lang="de-DE" noProof="0" dirty="0"/>
              <a:t>Diagramm durch Klicken auf Symbol hinzufügen</a:t>
            </a:r>
          </a:p>
        </p:txBody>
      </p:sp>
    </p:spTree>
    <p:extLst>
      <p:ext uri="{BB962C8B-B14F-4D97-AF65-F5344CB8AC3E}">
        <p14:creationId xmlns:p14="http://schemas.microsoft.com/office/powerpoint/2010/main" val="6577217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2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1888086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3" name="Rectangle 11"/>
          <p:cNvSpPr/>
          <p:nvPr userDrawn="1"/>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userDrawn="1"/>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en-US" dirty="0"/>
              <a:t>Click to edit Master title style</a:t>
            </a:r>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24A0D3D2-CD43-5245-84E2-771EE06064DC}" type="datetime1">
              <a:rPr lang="en-US" altLang="de-DE">
                <a:solidFill>
                  <a:srgbClr val="000000"/>
                </a:solidFill>
              </a:rPr>
              <a:pPr>
                <a:defRPr/>
              </a:pPr>
              <a:t>2/20/19</a:t>
            </a:fld>
            <a:endParaRPr lang="en-US" alt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pPr>
              <a:defRPr/>
            </a:pPr>
            <a:r>
              <a:rPr lang="en-US">
                <a:solidFill>
                  <a:srgbClr val="000000"/>
                </a:solidFill>
              </a:rPr>
              <a:t>ViZn Confidential</a:t>
            </a:r>
            <a:endParaRPr lang="en-US" dirty="0">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a:defRPr/>
            </a:pPr>
            <a:fld id="{1398666B-04BA-B94D-AF32-9F336EB1CCD4}" type="slidenum">
              <a:rPr lang="en-US" altLang="de-DE">
                <a:solidFill>
                  <a:srgbClr val="000000"/>
                </a:solidFill>
              </a:rPr>
              <a:pPr>
                <a:defRPr/>
              </a:pPr>
              <a:t>‹Nr.›</a:t>
            </a:fld>
            <a:endParaRPr lang="en-US" altLang="de-DE">
              <a:solidFill>
                <a:srgbClr val="000000"/>
              </a:solidFill>
            </a:endParaRPr>
          </a:p>
        </p:txBody>
      </p:sp>
    </p:spTree>
    <p:extLst>
      <p:ext uri="{BB962C8B-B14F-4D97-AF65-F5344CB8AC3E}">
        <p14:creationId xmlns:p14="http://schemas.microsoft.com/office/powerpoint/2010/main" val="15346260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Titelmasterformat durch Klicken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Formatvorlage des Untertitelmasters durch Klicken bearbeiten</a:t>
            </a:r>
          </a:p>
        </p:txBody>
      </p:sp>
    </p:spTree>
    <p:extLst>
      <p:ext uri="{BB962C8B-B14F-4D97-AF65-F5344CB8AC3E}">
        <p14:creationId xmlns:p14="http://schemas.microsoft.com/office/powerpoint/2010/main" val="14979894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userDrawn="1"/>
        </p:nvSpPr>
        <p:spPr>
          <a:xfrm>
            <a:off x="2771800" y="6165304"/>
            <a:ext cx="6372200" cy="692696"/>
          </a:xfrm>
          <a:prstGeom prst="rect">
            <a:avLst/>
          </a:prstGeom>
        </p:spPr>
        <p:txBody>
          <a:bodyPr/>
          <a:lstStyle/>
          <a:p>
            <a:pPr lvl="1" algn="r" fontAlgn="base">
              <a:spcBef>
                <a:spcPct val="0"/>
              </a:spcBef>
              <a:spcAft>
                <a:spcPct val="0"/>
              </a:spcAft>
              <a:defRPr/>
            </a:pPr>
            <a:r>
              <a:rPr lang="de-DE" sz="1200" dirty="0">
                <a:solidFill>
                  <a:srgbClr val="FFFFFF"/>
                </a:solidFill>
              </a:rPr>
              <a:t>Hans-Josef Fell</a:t>
            </a:r>
          </a:p>
          <a:p>
            <a:pPr lvl="1" algn="r" fontAlgn="base">
              <a:spcBef>
                <a:spcPct val="0"/>
              </a:spcBef>
              <a:spcAft>
                <a:spcPct val="0"/>
              </a:spcAft>
              <a:defRPr/>
            </a:pPr>
            <a:r>
              <a:rPr lang="de-DE" sz="1200" dirty="0">
                <a:solidFill>
                  <a:srgbClr val="FFFFFF"/>
                </a:solidFill>
              </a:rPr>
              <a:t>Member </a:t>
            </a:r>
            <a:r>
              <a:rPr lang="de-DE" sz="1200" dirty="0" err="1">
                <a:solidFill>
                  <a:srgbClr val="FFFFFF"/>
                </a:solidFill>
              </a:rPr>
              <a:t>of</a:t>
            </a:r>
            <a:r>
              <a:rPr lang="de-DE" sz="1200" dirty="0">
                <a:solidFill>
                  <a:srgbClr val="FFFFFF"/>
                </a:solidFill>
              </a:rPr>
              <a:t> German </a:t>
            </a:r>
            <a:r>
              <a:rPr lang="de-DE" sz="1200" dirty="0" err="1">
                <a:solidFill>
                  <a:srgbClr val="FFFFFF"/>
                </a:solidFill>
              </a:rPr>
              <a:t>Parliament</a:t>
            </a:r>
            <a:r>
              <a:rPr lang="de-DE" sz="1200" dirty="0">
                <a:solidFill>
                  <a:srgbClr val="FFFFFF"/>
                </a:solidFill>
              </a:rPr>
              <a:t> (1998-2013)</a:t>
            </a:r>
          </a:p>
          <a:p>
            <a:pPr lvl="1" algn="r" fontAlgn="base">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8639133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383202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7818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Titelmasterformat durch Klicken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dirty="0"/>
              <a:t>Diagramm durch Klicken auf Symbol hinzufügen</a:t>
            </a:r>
          </a:p>
        </p:txBody>
      </p:sp>
    </p:spTree>
    <p:extLst>
      <p:ext uri="{BB962C8B-B14F-4D97-AF65-F5344CB8AC3E}">
        <p14:creationId xmlns:p14="http://schemas.microsoft.com/office/powerpoint/2010/main" val="37948689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5505739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a:prstGeom prst="rect">
            <a:avLst/>
          </a:prstGeom>
        </p:spPr>
        <p:txBody>
          <a:bodyPr/>
          <a:lstStyle/>
          <a:p>
            <a:r>
              <a:rPr lang="de-DE"/>
              <a:t>Mastertitelformat bearbeiten</a:t>
            </a:r>
            <a:endParaRPr lang="en-GB"/>
          </a:p>
        </p:txBody>
      </p:sp>
    </p:spTree>
    <p:extLst>
      <p:ext uri="{BB962C8B-B14F-4D97-AF65-F5344CB8AC3E}">
        <p14:creationId xmlns:p14="http://schemas.microsoft.com/office/powerpoint/2010/main" val="38781558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Titelmasterformat durch Klicken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Formatvorlage des Untertitelmasters durch Klicken bearbeiten</a:t>
            </a:r>
          </a:p>
        </p:txBody>
      </p:sp>
    </p:spTree>
    <p:extLst>
      <p:ext uri="{BB962C8B-B14F-4D97-AF65-F5344CB8AC3E}">
        <p14:creationId xmlns:p14="http://schemas.microsoft.com/office/powerpoint/2010/main" val="9991807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userDrawn="1"/>
        </p:nvSpPr>
        <p:spPr>
          <a:xfrm>
            <a:off x="5429250" y="6165304"/>
            <a:ext cx="3714750"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MdB (1998-2013)</a:t>
            </a:r>
          </a:p>
          <a:p>
            <a:pPr algn="r" fontAlgn="base">
              <a:lnSpc>
                <a:spcPct val="120000"/>
              </a:lnSpc>
              <a:spcBef>
                <a:spcPct val="0"/>
              </a:spcBef>
              <a:spcAft>
                <a:spcPct val="0"/>
              </a:spcAft>
              <a:defRPr/>
            </a:pPr>
            <a:r>
              <a:rPr lang="de-DE" sz="1400" dirty="0">
                <a:solidFill>
                  <a:srgbClr val="FFFFFF"/>
                </a:solidFill>
              </a:rPr>
              <a:t>Präsident der </a:t>
            </a:r>
            <a:r>
              <a:rPr lang="de-DE" sz="1400" dirty="0" err="1">
                <a:solidFill>
                  <a:srgbClr val="FFFFFF"/>
                </a:solidFill>
              </a:rPr>
              <a:t>Energy</a:t>
            </a:r>
            <a:r>
              <a:rPr lang="de-DE" sz="1400" dirty="0">
                <a:solidFill>
                  <a:srgbClr val="FFFFFF"/>
                </a:solidFill>
              </a:rPr>
              <a:t> Watch Group</a:t>
            </a:r>
          </a:p>
        </p:txBody>
      </p:sp>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253009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
        <p:nvSpPr>
          <p:cNvPr id="7"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5008037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1400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Titelmasterformat durch Klicken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dirty="0"/>
              <a:t>Diagramm durch Klicken auf Symbol hinzufügen</a:t>
            </a:r>
          </a:p>
        </p:txBody>
      </p:sp>
    </p:spTree>
    <p:extLst>
      <p:ext uri="{BB962C8B-B14F-4D97-AF65-F5344CB8AC3E}">
        <p14:creationId xmlns:p14="http://schemas.microsoft.com/office/powerpoint/2010/main" val="22091164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98201276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w="9525">
            <a:noFill/>
            <a:round/>
            <a:headEnd/>
            <a:tailEnd/>
          </a:ln>
          <a:effectLst/>
        </p:spPr>
        <p:txBody>
          <a:bodyPr wrap="none" anchor="ctr"/>
          <a:lstStyle/>
          <a:p>
            <a:pPr algn="ctr" fontAlgn="base">
              <a:spcBef>
                <a:spcPct val="0"/>
              </a:spcBef>
              <a:spcAft>
                <a:spcPct val="0"/>
              </a:spcAft>
              <a:defRPr/>
            </a:pPr>
            <a:endParaRPr lang="de-DE" sz="2400">
              <a:solidFill>
                <a:srgbClr val="000000"/>
              </a:solidFill>
              <a:latin typeface="Times New Roman"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p:spPr>
        <p:txBody>
          <a:bodyPr wrap="none" anchor="ctr"/>
          <a:lstStyle/>
          <a:p>
            <a:pPr algn="ctr" fontAlgn="base">
              <a:spcBef>
                <a:spcPct val="0"/>
              </a:spcBef>
              <a:spcAft>
                <a:spcPct val="0"/>
              </a:spcAft>
              <a:defRPr/>
            </a:pPr>
            <a:endParaRPr lang="de-DE" sz="1600">
              <a:solidFill>
                <a:srgbClr val="000000"/>
              </a:solidFill>
              <a:latin typeface="Arial"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Titelmasterformat durch Klicken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Formatvorlage des Untertitelmasters durch Klicken bearbeiten</a:t>
            </a:r>
          </a:p>
        </p:txBody>
      </p:sp>
    </p:spTree>
    <p:extLst>
      <p:ext uri="{BB962C8B-B14F-4D97-AF65-F5344CB8AC3E}">
        <p14:creationId xmlns:p14="http://schemas.microsoft.com/office/powerpoint/2010/main" val="158618828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userDrawn="1"/>
        </p:nvSpPr>
        <p:spPr>
          <a:xfrm>
            <a:off x="5429250" y="6286500"/>
            <a:ext cx="3714750" cy="571500"/>
          </a:xfrm>
          <a:prstGeom prst="rect">
            <a:avLst/>
          </a:prstGeom>
        </p:spPr>
        <p:txBody>
          <a:bodyPr/>
          <a:lstStyle/>
          <a:p>
            <a:pPr algn="r" fontAlgn="base">
              <a:spcBef>
                <a:spcPct val="0"/>
              </a:spcBef>
              <a:spcAft>
                <a:spcPct val="0"/>
              </a:spcAft>
              <a:defRPr/>
            </a:pPr>
            <a:r>
              <a:rPr lang="de-DE" sz="1400">
                <a:solidFill>
                  <a:srgbClr val="FFFFFF"/>
                </a:solidFill>
              </a:rPr>
              <a:t>Hans-Josef Fell</a:t>
            </a:r>
          </a:p>
          <a:p>
            <a:pPr algn="r" fontAlgn="base">
              <a:spcBef>
                <a:spcPct val="0"/>
              </a:spcBef>
              <a:spcAft>
                <a:spcPct val="0"/>
              </a:spcAft>
              <a:defRPr/>
            </a:pPr>
            <a:r>
              <a:rPr lang="de-DE" sz="1400">
                <a:solidFill>
                  <a:srgbClr val="FFFFFF"/>
                </a:solidFill>
              </a:rPr>
              <a:t>www.hans-josef-fell.de</a:t>
            </a:r>
          </a:p>
        </p:txBody>
      </p:sp>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8089233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4380154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5906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785786" y="285728"/>
            <a:ext cx="7696200" cy="1143000"/>
          </a:xfrm>
        </p:spPr>
        <p:txBody>
          <a:bodyPr/>
          <a:lstStyle/>
          <a:p>
            <a:r>
              <a:rPr lang="de-DE"/>
              <a:t>Titelmasterformat durch Klicken bearbeiten</a:t>
            </a:r>
          </a:p>
        </p:txBody>
      </p:sp>
      <p:sp>
        <p:nvSpPr>
          <p:cNvPr id="3" name="Diagrammplatzhalter 2"/>
          <p:cNvSpPr>
            <a:spLocks noGrp="1"/>
          </p:cNvSpPr>
          <p:nvPr>
            <p:ph type="chart" idx="1"/>
          </p:nvPr>
        </p:nvSpPr>
        <p:spPr>
          <a:xfrm>
            <a:off x="785786" y="1571612"/>
            <a:ext cx="7696200" cy="4038600"/>
          </a:xfrm>
        </p:spPr>
        <p:txBody>
          <a:bodyPr/>
          <a:lstStyle/>
          <a:p>
            <a:pPr lvl="0"/>
            <a:r>
              <a:rPr lang="de-DE" noProof="0" dirty="0"/>
              <a:t>Diagramm durch Klicken auf Symbol hinzufügen</a:t>
            </a:r>
          </a:p>
        </p:txBody>
      </p:sp>
    </p:spTree>
    <p:extLst>
      <p:ext uri="{BB962C8B-B14F-4D97-AF65-F5344CB8AC3E}">
        <p14:creationId xmlns:p14="http://schemas.microsoft.com/office/powerpoint/2010/main" val="212307565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133582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4" name="Rectangle 5"/>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5" name="Fußzeilenplatzhalter 4"/>
          <p:cNvSpPr txBox="1">
            <a:spLocks/>
          </p:cNvSpPr>
          <p:nvPr/>
        </p:nvSpPr>
        <p:spPr>
          <a:xfrm>
            <a:off x="5429250" y="6286500"/>
            <a:ext cx="3714750" cy="571500"/>
          </a:xfrm>
          <a:prstGeom prst="rect">
            <a:avLst/>
          </a:prstGeom>
        </p:spPr>
        <p:txBody>
          <a:bodyPr/>
          <a:lstStyle/>
          <a:p>
            <a:pPr algn="r" fontAlgn="base">
              <a:spcBef>
                <a:spcPct val="0"/>
              </a:spcBef>
              <a:spcAft>
                <a:spcPct val="0"/>
              </a:spcAft>
              <a:defRPr/>
            </a:pPr>
            <a:r>
              <a:rPr lang="de-DE" sz="1400">
                <a:solidFill>
                  <a:srgbClr val="FFFFFF"/>
                </a:solidFill>
              </a:rPr>
              <a:t>Hans-Josef Fell</a:t>
            </a:r>
          </a:p>
          <a:p>
            <a:pPr algn="r" fontAlgn="base">
              <a:spcBef>
                <a:spcPct val="0"/>
              </a:spcBef>
              <a:spcAft>
                <a:spcPct val="0"/>
              </a:spcAft>
              <a:defRPr/>
            </a:pPr>
            <a:r>
              <a:rPr lang="de-DE" sz="1400">
                <a:solidFill>
                  <a:srgbClr val="FFFFFF"/>
                </a:solidFill>
              </a:rPr>
              <a:t>www.hans-josef-fell.de</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7" name="Fußzeilenplatzhalter 4"/>
          <p:cNvSpPr txBox="1">
            <a:spLocks/>
          </p:cNvSpPr>
          <p:nvPr userDrawn="1"/>
        </p:nvSpPr>
        <p:spPr>
          <a:xfrm>
            <a:off x="2771800" y="6165304"/>
            <a:ext cx="6372200"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Member </a:t>
            </a:r>
            <a:r>
              <a:rPr lang="de-DE" sz="1400" dirty="0" err="1">
                <a:solidFill>
                  <a:srgbClr val="FFFFFF"/>
                </a:solidFill>
              </a:rPr>
              <a:t>of</a:t>
            </a:r>
            <a:r>
              <a:rPr lang="de-DE" sz="1400" baseline="0" dirty="0">
                <a:solidFill>
                  <a:srgbClr val="FFFFFF"/>
                </a:solidFill>
              </a:rPr>
              <a:t> German </a:t>
            </a:r>
            <a:r>
              <a:rPr lang="de-DE" sz="1400" baseline="0" dirty="0" err="1">
                <a:solidFill>
                  <a:srgbClr val="FFFFFF"/>
                </a:solidFill>
              </a:rPr>
              <a:t>Parliament</a:t>
            </a:r>
            <a:r>
              <a:rPr lang="de-DE" sz="1400" baseline="0" dirty="0">
                <a:solidFill>
                  <a:srgbClr val="FFFFFF"/>
                </a:solidFill>
              </a:rPr>
              <a:t> (1998-2013) </a:t>
            </a:r>
            <a:endParaRPr lang="de-DE" sz="1400" dirty="0">
              <a:solidFill>
                <a:srgbClr val="FFFFFF"/>
              </a:solidFill>
            </a:endParaRPr>
          </a:p>
          <a:p>
            <a:pPr algn="r" fontAlgn="base">
              <a:lnSpc>
                <a:spcPct val="120000"/>
              </a:lnSpc>
              <a:spcBef>
                <a:spcPct val="0"/>
              </a:spcBef>
              <a:spcAft>
                <a:spcPct val="0"/>
              </a:spcAft>
              <a:defRPr/>
            </a:pPr>
            <a:r>
              <a:rPr lang="de-DE" sz="1400" dirty="0" err="1">
                <a:solidFill>
                  <a:srgbClr val="FFFFFF"/>
                </a:solidFill>
              </a:rPr>
              <a:t>President</a:t>
            </a:r>
            <a:r>
              <a:rPr lang="de-DE" sz="1400" dirty="0">
                <a:solidFill>
                  <a:srgbClr val="FFFFFF"/>
                </a:solidFill>
              </a:rPr>
              <a:t> </a:t>
            </a:r>
            <a:r>
              <a:rPr lang="de-DE" sz="1400" dirty="0" err="1">
                <a:solidFill>
                  <a:srgbClr val="FFFFFF"/>
                </a:solidFill>
              </a:rPr>
              <a:t>of</a:t>
            </a:r>
            <a:r>
              <a:rPr lang="de-DE" sz="1400" baseline="0" dirty="0">
                <a:solidFill>
                  <a:srgbClr val="FFFFFF"/>
                </a:solidFill>
              </a:rPr>
              <a:t> </a:t>
            </a:r>
            <a:r>
              <a:rPr lang="de-DE" sz="1400" dirty="0" err="1">
                <a:solidFill>
                  <a:srgbClr val="FFFFFF"/>
                </a:solidFill>
              </a:rPr>
              <a:t>Energy</a:t>
            </a:r>
            <a:r>
              <a:rPr lang="de-DE" sz="1400" baseline="0" dirty="0">
                <a:solidFill>
                  <a:srgbClr val="FFFFFF"/>
                </a:solidFill>
              </a:rPr>
              <a:t> Watch Group</a:t>
            </a:r>
            <a:endParaRPr lang="de-DE" sz="1400" dirty="0">
              <a:solidFill>
                <a:srgbClr val="FFFFFF"/>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endParaRPr lang="en-GB"/>
          </a:p>
        </p:txBody>
      </p:sp>
    </p:spTree>
    <p:extLst>
      <p:ext uri="{BB962C8B-B14F-4D97-AF65-F5344CB8AC3E}">
        <p14:creationId xmlns:p14="http://schemas.microsoft.com/office/powerpoint/2010/main" val="34807920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fontAlgn="base">
              <a:spcBef>
                <a:spcPct val="0"/>
              </a:spcBef>
              <a:spcAft>
                <a:spcPct val="0"/>
              </a:spcAft>
              <a:defRPr/>
            </a:pPr>
            <a:endParaRPr lang="de-DE" sz="2400">
              <a:solidFill>
                <a:srgbClr val="000000"/>
              </a:solidFill>
              <a:latin typeface="Times New Roman" panose="02020603050405020304" pitchFamily="18" charset="0"/>
              <a:ea typeface="MS PGothic" panose="020B0600070205080204" pitchFamily="34" charset="-128"/>
            </a:endParaRPr>
          </a:p>
        </p:txBody>
      </p:sp>
      <p:sp>
        <p:nvSpPr>
          <p:cNvPr id="5" name="AutoShape 1027"/>
          <p:cNvSpPr>
            <a:spLocks noChangeArrowheads="1"/>
          </p:cNvSpPr>
          <p:nvPr userDrawn="1"/>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fontAlgn="base">
              <a:spcBef>
                <a:spcPct val="0"/>
              </a:spcBef>
              <a:spcAft>
                <a:spcPct val="0"/>
              </a:spcAft>
              <a:defRPr/>
            </a:pPr>
            <a:endParaRPr lang="de-DE" sz="2400">
              <a:solidFill>
                <a:srgbClr val="000000"/>
              </a:solidFill>
              <a:latin typeface="Times New Roman" panose="02020603050405020304" pitchFamily="18" charset="0"/>
              <a:ea typeface="MS PGothic" panose="020B0600070205080204" pitchFamily="34" charset="-128"/>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457200" fontAlgn="base">
              <a:spcBef>
                <a:spcPct val="0"/>
              </a:spcBef>
              <a:spcAft>
                <a:spcPct val="0"/>
              </a:spcAft>
              <a:defRPr/>
            </a:pPr>
            <a:endParaRPr lang="de-DE">
              <a:solidFill>
                <a:srgbClr val="000000"/>
              </a:solidFill>
              <a:latin typeface="Verdana" panose="020B0604030504040204" pitchFamily="34" charset="0"/>
              <a:ea typeface="MS PGothic" panose="020B0600070205080204" pitchFamily="34" charset="-128"/>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4683379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obj" preserve="1">
  <p:cSld name="Titel und Inhalt">
    <p:spTree>
      <p:nvGrpSpPr>
        <p:cNvPr id="1" name=""/>
        <p:cNvGrpSpPr/>
        <p:nvPr/>
      </p:nvGrpSpPr>
      <p:grpSpPr>
        <a:xfrm>
          <a:off x="0" y="0"/>
          <a:ext cx="0" cy="0"/>
          <a:chOff x="0" y="0"/>
          <a:chExt cx="0" cy="0"/>
        </a:xfrm>
      </p:grpSpPr>
      <p:sp>
        <p:nvSpPr>
          <p:cNvPr id="4"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de-DE">
              <a:solidFill>
                <a:srgbClr val="FFFFFF"/>
              </a:solidFill>
            </a:endParaRPr>
          </a:p>
        </p:txBody>
      </p:sp>
      <p:sp>
        <p:nvSpPr>
          <p:cNvPr id="5" name="Fußzeilenplatzhalter 4"/>
          <p:cNvSpPr txBox="1">
            <a:spLocks/>
          </p:cNvSpPr>
          <p:nvPr userDrawn="1"/>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457200" eaLnBrk="0" fontAlgn="base" hangingPunct="0">
              <a:lnSpc>
                <a:spcPct val="120000"/>
              </a:lnSpc>
              <a:spcBef>
                <a:spcPct val="0"/>
              </a:spcBef>
              <a:spcAft>
                <a:spcPct val="0"/>
              </a:spcAft>
              <a:defRPr/>
            </a:pPr>
            <a:r>
              <a:rPr lang="de-DE" altLang="de-DE" sz="1400">
                <a:solidFill>
                  <a:srgbClr val="FFFFFF"/>
                </a:solidFill>
              </a:rPr>
              <a:t>Hans-Josef Fell – MdB (1998-2013)</a:t>
            </a:r>
          </a:p>
          <a:p>
            <a:pPr algn="r" defTabSz="457200"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6" name="Rectangle 5"/>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de-DE">
              <a:solidFill>
                <a:srgbClr val="FFFFFF"/>
              </a:solidFill>
            </a:endParaRPr>
          </a:p>
        </p:txBody>
      </p:sp>
      <p:sp>
        <p:nvSpPr>
          <p:cNvPr id="7" name="Fußzeilenplatzhalter 4"/>
          <p:cNvSpPr txBox="1">
            <a:spLocks/>
          </p:cNvSpPr>
          <p:nvPr userDrawn="1"/>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457200" eaLnBrk="0" fontAlgn="base" hangingPunct="0">
              <a:lnSpc>
                <a:spcPct val="120000"/>
              </a:lnSpc>
              <a:spcBef>
                <a:spcPct val="0"/>
              </a:spcBef>
              <a:spcAft>
                <a:spcPct val="0"/>
              </a:spcAft>
              <a:defRPr/>
            </a:pPr>
            <a:r>
              <a:rPr lang="de-DE" altLang="de-DE" sz="1400">
                <a:solidFill>
                  <a:srgbClr val="FFFFFF"/>
                </a:solidFill>
              </a:rPr>
              <a:t>Hans-Josef Fell – MdB (1998-2013)</a:t>
            </a:r>
          </a:p>
          <a:p>
            <a:pPr algn="r" defTabSz="457200"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2" name="Titel 1"/>
          <p:cNvSpPr>
            <a:spLocks noGrp="1"/>
          </p:cNvSpPr>
          <p:nvPr>
            <p:ph type="title"/>
          </p:nvPr>
        </p:nvSpPr>
        <p:spPr>
          <a:xfrm>
            <a:off x="360000" y="360000"/>
            <a:ext cx="7696200" cy="1143000"/>
          </a:xfrm>
        </p:spPr>
        <p:txBody>
          <a:bodyPr anchor="t"/>
          <a:lstStyle>
            <a:lvl1pPr>
              <a:defRPr sz="2800"/>
            </a:lvl1pPr>
          </a:lstStyle>
          <a:p>
            <a:r>
              <a:rPr lang="de-DE"/>
              <a:t>Mastertitelformat bearbeiten</a:t>
            </a:r>
          </a:p>
        </p:txBody>
      </p:sp>
      <p:sp>
        <p:nvSpPr>
          <p:cNvPr id="3" name="Inhaltsplatzhalter 2"/>
          <p:cNvSpPr>
            <a:spLocks noGrp="1"/>
          </p:cNvSpPr>
          <p:nvPr>
            <p:ph idx="1"/>
          </p:nvPr>
        </p:nvSpPr>
        <p:spPr>
          <a:xfrm>
            <a:off x="360000" y="1643063"/>
            <a:ext cx="7696200" cy="4038600"/>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852193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7" name="Titel 1"/>
          <p:cNvSpPr txBox="1">
            <a:spLocks/>
          </p:cNvSpPr>
          <p:nvPr userDrawn="1"/>
        </p:nvSpPr>
        <p:spPr bwMode="auto">
          <a:xfrm>
            <a:off x="360363" y="360363"/>
            <a:ext cx="7696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defTabSz="457200"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6271764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8001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el und Diagramm">
    <p:spTree>
      <p:nvGrpSpPr>
        <p:cNvPr id="1" name=""/>
        <p:cNvGrpSpPr/>
        <p:nvPr/>
      </p:nvGrpSpPr>
      <p:grpSpPr>
        <a:xfrm>
          <a:off x="0" y="0"/>
          <a:ext cx="0" cy="0"/>
          <a:chOff x="0" y="0"/>
          <a:chExt cx="0" cy="0"/>
        </a:xfrm>
      </p:grpSpPr>
      <p:sp>
        <p:nvSpPr>
          <p:cNvPr id="4" name="Titel 1"/>
          <p:cNvSpPr txBox="1">
            <a:spLocks/>
          </p:cNvSpPr>
          <p:nvPr userDrawn="1"/>
        </p:nvSpPr>
        <p:spPr bwMode="auto">
          <a:xfrm>
            <a:off x="360363" y="360363"/>
            <a:ext cx="7696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defTabSz="457200"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
        <p:nvSpPr>
          <p:cNvPr id="3" name="Diagrammplatzhalter 2"/>
          <p:cNvSpPr>
            <a:spLocks noGrp="1"/>
          </p:cNvSpPr>
          <p:nvPr>
            <p:ph type="chart" idx="1"/>
          </p:nvPr>
        </p:nvSpPr>
        <p:spPr>
          <a:xfrm>
            <a:off x="360000" y="1571612"/>
            <a:ext cx="7696200" cy="4038600"/>
          </a:xfrm>
        </p:spPr>
        <p:txBody>
          <a:bodyPr/>
          <a:lstStyle>
            <a:lvl1pPr>
              <a:defRPr sz="2400"/>
            </a:lvl1p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33267223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533400"/>
            <a:ext cx="7696200" cy="5410200"/>
          </a:xfrm>
        </p:spPr>
        <p:txBody>
          <a:bodyPr/>
          <a:lstStyle>
            <a:lvl1pPr marL="342900" indent="-342900">
              <a:buClr>
                <a:schemeClr val="tx1"/>
              </a:buClr>
              <a:buSzPct val="75000"/>
              <a:buFont typeface="Arial" charset="0"/>
              <a:buChar char="•"/>
              <a:defRPr sz="2400"/>
            </a:lvl1pPr>
            <a:lvl2pPr marL="742950" indent="-285750">
              <a:buClr>
                <a:schemeClr val="tx1"/>
              </a:buClr>
              <a:buSzPct val="75000"/>
              <a:buFont typeface="Arial" charset="0"/>
              <a:buChar char="•"/>
              <a:defRPr sz="2000"/>
            </a:lvl2pPr>
            <a:lvl3pPr marL="1143000" indent="-228600">
              <a:buClr>
                <a:schemeClr val="tx1"/>
              </a:buClr>
              <a:buSzPct val="75000"/>
              <a:buFont typeface="Arial" charset="0"/>
              <a:buChar char="•"/>
              <a:defRPr sz="1800"/>
            </a:lvl3pPr>
            <a:lvl4pPr marL="1600200" indent="-228600">
              <a:buClr>
                <a:schemeClr val="tx1"/>
              </a:buClr>
              <a:buSzPct val="75000"/>
              <a:buFont typeface="Arial" charset="0"/>
              <a:buChar char="•"/>
              <a:defRPr sz="1600"/>
            </a:lvl4pPr>
            <a:lvl5pPr marL="2057400" indent="-228600">
              <a:buClr>
                <a:schemeClr val="tx1"/>
              </a:buClr>
              <a:buSzPct val="75000"/>
              <a:buFont typeface="Arial" charset="0"/>
              <a:buChar char="•"/>
              <a:defRPr sz="16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30117688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txBox="1">
            <a:spLocks/>
          </p:cNvSpPr>
          <p:nvPr userDrawn="1"/>
        </p:nvSpPr>
        <p:spPr bwMode="auto">
          <a:xfrm>
            <a:off x="360363" y="360363"/>
            <a:ext cx="7696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pPr defTabSz="457200" eaLnBrk="0" fontAlgn="base" hangingPunct="0">
              <a:spcBef>
                <a:spcPct val="0"/>
              </a:spcBef>
              <a:spcAft>
                <a:spcPct val="0"/>
              </a:spcAft>
              <a:defRPr/>
            </a:pPr>
            <a:r>
              <a:rPr lang="de-DE" altLang="de-DE" sz="2800">
                <a:solidFill>
                  <a:srgbClr val="008000"/>
                </a:solidFill>
                <a:latin typeface="Verdana" charset="0"/>
              </a:rPr>
              <a:t>Titelmasterformat durch Klicken bearbeiten</a:t>
            </a:r>
          </a:p>
        </p:txBody>
      </p:sp>
    </p:spTree>
    <p:extLst>
      <p:ext uri="{BB962C8B-B14F-4D97-AF65-F5344CB8AC3E}">
        <p14:creationId xmlns:p14="http://schemas.microsoft.com/office/powerpoint/2010/main" val="38745220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sp>
        <p:nvSpPr>
          <p:cNvPr id="2" name="Line 2"/>
          <p:cNvSpPr>
            <a:spLocks noChangeShapeType="1"/>
          </p:cNvSpPr>
          <p:nvPr userDrawn="1"/>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pPr defTabSz="457200" eaLnBrk="0" fontAlgn="base" hangingPunct="0">
              <a:spcBef>
                <a:spcPct val="0"/>
              </a:spcBef>
              <a:spcAft>
                <a:spcPct val="0"/>
              </a:spcAft>
            </a:pPr>
            <a:endParaRPr lang="de-DE">
              <a:solidFill>
                <a:srgbClr val="000000"/>
              </a:solidFill>
              <a:latin typeface="Arial" panose="020B0604020202020204" pitchFamily="34" charset="0"/>
              <a:ea typeface="MS PGothic" panose="020B0600070205080204" pitchFamily="34" charset="-128"/>
            </a:endParaRPr>
          </a:p>
        </p:txBody>
      </p:sp>
      <p:pic>
        <p:nvPicPr>
          <p:cNvPr id="3"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0749481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Leer">
    <p:spTree>
      <p:nvGrpSpPr>
        <p:cNvPr id="1" name=""/>
        <p:cNvGrpSpPr/>
        <p:nvPr/>
      </p:nvGrpSpPr>
      <p:grpSpPr>
        <a:xfrm>
          <a:off x="0" y="0"/>
          <a:ext cx="0" cy="0"/>
          <a:chOff x="0" y="0"/>
          <a:chExt cx="0" cy="0"/>
        </a:xfrm>
      </p:grpSpPr>
      <p:sp>
        <p:nvSpPr>
          <p:cNvPr id="3" name="Rectangle 11"/>
          <p:cNvSpPr/>
          <p:nvPr userDrawn="1"/>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0" hangingPunct="0">
              <a:defRPr/>
            </a:pPr>
            <a:endParaRPr lang="en-US">
              <a:solidFill>
                <a:srgbClr val="FFFFFF"/>
              </a:solidFill>
            </a:endParaRPr>
          </a:p>
        </p:txBody>
      </p:sp>
      <p:cxnSp>
        <p:nvCxnSpPr>
          <p:cNvPr id="4" name="Straight Connector 6"/>
          <p:cNvCxnSpPr/>
          <p:nvPr userDrawn="1"/>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defTabSz="457200" eaLnBrk="0" fontAlgn="base" hangingPunct="0">
              <a:spcBef>
                <a:spcPct val="0"/>
              </a:spcBef>
              <a:spcAft>
                <a:spcPct val="0"/>
              </a:spcAft>
              <a:defRPr/>
            </a:pPr>
            <a:fld id="{7A3E5C7D-A223-4209-915E-06F05D0A9D35}" type="datetime1">
              <a:rPr lang="en-US" altLang="de-DE">
                <a:solidFill>
                  <a:srgbClr val="000000"/>
                </a:solidFill>
              </a:rPr>
              <a:pPr defTabSz="457200" eaLnBrk="0" fontAlgn="base" hangingPunct="0">
                <a:spcBef>
                  <a:spcPct val="0"/>
                </a:spcBef>
                <a:spcAft>
                  <a:spcPct val="0"/>
                </a:spcAft>
                <a:defRPr/>
              </a:pPr>
              <a:t>2/20/19</a:t>
            </a:fld>
            <a:endParaRPr lang="en-US" alt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pPr defTabSz="457200" eaLnBrk="0" fontAlgn="base" hangingPunct="0">
              <a:spcBef>
                <a:spcPct val="0"/>
              </a:spcBef>
              <a:spcAft>
                <a:spcPct val="0"/>
              </a:spcAft>
              <a:defRPr/>
            </a:pPr>
            <a:r>
              <a:rPr lang="en-US">
                <a:solidFill>
                  <a:srgbClr val="000000"/>
                </a:solidFill>
              </a:rPr>
              <a:t>ViZn Confidential</a:t>
            </a:r>
            <a:endParaRPr lang="en-US" dirty="0">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defTabSz="457200" eaLnBrk="0" fontAlgn="base" hangingPunct="0">
              <a:spcBef>
                <a:spcPct val="0"/>
              </a:spcBef>
              <a:spcAft>
                <a:spcPct val="0"/>
              </a:spcAft>
              <a:defRPr/>
            </a:pPr>
            <a:fld id="{4E224666-0995-44E0-80E4-3936B92CFFF1}" type="slidenum">
              <a:rPr lang="en-US" altLang="de-DE">
                <a:solidFill>
                  <a:srgbClr val="000000"/>
                </a:solidFill>
              </a:rPr>
              <a:pPr defTabSz="457200" eaLnBrk="0" fontAlgn="base" hangingPunct="0">
                <a:spcBef>
                  <a:spcPct val="0"/>
                </a:spcBef>
                <a:spcAft>
                  <a:spcPct val="0"/>
                </a:spcAft>
                <a:defRPr/>
              </a:pPr>
              <a:t>‹Nr.›</a:t>
            </a:fld>
            <a:endParaRPr lang="en-US" altLang="de-DE">
              <a:solidFill>
                <a:srgbClr val="000000"/>
              </a:solidFill>
            </a:endParaRPr>
          </a:p>
        </p:txBody>
      </p:sp>
    </p:spTree>
    <p:extLst>
      <p:ext uri="{BB962C8B-B14F-4D97-AF65-F5344CB8AC3E}">
        <p14:creationId xmlns:p14="http://schemas.microsoft.com/office/powerpoint/2010/main" val="548618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Only" preserve="1">
  <p:cSld name="1_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de-DE">
              <a:solidFill>
                <a:srgbClr val="FFFFFF"/>
              </a:solidFill>
            </a:endParaRPr>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457200" eaLnBrk="0" fontAlgn="base" hangingPunct="0">
              <a:lnSpc>
                <a:spcPct val="120000"/>
              </a:lnSpc>
              <a:spcBef>
                <a:spcPct val="0"/>
              </a:spcBef>
              <a:spcAft>
                <a:spcPct val="0"/>
              </a:spcAft>
              <a:defRPr/>
            </a:pPr>
            <a:r>
              <a:rPr lang="de-DE" altLang="de-DE" sz="1400">
                <a:solidFill>
                  <a:srgbClr val="FFFFFF"/>
                </a:solidFill>
              </a:rPr>
              <a:t>Hans-Josef Fell – MdB (1998-2013)</a:t>
            </a:r>
          </a:p>
          <a:p>
            <a:pPr algn="r" defTabSz="457200"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p>
            <a:r>
              <a:rPr lang="de-DE"/>
              <a:t>Mastertitelformat bearbeiten</a:t>
            </a:r>
          </a:p>
        </p:txBody>
      </p:sp>
      <p:sp>
        <p:nvSpPr>
          <p:cNvPr id="5" name="Rectangle 3"/>
          <p:cNvSpPr>
            <a:spLocks noGrp="1" noChangeArrowheads="1"/>
          </p:cNvSpPr>
          <p:nvPr>
            <p:ph type="ftr" idx="10"/>
          </p:nvPr>
        </p:nvSpPr>
        <p:spPr>
          <a:xfrm>
            <a:off x="104775" y="6597650"/>
            <a:ext cx="2897188" cy="469900"/>
          </a:xfrm>
          <a:prstGeom prst="rect">
            <a:avLst/>
          </a:prstGeom>
        </p:spPr>
        <p:txBody>
          <a:bodyPr/>
          <a:lstStyle>
            <a:lvl1pPr>
              <a:defRPr>
                <a:latin typeface="Arial" panose="020B0604020202020204" pitchFamily="34" charset="0"/>
                <a:ea typeface="+mn-ea"/>
                <a:cs typeface="+mn-cs"/>
              </a:defRPr>
            </a:lvl1pPr>
          </a:lstStyle>
          <a:p>
            <a:pPr defTabSz="457200" eaLnBrk="0" fontAlgn="base" hangingPunct="0">
              <a:spcBef>
                <a:spcPct val="0"/>
              </a:spcBef>
              <a:spcAft>
                <a:spcPct val="0"/>
              </a:spcAft>
              <a:defRPr/>
            </a:pPr>
            <a:endParaRPr lang="de-DE">
              <a:solidFill>
                <a:srgbClr val="000000"/>
              </a:solidFill>
            </a:endParaRPr>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pPr defTabSz="457200" eaLnBrk="0" fontAlgn="base" hangingPunct="0">
              <a:spcBef>
                <a:spcPct val="0"/>
              </a:spcBef>
              <a:spcAft>
                <a:spcPct val="0"/>
              </a:spcAft>
              <a:defRPr/>
            </a:pPr>
            <a:fld id="{E3288004-B90B-4358-9C46-A459715412A2}" type="slidenum">
              <a:rPr lang="de-DE">
                <a:solidFill>
                  <a:srgbClr val="000000"/>
                </a:solidFill>
              </a:rPr>
              <a:pPr defTabSz="457200" eaLnBrk="0" fontAlgn="base" hangingPunct="0">
                <a:spcBef>
                  <a:spcPct val="0"/>
                </a:spcBef>
                <a:spcAft>
                  <a:spcPct val="0"/>
                </a:spcAft>
                <a:defRPr/>
              </a:pPr>
              <a:t>‹Nr.›</a:t>
            </a:fld>
            <a:endParaRPr lang="de-DE">
              <a:solidFill>
                <a:srgbClr val="000000"/>
              </a:solidFill>
            </a:endParaRPr>
          </a:p>
        </p:txBody>
      </p:sp>
    </p:spTree>
    <p:extLst>
      <p:ext uri="{BB962C8B-B14F-4D97-AF65-F5344CB8AC3E}">
        <p14:creationId xmlns:p14="http://schemas.microsoft.com/office/powerpoint/2010/main" val="2765780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AutoShape 1026"/>
          <p:cNvSpPr>
            <a:spLocks noChangeArrowheads="1"/>
          </p:cNvSpPr>
          <p:nvPr/>
        </p:nvSpPr>
        <p:spPr bwMode="auto">
          <a:xfrm>
            <a:off x="228600" y="381000"/>
            <a:ext cx="8686800" cy="5638800"/>
          </a:xfrm>
          <a:prstGeom prst="roundRect">
            <a:avLst>
              <a:gd name="adj" fmla="val 7912"/>
            </a:avLst>
          </a:prstGeom>
          <a:solidFill>
            <a:schemeClr val="folHlink"/>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5" name="AutoShape 1027"/>
          <p:cNvSpPr>
            <a:spLocks noChangeArrowheads="1"/>
          </p:cNvSpPr>
          <p:nvPr/>
        </p:nvSpPr>
        <p:spPr bwMode="white">
          <a:xfrm>
            <a:off x="327025" y="488950"/>
            <a:ext cx="8435975" cy="4768850"/>
          </a:xfrm>
          <a:prstGeom prst="roundRect">
            <a:avLst>
              <a:gd name="adj" fmla="val 7310"/>
            </a:avLst>
          </a:prstGeom>
          <a:solidFill>
            <a:schemeClr val="bg1"/>
          </a:solidFill>
          <a:ln>
            <a:noFill/>
          </a:ln>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sz="2400">
              <a:solidFill>
                <a:srgbClr val="000000"/>
              </a:solidFill>
              <a:latin typeface="Times New Roman" panose="02020603050405020304" pitchFamily="18" charset="0"/>
            </a:endParaRPr>
          </a:p>
        </p:txBody>
      </p:sp>
      <p:sp>
        <p:nvSpPr>
          <p:cNvPr id="6" name="AutoShape 1028"/>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endParaRPr lang="de-DE">
              <a:solidFill>
                <a:srgbClr val="000000"/>
              </a:solidFill>
              <a:latin typeface="Verdana" panose="020B0604030504040204" pitchFamily="34" charset="0"/>
            </a:endParaRPr>
          </a:p>
        </p:txBody>
      </p:sp>
      <p:sp>
        <p:nvSpPr>
          <p:cNvPr id="35845" name="Rectangle 1029"/>
          <p:cNvSpPr>
            <a:spLocks noGrp="1" noChangeArrowheads="1"/>
          </p:cNvSpPr>
          <p:nvPr>
            <p:ph type="ctrTitle"/>
          </p:nvPr>
        </p:nvSpPr>
        <p:spPr>
          <a:xfrm>
            <a:off x="685800" y="857250"/>
            <a:ext cx="7772400" cy="2266950"/>
          </a:xfrm>
        </p:spPr>
        <p:txBody>
          <a:bodyPr anchor="ctr" anchorCtr="1"/>
          <a:lstStyle>
            <a:lvl1pPr algn="ctr">
              <a:defRPr sz="4100" i="1"/>
            </a:lvl1pPr>
          </a:lstStyle>
          <a:p>
            <a:r>
              <a:rPr lang="de-DE"/>
              <a:t>Mastertitelformat bearbeiten</a:t>
            </a:r>
          </a:p>
        </p:txBody>
      </p:sp>
      <p:sp>
        <p:nvSpPr>
          <p:cNvPr id="35846" name="Rectangle 1030"/>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r>
              <a:rPr lang="de-DE"/>
              <a:t>Master-Untertitelformat bearbeiten</a:t>
            </a:r>
          </a:p>
        </p:txBody>
      </p:sp>
    </p:spTree>
    <p:extLst>
      <p:ext uri="{BB962C8B-B14F-4D97-AF65-F5344CB8AC3E}">
        <p14:creationId xmlns:p14="http://schemas.microsoft.com/office/powerpoint/2010/main" val="32856204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Titel und Inhalt">
    <p:spTree>
      <p:nvGrpSpPr>
        <p:cNvPr id="1" name=""/>
        <p:cNvGrpSpPr/>
        <p:nvPr/>
      </p:nvGrpSpPr>
      <p:grpSpPr>
        <a:xfrm>
          <a:off x="0" y="0"/>
          <a:ext cx="0" cy="0"/>
          <a:chOff x="0" y="0"/>
          <a:chExt cx="0" cy="0"/>
        </a:xfrm>
      </p:grpSpPr>
      <p:sp>
        <p:nvSpPr>
          <p:cNvPr id="4"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5"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7"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2855497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222069" y="274638"/>
            <a:ext cx="8699862" cy="1143000"/>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222069" y="1535113"/>
            <a:ext cx="427531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222069" y="2174875"/>
            <a:ext cx="42753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2769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2769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67621985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36179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chart" preserve="1">
  <p:cSld name="Titel und Diagramm">
    <p:spTree>
      <p:nvGrpSpPr>
        <p:cNvPr id="1" name=""/>
        <p:cNvGrpSpPr/>
        <p:nvPr/>
      </p:nvGrpSpPr>
      <p:grpSpPr>
        <a:xfrm>
          <a:off x="0" y="0"/>
          <a:ext cx="0" cy="0"/>
          <a:chOff x="0" y="0"/>
          <a:chExt cx="0" cy="0"/>
        </a:xfrm>
      </p:grpSpPr>
      <p:sp>
        <p:nvSpPr>
          <p:cNvPr id="2" name="Titel 1"/>
          <p:cNvSpPr>
            <a:spLocks noGrp="1"/>
          </p:cNvSpPr>
          <p:nvPr>
            <p:ph type="title"/>
          </p:nvPr>
        </p:nvSpPr>
        <p:spPr>
          <a:xfrm>
            <a:off x="222069" y="285728"/>
            <a:ext cx="8699862" cy="1143000"/>
          </a:xfrm>
        </p:spPr>
        <p:txBody>
          <a:bodyPr/>
          <a:lstStyle>
            <a:lvl1pPr algn="ctr">
              <a:defRPr/>
            </a:lvl1pPr>
          </a:lstStyle>
          <a:p>
            <a:r>
              <a:rPr lang="de-DE"/>
              <a:t>Mastertitelformat bearbeiten</a:t>
            </a:r>
            <a:endParaRPr lang="de-DE" dirty="0"/>
          </a:p>
        </p:txBody>
      </p:sp>
      <p:sp>
        <p:nvSpPr>
          <p:cNvPr id="3" name="Diagrammplatzhalter 2"/>
          <p:cNvSpPr>
            <a:spLocks noGrp="1"/>
          </p:cNvSpPr>
          <p:nvPr>
            <p:ph type="chart" idx="1"/>
          </p:nvPr>
        </p:nvSpPr>
        <p:spPr>
          <a:xfrm>
            <a:off x="222069" y="1571612"/>
            <a:ext cx="8699861" cy="4437302"/>
          </a:xfrm>
        </p:spPr>
        <p:txBody>
          <a:bodyPr/>
          <a:lstStyle/>
          <a:p>
            <a:pPr lvl="0"/>
            <a:r>
              <a:rPr lang="de-DE" noProof="0"/>
              <a:t>Diagramm durch Klicken auf Symbol hinzufügen</a:t>
            </a:r>
            <a:endParaRPr lang="de-DE" noProof="0" dirty="0"/>
          </a:p>
        </p:txBody>
      </p:sp>
    </p:spTree>
    <p:extLst>
      <p:ext uri="{BB962C8B-B14F-4D97-AF65-F5344CB8AC3E}">
        <p14:creationId xmlns:p14="http://schemas.microsoft.com/office/powerpoint/2010/main" val="41194730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Content Placeholder 1"/>
          <p:cNvSpPr>
            <a:spLocks noGrp="1"/>
          </p:cNvSpPr>
          <p:nvPr>
            <p:ph/>
          </p:nvPr>
        </p:nvSpPr>
        <p:spPr>
          <a:xfrm>
            <a:off x="222069" y="533400"/>
            <a:ext cx="8699861" cy="54102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397428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cSld name="1_Titelfolie">
    <p:spTree>
      <p:nvGrpSpPr>
        <p:cNvPr id="1" name=""/>
        <p:cNvGrpSpPr/>
        <p:nvPr/>
      </p:nvGrpSpPr>
      <p:grpSpPr>
        <a:xfrm>
          <a:off x="0" y="0"/>
          <a:ext cx="0" cy="0"/>
          <a:chOff x="0" y="0"/>
          <a:chExt cx="0" cy="0"/>
        </a:xfrm>
      </p:grpSpPr>
      <p:sp>
        <p:nvSpPr>
          <p:cNvPr id="2" name="Line 2"/>
          <p:cNvSpPr>
            <a:spLocks noChangeShapeType="1"/>
          </p:cNvSpPr>
          <p:nvPr/>
        </p:nvSpPr>
        <p:spPr bwMode="auto">
          <a:xfrm>
            <a:off x="274638" y="800100"/>
            <a:ext cx="7332662" cy="0"/>
          </a:xfrm>
          <a:prstGeom prst="line">
            <a:avLst/>
          </a:prstGeom>
          <a:noFill/>
          <a:ln w="25400">
            <a:solidFill>
              <a:srgbClr val="283776"/>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solidFill>
                <a:srgbClr val="000000"/>
              </a:solidFill>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3425" y="528638"/>
            <a:ext cx="17764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1848814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itleOnly">
  <p:cSld name="Nur Titel">
    <p:spTree>
      <p:nvGrpSpPr>
        <p:cNvPr id="1" name=""/>
        <p:cNvGrpSpPr/>
        <p:nvPr/>
      </p:nvGrpSpPr>
      <p:grpSpPr>
        <a:xfrm>
          <a:off x="0" y="0"/>
          <a:ext cx="0" cy="0"/>
          <a:chOff x="0" y="0"/>
          <a:chExt cx="0" cy="0"/>
        </a:xfrm>
      </p:grpSpPr>
      <p:sp>
        <p:nvSpPr>
          <p:cNvPr id="3"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4"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a:solidFill>
                  <a:srgbClr val="FFFFFF"/>
                </a:solidFill>
              </a:rPr>
              <a:t>Hans-Josef Fell – MdB (1998-2013)</a:t>
            </a:r>
          </a:p>
          <a:p>
            <a:pPr algn="r">
              <a:lnSpc>
                <a:spcPct val="120000"/>
              </a:lnSpc>
              <a:defRPr/>
            </a:pPr>
            <a:r>
              <a:rPr lang="de-DE" altLang="de-DE" sz="1400">
                <a:solidFill>
                  <a:srgbClr val="FFFFFF"/>
                </a:solidFill>
              </a:rPr>
              <a:t>Präsident der Energy Watch Group</a:t>
            </a:r>
          </a:p>
        </p:txBody>
      </p:sp>
      <p:sp>
        <p:nvSpPr>
          <p:cNvPr id="2" name="Titel 1"/>
          <p:cNvSpPr>
            <a:spLocks noGrp="1"/>
          </p:cNvSpPr>
          <p:nvPr>
            <p:ph type="title"/>
          </p:nvPr>
        </p:nvSpPr>
        <p:spPr/>
        <p:txBody>
          <a:bodyPr/>
          <a:lstStyle>
            <a:lvl1pPr algn="ctr">
              <a:defRPr/>
            </a:lvl1pPr>
          </a:lstStyle>
          <a:p>
            <a:r>
              <a:rPr lang="de-DE"/>
              <a:t>Mastertitelformat bearbeiten</a:t>
            </a:r>
            <a:endParaRPr lang="de-DE" dirty="0"/>
          </a:p>
        </p:txBody>
      </p:sp>
      <p:sp>
        <p:nvSpPr>
          <p:cNvPr id="6" name="Rectangle 4"/>
          <p:cNvSpPr>
            <a:spLocks noGrp="1" noChangeArrowheads="1"/>
          </p:cNvSpPr>
          <p:nvPr>
            <p:ph type="sldNum" idx="11"/>
          </p:nvPr>
        </p:nvSpPr>
        <p:spPr>
          <a:xfrm>
            <a:off x="6873875" y="6462713"/>
            <a:ext cx="2128838" cy="47148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C40C193B-9A4F-FB45-835F-FD3A269B73E1}"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9848255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cSld name="1_Leer">
    <p:spTree>
      <p:nvGrpSpPr>
        <p:cNvPr id="1" name=""/>
        <p:cNvGrpSpPr/>
        <p:nvPr/>
      </p:nvGrpSpPr>
      <p:grpSpPr>
        <a:xfrm>
          <a:off x="0" y="0"/>
          <a:ext cx="0" cy="0"/>
          <a:chOff x="0" y="0"/>
          <a:chExt cx="0" cy="0"/>
        </a:xfrm>
      </p:grpSpPr>
      <p:sp>
        <p:nvSpPr>
          <p:cNvPr id="3" name="Rectangle 11"/>
          <p:cNvSpPr/>
          <p:nvPr/>
        </p:nvSpPr>
        <p:spPr>
          <a:xfrm rot="10800000">
            <a:off x="0" y="6578600"/>
            <a:ext cx="9163050" cy="304800"/>
          </a:xfrm>
          <a:prstGeom prst="rect">
            <a:avLst/>
          </a:prstGeom>
          <a:gradFill flip="none" rotWithShape="1">
            <a:gsLst>
              <a:gs pos="2000">
                <a:schemeClr val="bg1"/>
              </a:gs>
              <a:gs pos="0">
                <a:schemeClr val="bg1"/>
              </a:gs>
              <a:gs pos="100000">
                <a:srgbClr val="086CD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cxnSp>
        <p:nvCxnSpPr>
          <p:cNvPr id="4" name="Straight Connector 6"/>
          <p:cNvCxnSpPr/>
          <p:nvPr/>
        </p:nvCxnSpPr>
        <p:spPr>
          <a:xfrm>
            <a:off x="0" y="514350"/>
            <a:ext cx="9144000" cy="0"/>
          </a:xfrm>
          <a:prstGeom prst="line">
            <a:avLst/>
          </a:prstGeom>
          <a:ln w="28575">
            <a:solidFill>
              <a:srgbClr val="4D4D4D"/>
            </a:solidFill>
          </a:ln>
        </p:spPr>
        <p:style>
          <a:lnRef idx="1">
            <a:schemeClr val="accent1"/>
          </a:lnRef>
          <a:fillRef idx="0">
            <a:schemeClr val="accent1"/>
          </a:fillRef>
          <a:effectRef idx="0">
            <a:schemeClr val="accent1"/>
          </a:effectRef>
          <a:fontRef idx="minor">
            <a:schemeClr val="tx1"/>
          </a:fontRef>
        </p:style>
      </p:cxnSp>
      <p:pic>
        <p:nvPicPr>
          <p:cNvPr id="6" name="Picture 10" descr="blu_logo_RGB_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0"/>
            <a:ext cx="12192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8292" y="23851"/>
            <a:ext cx="8911772" cy="457200"/>
          </a:xfrm>
          <a:effectLst/>
        </p:spPr>
        <p:txBody>
          <a:bodyPr/>
          <a:lstStyle>
            <a:lvl1pPr>
              <a:defRPr b="1" cap="none" spc="0">
                <a:ln w="1905"/>
                <a:solidFill>
                  <a:schemeClr val="tx2"/>
                </a:solidFill>
                <a:effectLst>
                  <a:innerShdw blurRad="69850" dist="43180" dir="5400000">
                    <a:srgbClr val="000000">
                      <a:alpha val="65000"/>
                    </a:srgbClr>
                  </a:innerShdw>
                </a:effectLst>
              </a:defRPr>
            </a:lvl1pPr>
          </a:lstStyle>
          <a:p>
            <a:r>
              <a:rPr lang="de-DE"/>
              <a:t>Mastertitelformat bearbeiten</a:t>
            </a:r>
            <a:endParaRPr lang="en-US" dirty="0"/>
          </a:p>
        </p:txBody>
      </p:sp>
      <p:sp>
        <p:nvSpPr>
          <p:cNvPr id="7" name="Date Placeholder 5"/>
          <p:cNvSpPr>
            <a:spLocks noGrp="1"/>
          </p:cNvSpPr>
          <p:nvPr>
            <p:ph type="dt" sz="half" idx="10"/>
          </p:nvPr>
        </p:nvSpPr>
        <p:spPr>
          <a:xfrm>
            <a:off x="0" y="6629400"/>
            <a:ext cx="2133600" cy="222250"/>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1CEDC0D9-F466-DE45-808B-B3F8D7CB7DC7}" type="datetimeFigureOut">
              <a:rPr lang="de-DE" smtClean="0">
                <a:solidFill>
                  <a:srgbClr val="000000"/>
                </a:solidFill>
              </a:rPr>
              <a:pPr/>
              <a:t>20.02.19</a:t>
            </a:fld>
            <a:endParaRPr lang="de-DE">
              <a:solidFill>
                <a:srgbClr val="000000"/>
              </a:solidFill>
            </a:endParaRPr>
          </a:p>
        </p:txBody>
      </p:sp>
      <p:sp>
        <p:nvSpPr>
          <p:cNvPr id="8" name="Footer Placeholder 7"/>
          <p:cNvSpPr>
            <a:spLocks noGrp="1"/>
          </p:cNvSpPr>
          <p:nvPr>
            <p:ph type="ftr" sz="quarter" idx="11"/>
          </p:nvPr>
        </p:nvSpPr>
        <p:spPr>
          <a:xfrm>
            <a:off x="1524000" y="6629400"/>
            <a:ext cx="2895600" cy="215900"/>
          </a:xfrm>
          <a:prstGeom prst="rect">
            <a:avLst/>
          </a:prstGeom>
        </p:spPr>
        <p:txBody>
          <a:bodyPr/>
          <a:lstStyle>
            <a:lvl1pPr>
              <a:defRPr>
                <a:latin typeface="Arial" panose="020B0604020202020204" pitchFamily="34" charset="0"/>
                <a:ea typeface="+mn-ea"/>
                <a:cs typeface="+mn-cs"/>
              </a:defRPr>
            </a:lvl1pPr>
          </a:lstStyle>
          <a:p>
            <a:endParaRPr lang="de-DE">
              <a:solidFill>
                <a:srgbClr val="000000"/>
              </a:solidFill>
            </a:endParaRPr>
          </a:p>
        </p:txBody>
      </p:sp>
      <p:sp>
        <p:nvSpPr>
          <p:cNvPr id="9" name="Slide Number Placeholder 8"/>
          <p:cNvSpPr>
            <a:spLocks noGrp="1"/>
          </p:cNvSpPr>
          <p:nvPr>
            <p:ph type="sldNum" sz="quarter" idx="12"/>
          </p:nvPr>
        </p:nvSpPr>
        <p:spPr>
          <a:xfrm>
            <a:off x="4505325" y="6659563"/>
            <a:ext cx="1828800" cy="198437"/>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ea typeface="MS PGothic" panose="020B0600070205080204" pitchFamily="34" charset="-128"/>
              </a:defRPr>
            </a:lvl1pPr>
          </a:lstStyle>
          <a:p>
            <a:fld id="{C40C193B-9A4F-FB45-835F-FD3A269B73E1}" type="slidenum">
              <a:rPr lang="de-DE" smtClean="0">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7173069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70.xml"/><Relationship Id="rId7" Type="http://schemas.openxmlformats.org/officeDocument/2006/relationships/theme" Target="../theme/theme1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5" Type="http://schemas.openxmlformats.org/officeDocument/2006/relationships/slideLayout" Target="../slideLayouts/slideLayout78.xml"/><Relationship Id="rId4" Type="http://schemas.openxmlformats.org/officeDocument/2006/relationships/slideLayout" Target="../slideLayouts/slideLayout7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theme" Target="../theme/theme12.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10" Type="http://schemas.openxmlformats.org/officeDocument/2006/relationships/theme" Target="../theme/theme13.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15.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heme" Target="../theme/theme16.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7.xml"/><Relationship Id="rId1" Type="http://schemas.openxmlformats.org/officeDocument/2006/relationships/slideLayout" Target="../slideLayouts/slideLayout48.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8.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userDrawn="1"/>
        </p:nvSpPr>
        <p:spPr>
          <a:xfrm>
            <a:off x="2555776" y="6165304"/>
            <a:ext cx="6588224"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sldNum="0" hd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Verdana" pitchFamily="34" charset="0"/>
        </a:defRPr>
      </a:lvl2pPr>
      <a:lvl3pPr algn="l" rtl="0" eaLnBrk="0" fontAlgn="base" hangingPunct="0">
        <a:spcBef>
          <a:spcPct val="0"/>
        </a:spcBef>
        <a:spcAft>
          <a:spcPct val="0"/>
        </a:spcAft>
        <a:defRPr sz="3300">
          <a:solidFill>
            <a:schemeClr val="tx2"/>
          </a:solidFill>
          <a:latin typeface="Verdana" pitchFamily="34" charset="0"/>
        </a:defRPr>
      </a:lvl3pPr>
      <a:lvl4pPr algn="l" rtl="0" eaLnBrk="0" fontAlgn="base" hangingPunct="0">
        <a:spcBef>
          <a:spcPct val="0"/>
        </a:spcBef>
        <a:spcAft>
          <a:spcPct val="0"/>
        </a:spcAft>
        <a:defRPr sz="3300">
          <a:solidFill>
            <a:schemeClr val="tx2"/>
          </a:solidFill>
          <a:latin typeface="Verdana" pitchFamily="34" charset="0"/>
        </a:defRPr>
      </a:lvl4pPr>
      <a:lvl5pPr algn="l" rtl="0" eaLnBrk="0" fontAlgn="base" hangingPunct="0">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userDrawn="1"/>
        </p:nvSpPr>
        <p:spPr>
          <a:xfrm>
            <a:off x="5429250" y="6165304"/>
            <a:ext cx="3714750"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MdB (1998-2013)</a:t>
            </a:r>
          </a:p>
          <a:p>
            <a:pPr algn="r" fontAlgn="base">
              <a:lnSpc>
                <a:spcPct val="120000"/>
              </a:lnSpc>
              <a:spcBef>
                <a:spcPct val="0"/>
              </a:spcBef>
              <a:spcAft>
                <a:spcPct val="0"/>
              </a:spcAft>
              <a:defRPr/>
            </a:pPr>
            <a:r>
              <a:rPr lang="de-DE" sz="1400" dirty="0">
                <a:solidFill>
                  <a:srgbClr val="FFFFFF"/>
                </a:solidFill>
              </a:rPr>
              <a:t>Präsident der </a:t>
            </a:r>
            <a:r>
              <a:rPr lang="de-DE" sz="1400" dirty="0" err="1">
                <a:solidFill>
                  <a:srgbClr val="FFFFFF"/>
                </a:solidFill>
              </a:rPr>
              <a:t>Energy</a:t>
            </a:r>
            <a:r>
              <a:rPr lang="de-DE" sz="1400" dirty="0">
                <a:solidFill>
                  <a:srgbClr val="FFFFFF"/>
                </a:solidFill>
              </a:rPr>
              <a:t> Watch Group</a:t>
            </a:r>
          </a:p>
        </p:txBody>
      </p:sp>
    </p:spTree>
    <p:extLst>
      <p:ext uri="{BB962C8B-B14F-4D97-AF65-F5344CB8AC3E}">
        <p14:creationId xmlns:p14="http://schemas.microsoft.com/office/powerpoint/2010/main" val="1774940523"/>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Lst>
  <p:hf sldNum="0" hd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Verdana" pitchFamily="34" charset="0"/>
        </a:defRPr>
      </a:lvl2pPr>
      <a:lvl3pPr algn="l" rtl="0" eaLnBrk="0" fontAlgn="base" hangingPunct="0">
        <a:spcBef>
          <a:spcPct val="0"/>
        </a:spcBef>
        <a:spcAft>
          <a:spcPct val="0"/>
        </a:spcAft>
        <a:defRPr sz="3300">
          <a:solidFill>
            <a:schemeClr val="tx2"/>
          </a:solidFill>
          <a:latin typeface="Verdana" pitchFamily="34" charset="0"/>
        </a:defRPr>
      </a:lvl3pPr>
      <a:lvl4pPr algn="l" rtl="0" eaLnBrk="0" fontAlgn="base" hangingPunct="0">
        <a:spcBef>
          <a:spcPct val="0"/>
        </a:spcBef>
        <a:spcAft>
          <a:spcPct val="0"/>
        </a:spcAft>
        <a:defRPr sz="3300">
          <a:solidFill>
            <a:schemeClr val="tx2"/>
          </a:solidFill>
          <a:latin typeface="Verdana" pitchFamily="34" charset="0"/>
        </a:defRPr>
      </a:lvl4pPr>
      <a:lvl5pPr algn="l" rtl="0" eaLnBrk="0" fontAlgn="base" hangingPunct="0">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userDrawn="1"/>
        </p:nvSpPr>
        <p:spPr>
          <a:xfrm>
            <a:off x="5429250" y="6286500"/>
            <a:ext cx="3714750" cy="571500"/>
          </a:xfrm>
          <a:prstGeom prst="rect">
            <a:avLst/>
          </a:prstGeom>
        </p:spPr>
        <p:txBody>
          <a:bodyPr/>
          <a:lstStyle/>
          <a:p>
            <a:pPr algn="r" fontAlgn="base">
              <a:spcBef>
                <a:spcPct val="0"/>
              </a:spcBef>
              <a:spcAft>
                <a:spcPct val="0"/>
              </a:spcAft>
              <a:defRPr/>
            </a:pPr>
            <a:r>
              <a:rPr lang="de-DE" sz="1400">
                <a:solidFill>
                  <a:srgbClr val="FFFFFF"/>
                </a:solidFill>
              </a:rPr>
              <a:t>Hans-Josef Fell</a:t>
            </a:r>
          </a:p>
          <a:p>
            <a:pPr algn="r" fontAlgn="base">
              <a:spcBef>
                <a:spcPct val="0"/>
              </a:spcBef>
              <a:spcAft>
                <a:spcPct val="0"/>
              </a:spcAft>
              <a:defRPr/>
            </a:pPr>
            <a:r>
              <a:rPr lang="de-DE" sz="1400">
                <a:solidFill>
                  <a:srgbClr val="FFFFFF"/>
                </a:solidFill>
              </a:rPr>
              <a:t>www.hans-josef-fell.de</a:t>
            </a:r>
          </a:p>
        </p:txBody>
      </p:sp>
    </p:spTree>
    <p:extLst>
      <p:ext uri="{BB962C8B-B14F-4D97-AF65-F5344CB8AC3E}">
        <p14:creationId xmlns:p14="http://schemas.microsoft.com/office/powerpoint/2010/main" val="355788772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Lst>
  <p:hf sldNum="0" hd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Verdana" pitchFamily="34" charset="0"/>
        </a:defRPr>
      </a:lvl2pPr>
      <a:lvl3pPr algn="l" rtl="0" eaLnBrk="0" fontAlgn="base" hangingPunct="0">
        <a:spcBef>
          <a:spcPct val="0"/>
        </a:spcBef>
        <a:spcAft>
          <a:spcPct val="0"/>
        </a:spcAft>
        <a:defRPr sz="3300">
          <a:solidFill>
            <a:schemeClr val="tx2"/>
          </a:solidFill>
          <a:latin typeface="Verdana" pitchFamily="34" charset="0"/>
        </a:defRPr>
      </a:lvl3pPr>
      <a:lvl4pPr algn="l" rtl="0" eaLnBrk="0" fontAlgn="base" hangingPunct="0">
        <a:spcBef>
          <a:spcPct val="0"/>
        </a:spcBef>
        <a:spcAft>
          <a:spcPct val="0"/>
        </a:spcAft>
        <a:defRPr sz="3300">
          <a:solidFill>
            <a:schemeClr val="tx2"/>
          </a:solidFill>
          <a:latin typeface="Verdana" pitchFamily="34" charset="0"/>
        </a:defRPr>
      </a:lvl4pPr>
      <a:lvl5pPr algn="l" rtl="0" eaLnBrk="0" fontAlgn="base" hangingPunct="0">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de-DE">
              <a:solidFill>
                <a:srgbClr val="FFFFFF"/>
              </a:solidFill>
            </a:endParaRPr>
          </a:p>
        </p:txBody>
      </p:sp>
      <p:sp>
        <p:nvSpPr>
          <p:cNvPr id="1027" name="Rectangle 2"/>
          <p:cNvSpPr>
            <a:spLocks noGrp="1" noChangeArrowheads="1"/>
          </p:cNvSpPr>
          <p:nvPr>
            <p:ph type="title"/>
          </p:nvPr>
        </p:nvSpPr>
        <p:spPr bwMode="auto">
          <a:xfrm>
            <a:off x="785813" y="285750"/>
            <a:ext cx="7696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de-DE" altLang="de-DE"/>
              <a:t>Titelmasterformat durch Klicken bearbeiten</a:t>
            </a:r>
          </a:p>
        </p:txBody>
      </p:sp>
      <p:sp>
        <p:nvSpPr>
          <p:cNvPr id="1028" name="Rectangle 3"/>
          <p:cNvSpPr>
            <a:spLocks noGrp="1" noChangeArrowheads="1"/>
          </p:cNvSpPr>
          <p:nvPr>
            <p:ph type="body" idx="1"/>
          </p:nvPr>
        </p:nvSpPr>
        <p:spPr bwMode="auto">
          <a:xfrm>
            <a:off x="785813" y="1643063"/>
            <a:ext cx="7696200" cy="4038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9"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457200" eaLnBrk="0" fontAlgn="base" hangingPunct="0">
              <a:lnSpc>
                <a:spcPct val="120000"/>
              </a:lnSpc>
              <a:spcBef>
                <a:spcPct val="0"/>
              </a:spcBef>
              <a:spcAft>
                <a:spcPct val="0"/>
              </a:spcAft>
              <a:defRPr/>
            </a:pPr>
            <a:r>
              <a:rPr lang="de-DE" altLang="de-DE" sz="1400">
                <a:solidFill>
                  <a:srgbClr val="FFFFFF"/>
                </a:solidFill>
              </a:rPr>
              <a:t>Hans-Josef Fell – MdB (1998-2013)</a:t>
            </a:r>
          </a:p>
          <a:p>
            <a:pPr algn="r" defTabSz="457200"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Tree>
    <p:extLst>
      <p:ext uri="{BB962C8B-B14F-4D97-AF65-F5344CB8AC3E}">
        <p14:creationId xmlns:p14="http://schemas.microsoft.com/office/powerpoint/2010/main" val="11693838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Lst>
  <p:hf sldNum="0" hdr="0" dt="0"/>
  <p:txStyles>
    <p:titleStyle>
      <a:lvl1pPr algn="l" rtl="0" eaLnBrk="1" fontAlgn="base" hangingPunct="1">
        <a:spcBef>
          <a:spcPct val="0"/>
        </a:spcBef>
        <a:spcAft>
          <a:spcPct val="0"/>
        </a:spcAft>
        <a:defRPr sz="33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6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027" name="Rectangle 2"/>
          <p:cNvSpPr>
            <a:spLocks noGrp="1" noChangeArrowheads="1"/>
          </p:cNvSpPr>
          <p:nvPr>
            <p:ph type="title"/>
          </p:nvPr>
        </p:nvSpPr>
        <p:spPr bwMode="auto">
          <a:xfrm>
            <a:off x="180000" y="285750"/>
            <a:ext cx="874193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Titelmasterformat durch Klicken bearbeiten</a:t>
            </a:r>
          </a:p>
        </p:txBody>
      </p:sp>
      <p:sp>
        <p:nvSpPr>
          <p:cNvPr id="1028" name="Rectangle 3"/>
          <p:cNvSpPr>
            <a:spLocks noGrp="1" noChangeArrowheads="1"/>
          </p:cNvSpPr>
          <p:nvPr>
            <p:ph type="body" idx="1"/>
          </p:nvPr>
        </p:nvSpPr>
        <p:spPr bwMode="auto">
          <a:xfrm>
            <a:off x="180000" y="1643063"/>
            <a:ext cx="8741931" cy="428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Tree>
    <p:extLst>
      <p:ext uri="{BB962C8B-B14F-4D97-AF65-F5344CB8AC3E}">
        <p14:creationId xmlns:p14="http://schemas.microsoft.com/office/powerpoint/2010/main" val="394413645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Lst>
  <p:txStyles>
    <p:title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charset="2"/>
        <a:buChar char="l"/>
        <a:defRPr sz="26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4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6"/>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sz="1350">
              <a:solidFill>
                <a:srgbClr val="FFFFFF"/>
              </a:solidFill>
            </a:endParaRPr>
          </a:p>
        </p:txBody>
      </p:sp>
      <p:sp>
        <p:nvSpPr>
          <p:cNvPr id="1027" name="Rectangle 2"/>
          <p:cNvSpPr>
            <a:spLocks noGrp="1" noChangeArrowheads="1"/>
          </p:cNvSpPr>
          <p:nvPr>
            <p:ph type="title"/>
          </p:nvPr>
        </p:nvSpPr>
        <p:spPr bwMode="auto">
          <a:xfrm>
            <a:off x="180002" y="285751"/>
            <a:ext cx="874193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Titelmasterformat durch Klicken bearbeiten</a:t>
            </a:r>
          </a:p>
        </p:txBody>
      </p:sp>
      <p:sp>
        <p:nvSpPr>
          <p:cNvPr id="1028" name="Rectangle 3"/>
          <p:cNvSpPr>
            <a:spLocks noGrp="1" noChangeArrowheads="1"/>
          </p:cNvSpPr>
          <p:nvPr>
            <p:ph type="body" idx="1"/>
          </p:nvPr>
        </p:nvSpPr>
        <p:spPr bwMode="auto">
          <a:xfrm>
            <a:off x="180002" y="1643063"/>
            <a:ext cx="8741931" cy="42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5429250" y="6165850"/>
            <a:ext cx="3714750" cy="692151"/>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050" dirty="0">
                <a:solidFill>
                  <a:srgbClr val="FFFFFF"/>
                </a:solidFill>
              </a:rPr>
              <a:t>Hans-Josef Fell – MdB (1998-2013)</a:t>
            </a:r>
          </a:p>
          <a:p>
            <a:pPr algn="r">
              <a:lnSpc>
                <a:spcPct val="120000"/>
              </a:lnSpc>
              <a:defRPr/>
            </a:pPr>
            <a:r>
              <a:rPr lang="de-DE" altLang="de-DE" sz="1050" dirty="0">
                <a:solidFill>
                  <a:srgbClr val="FFFFFF"/>
                </a:solidFill>
              </a:rPr>
              <a:t>Präsident der </a:t>
            </a:r>
            <a:r>
              <a:rPr lang="de-DE" altLang="de-DE" sz="1050" dirty="0" err="1">
                <a:solidFill>
                  <a:srgbClr val="FFFFFF"/>
                </a:solidFill>
              </a:rPr>
              <a:t>Energy</a:t>
            </a:r>
            <a:r>
              <a:rPr lang="de-DE" altLang="de-DE" sz="1050" dirty="0">
                <a:solidFill>
                  <a:srgbClr val="FFFFFF"/>
                </a:solidFill>
              </a:rPr>
              <a:t> Watch Group</a:t>
            </a:r>
          </a:p>
        </p:txBody>
      </p:sp>
    </p:spTree>
    <p:extLst>
      <p:ext uri="{BB962C8B-B14F-4D97-AF65-F5344CB8AC3E}">
        <p14:creationId xmlns:p14="http://schemas.microsoft.com/office/powerpoint/2010/main" val="366745146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7" r:id="rId13"/>
  </p:sldLayoutIdLst>
  <p:txStyles>
    <p:titleStyle>
      <a:lvl1pPr algn="ctr" rtl="0" eaLnBrk="1" fontAlgn="base" hangingPunct="1">
        <a:spcBef>
          <a:spcPct val="0"/>
        </a:spcBef>
        <a:spcAft>
          <a:spcPct val="0"/>
        </a:spcAft>
        <a:defRPr sz="21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2475">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2475">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2475">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2475">
          <a:solidFill>
            <a:schemeClr val="tx2"/>
          </a:solidFill>
          <a:latin typeface="Verdana" pitchFamily="34" charset="0"/>
          <a:ea typeface="MS PGothic" panose="020B0600070205080204" pitchFamily="34" charset="-128"/>
          <a:cs typeface="MS PGothic" charset="0"/>
        </a:defRPr>
      </a:lvl5pPr>
      <a:lvl6pPr marL="342900" algn="l" rtl="0" eaLnBrk="1" fontAlgn="base" hangingPunct="1">
        <a:spcBef>
          <a:spcPct val="0"/>
        </a:spcBef>
        <a:spcAft>
          <a:spcPct val="0"/>
        </a:spcAft>
        <a:defRPr sz="2475">
          <a:solidFill>
            <a:schemeClr val="tx2"/>
          </a:solidFill>
          <a:latin typeface="Arial Black" pitchFamily="34" charset="0"/>
        </a:defRPr>
      </a:lvl6pPr>
      <a:lvl7pPr marL="685800" algn="l" rtl="0" eaLnBrk="1" fontAlgn="base" hangingPunct="1">
        <a:spcBef>
          <a:spcPct val="0"/>
        </a:spcBef>
        <a:spcAft>
          <a:spcPct val="0"/>
        </a:spcAft>
        <a:defRPr sz="2475">
          <a:solidFill>
            <a:schemeClr val="tx2"/>
          </a:solidFill>
          <a:latin typeface="Arial Black" pitchFamily="34" charset="0"/>
        </a:defRPr>
      </a:lvl7pPr>
      <a:lvl8pPr marL="1028700" algn="l" rtl="0" eaLnBrk="1" fontAlgn="base" hangingPunct="1">
        <a:spcBef>
          <a:spcPct val="0"/>
        </a:spcBef>
        <a:spcAft>
          <a:spcPct val="0"/>
        </a:spcAft>
        <a:defRPr sz="2475">
          <a:solidFill>
            <a:schemeClr val="tx2"/>
          </a:solidFill>
          <a:latin typeface="Arial Black" pitchFamily="34" charset="0"/>
        </a:defRPr>
      </a:lvl8pPr>
      <a:lvl9pPr marL="1371600" algn="l" rtl="0" eaLnBrk="1" fontAlgn="base" hangingPunct="1">
        <a:spcBef>
          <a:spcPct val="0"/>
        </a:spcBef>
        <a:spcAft>
          <a:spcPct val="0"/>
        </a:spcAft>
        <a:defRPr sz="2475">
          <a:solidFill>
            <a:schemeClr val="tx2"/>
          </a:solidFill>
          <a:latin typeface="Arial Black" pitchFamily="34" charset="0"/>
        </a:defRPr>
      </a:lvl9pPr>
    </p:titleStyle>
    <p:bodyStyle>
      <a:lvl1pPr marL="257175" indent="-257175" algn="l" rtl="0" eaLnBrk="1" fontAlgn="base" hangingPunct="1">
        <a:spcBef>
          <a:spcPct val="20000"/>
        </a:spcBef>
        <a:spcAft>
          <a:spcPct val="0"/>
        </a:spcAft>
        <a:buClr>
          <a:schemeClr val="bg2"/>
        </a:buClr>
        <a:buSzPct val="70000"/>
        <a:buFont typeface="Wingdings" charset="2"/>
        <a:buChar char="l"/>
        <a:defRPr sz="1950">
          <a:solidFill>
            <a:schemeClr val="tx1"/>
          </a:solidFill>
          <a:latin typeface="+mn-lt"/>
          <a:ea typeface="MS PGothic" panose="020B0600070205080204" pitchFamily="34" charset="-128"/>
          <a:cs typeface="MS PGothic" charset="0"/>
        </a:defRPr>
      </a:lvl1pPr>
      <a:lvl2pPr marL="557213" indent="-214313" algn="l" rtl="0" eaLnBrk="1" fontAlgn="base" hangingPunct="1">
        <a:spcBef>
          <a:spcPct val="20000"/>
        </a:spcBef>
        <a:spcAft>
          <a:spcPct val="0"/>
        </a:spcAft>
        <a:buClr>
          <a:schemeClr val="accent1"/>
        </a:buClr>
        <a:buSzPct val="150000"/>
        <a:buChar char="•"/>
        <a:defRPr sz="1800">
          <a:solidFill>
            <a:schemeClr val="tx1"/>
          </a:solidFill>
          <a:latin typeface="+mn-lt"/>
          <a:ea typeface="MS PGothic" panose="020B0600070205080204" pitchFamily="34" charset="-128"/>
          <a:cs typeface="MS PGothic" charset="0"/>
        </a:defRPr>
      </a:lvl2pPr>
      <a:lvl3pPr marL="857250" indent="-171450" algn="l" rtl="0" eaLnBrk="1" fontAlgn="base" hangingPunct="1">
        <a:spcBef>
          <a:spcPct val="20000"/>
        </a:spcBef>
        <a:spcAft>
          <a:spcPct val="0"/>
        </a:spcAft>
        <a:buClr>
          <a:schemeClr val="tx1"/>
        </a:buClr>
        <a:buSzPct val="150000"/>
        <a:buChar char="•"/>
        <a:defRPr sz="1650">
          <a:solidFill>
            <a:schemeClr val="tx1"/>
          </a:solidFill>
          <a:latin typeface="+mn-lt"/>
          <a:ea typeface="MS PGothic" panose="020B0600070205080204" pitchFamily="34" charset="-128"/>
          <a:cs typeface="MS PGothic" charset="0"/>
        </a:defRPr>
      </a:lvl3pPr>
      <a:lvl4pPr marL="1200150" indent="-171450" algn="l" rtl="0" eaLnBrk="1" fontAlgn="base" hangingPunct="1">
        <a:spcBef>
          <a:spcPct val="20000"/>
        </a:spcBef>
        <a:spcAft>
          <a:spcPct val="0"/>
        </a:spcAft>
        <a:buClr>
          <a:schemeClr val="tx2"/>
        </a:buClr>
        <a:buSzPct val="150000"/>
        <a:buChar char="•"/>
        <a:defRPr sz="1500">
          <a:solidFill>
            <a:schemeClr val="tx1"/>
          </a:solidFill>
          <a:latin typeface="+mn-lt"/>
          <a:ea typeface="MS PGothic" panose="020B0600070205080204" pitchFamily="34" charset="-128"/>
          <a:cs typeface="MS PGothic" charset="0"/>
        </a:defRPr>
      </a:lvl4pPr>
      <a:lvl5pPr marL="1543050" indent="-171450" algn="l" rtl="0" eaLnBrk="1" fontAlgn="base" hangingPunct="1">
        <a:spcBef>
          <a:spcPct val="20000"/>
        </a:spcBef>
        <a:spcAft>
          <a:spcPct val="0"/>
        </a:spcAft>
        <a:buClr>
          <a:schemeClr val="folHlink"/>
        </a:buClr>
        <a:buSzPct val="150000"/>
        <a:buChar char="•"/>
        <a:defRPr sz="1500">
          <a:solidFill>
            <a:schemeClr val="tx1"/>
          </a:solidFill>
          <a:latin typeface="+mn-lt"/>
          <a:ea typeface="MS PGothic" panose="020B0600070205080204" pitchFamily="34" charset="-128"/>
          <a:cs typeface="MS PGothic" charset="0"/>
        </a:defRPr>
      </a:lvl5pPr>
      <a:lvl6pPr marL="1885950" indent="-171450" algn="l" rtl="0" eaLnBrk="1" fontAlgn="base" hangingPunct="1">
        <a:spcBef>
          <a:spcPct val="20000"/>
        </a:spcBef>
        <a:spcAft>
          <a:spcPct val="0"/>
        </a:spcAft>
        <a:buClr>
          <a:schemeClr val="folHlink"/>
        </a:buClr>
        <a:buSzPct val="150000"/>
        <a:buChar char="•"/>
        <a:defRPr sz="1500">
          <a:solidFill>
            <a:schemeClr val="tx1"/>
          </a:solidFill>
          <a:latin typeface="+mn-lt"/>
        </a:defRPr>
      </a:lvl6pPr>
      <a:lvl7pPr marL="2228850" indent="-171450" algn="l" rtl="0" eaLnBrk="1" fontAlgn="base" hangingPunct="1">
        <a:spcBef>
          <a:spcPct val="20000"/>
        </a:spcBef>
        <a:spcAft>
          <a:spcPct val="0"/>
        </a:spcAft>
        <a:buClr>
          <a:schemeClr val="folHlink"/>
        </a:buClr>
        <a:buSzPct val="150000"/>
        <a:buChar char="•"/>
        <a:defRPr sz="1500">
          <a:solidFill>
            <a:schemeClr val="tx1"/>
          </a:solidFill>
          <a:latin typeface="+mn-lt"/>
        </a:defRPr>
      </a:lvl7pPr>
      <a:lvl8pPr marL="2571750" indent="-171450" algn="l" rtl="0" eaLnBrk="1" fontAlgn="base" hangingPunct="1">
        <a:spcBef>
          <a:spcPct val="20000"/>
        </a:spcBef>
        <a:spcAft>
          <a:spcPct val="0"/>
        </a:spcAft>
        <a:buClr>
          <a:schemeClr val="folHlink"/>
        </a:buClr>
        <a:buSzPct val="150000"/>
        <a:buChar char="•"/>
        <a:defRPr sz="1500">
          <a:solidFill>
            <a:schemeClr val="tx1"/>
          </a:solidFill>
          <a:latin typeface="+mn-lt"/>
        </a:defRPr>
      </a:lvl8pPr>
      <a:lvl9pPr marL="2914650" indent="-171450" algn="l" rtl="0" eaLnBrk="1" fontAlgn="base" hangingPunct="1">
        <a:spcBef>
          <a:spcPct val="20000"/>
        </a:spcBef>
        <a:spcAft>
          <a:spcPct val="0"/>
        </a:spcAft>
        <a:buClr>
          <a:schemeClr val="folHlink"/>
        </a:buClr>
        <a:buSzPct val="150000"/>
        <a:buChar char="•"/>
        <a:defRPr sz="1500">
          <a:solidFill>
            <a:schemeClr val="tx1"/>
          </a:solidFill>
          <a:latin typeface="+mn-lt"/>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027" name="Rectangle 2"/>
          <p:cNvSpPr>
            <a:spLocks noGrp="1" noChangeArrowheads="1"/>
          </p:cNvSpPr>
          <p:nvPr>
            <p:ph type="title"/>
          </p:nvPr>
        </p:nvSpPr>
        <p:spPr bwMode="auto">
          <a:xfrm>
            <a:off x="180000" y="285750"/>
            <a:ext cx="874193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Titelmasterformat durch Klicken bearbeiten</a:t>
            </a:r>
          </a:p>
        </p:txBody>
      </p:sp>
      <p:sp>
        <p:nvSpPr>
          <p:cNvPr id="1028" name="Rectangle 3"/>
          <p:cNvSpPr>
            <a:spLocks noGrp="1" noChangeArrowheads="1"/>
          </p:cNvSpPr>
          <p:nvPr>
            <p:ph type="body" idx="1"/>
          </p:nvPr>
        </p:nvSpPr>
        <p:spPr bwMode="auto">
          <a:xfrm>
            <a:off x="180000" y="1643063"/>
            <a:ext cx="8741931" cy="428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Tree>
    <p:extLst>
      <p:ext uri="{BB962C8B-B14F-4D97-AF65-F5344CB8AC3E}">
        <p14:creationId xmlns:p14="http://schemas.microsoft.com/office/powerpoint/2010/main" val="712192530"/>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10" r:id="rId11"/>
    <p:sldLayoutId id="2147483811" r:id="rId12"/>
    <p:sldLayoutId id="2147483812" r:id="rId13"/>
    <p:sldLayoutId id="2147483813" r:id="rId14"/>
  </p:sldLayoutIdLst>
  <p:txStyles>
    <p:title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charset="2"/>
        <a:buChar char="l"/>
        <a:defRPr sz="26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4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de-DE"/>
          </a:p>
        </p:txBody>
      </p:sp>
      <p:sp>
        <p:nvSpPr>
          <p:cNvPr id="1027" name="Rectangle 2"/>
          <p:cNvSpPr>
            <a:spLocks noGrp="1" noChangeArrowheads="1"/>
          </p:cNvSpPr>
          <p:nvPr>
            <p:ph type="title"/>
          </p:nvPr>
        </p:nvSpPr>
        <p:spPr bwMode="auto">
          <a:xfrm>
            <a:off x="222069" y="285750"/>
            <a:ext cx="86998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de-DE" altLang="de-DE"/>
              <a:t>Titelmasterformat durch Klicken bearbeiten</a:t>
            </a:r>
          </a:p>
        </p:txBody>
      </p:sp>
      <p:sp>
        <p:nvSpPr>
          <p:cNvPr id="1028" name="Rectangle 3"/>
          <p:cNvSpPr>
            <a:spLocks noGrp="1" noChangeArrowheads="1"/>
          </p:cNvSpPr>
          <p:nvPr>
            <p:ph type="body" idx="1"/>
          </p:nvPr>
        </p:nvSpPr>
        <p:spPr bwMode="auto">
          <a:xfrm>
            <a:off x="222069" y="1643063"/>
            <a:ext cx="869986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4572000" y="6165850"/>
            <a:ext cx="4572000" cy="692150"/>
          </a:xfrm>
          <a:prstGeom prst="rect">
            <a:avLst/>
          </a:prstGeom>
          <a:noFill/>
          <a:ln>
            <a:noFill/>
          </a:ln>
          <a:extLst/>
        </p:spPr>
        <p:txBody>
          <a:bodyP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lvl="1" algn="r">
              <a:defRPr/>
            </a:pPr>
            <a:r>
              <a:rPr lang="de-DE" sz="1200" dirty="0">
                <a:solidFill>
                  <a:srgbClr val="FFFFFF"/>
                </a:solidFill>
                <a:ea typeface="ＭＳ Ｐゴシック" charset="0"/>
              </a:rPr>
              <a:t>Hans-Josef Fell</a:t>
            </a:r>
          </a:p>
          <a:p>
            <a:pPr lvl="1" algn="r">
              <a:defRPr/>
            </a:pPr>
            <a:r>
              <a:rPr lang="de-DE" sz="1200" dirty="0">
                <a:solidFill>
                  <a:srgbClr val="FFFFFF"/>
                </a:solidFill>
                <a:ea typeface="ＭＳ Ｐゴシック" charset="0"/>
              </a:rPr>
              <a:t>Member </a:t>
            </a:r>
            <a:r>
              <a:rPr lang="de-DE" sz="1200" dirty="0" err="1">
                <a:solidFill>
                  <a:srgbClr val="FFFFFF"/>
                </a:solidFill>
                <a:ea typeface="ＭＳ Ｐゴシック" charset="0"/>
              </a:rPr>
              <a:t>of</a:t>
            </a:r>
            <a:r>
              <a:rPr lang="de-DE" sz="1200" dirty="0">
                <a:solidFill>
                  <a:srgbClr val="FFFFFF"/>
                </a:solidFill>
                <a:ea typeface="ＭＳ Ｐゴシック" charset="0"/>
              </a:rPr>
              <a:t> German </a:t>
            </a:r>
            <a:r>
              <a:rPr lang="de-DE" sz="1200" dirty="0" err="1">
                <a:solidFill>
                  <a:srgbClr val="FFFFFF"/>
                </a:solidFill>
                <a:ea typeface="ＭＳ Ｐゴシック" charset="0"/>
              </a:rPr>
              <a:t>Parliament</a:t>
            </a:r>
            <a:r>
              <a:rPr lang="de-DE" sz="1200" dirty="0">
                <a:solidFill>
                  <a:srgbClr val="FFFFFF"/>
                </a:solidFill>
                <a:ea typeface="ＭＳ Ｐゴシック" charset="0"/>
              </a:rPr>
              <a:t> (1998-2013)</a:t>
            </a:r>
          </a:p>
          <a:p>
            <a:pPr lvl="1" algn="r">
              <a:defRPr/>
            </a:pPr>
            <a:r>
              <a:rPr lang="de-DE" sz="1200" dirty="0" err="1">
                <a:solidFill>
                  <a:srgbClr val="FFFFFF"/>
                </a:solidFill>
                <a:ea typeface="ＭＳ Ｐゴシック" charset="0"/>
              </a:rPr>
              <a:t>President</a:t>
            </a:r>
            <a:r>
              <a:rPr lang="de-DE" sz="1200" dirty="0">
                <a:solidFill>
                  <a:srgbClr val="FFFFFF"/>
                </a:solidFill>
                <a:ea typeface="ＭＳ Ｐゴシック" charset="0"/>
              </a:rPr>
              <a:t> </a:t>
            </a:r>
            <a:r>
              <a:rPr lang="de-DE" sz="1200" dirty="0" err="1">
                <a:solidFill>
                  <a:srgbClr val="FFFFFF"/>
                </a:solidFill>
                <a:ea typeface="ＭＳ Ｐゴシック" charset="0"/>
              </a:rPr>
              <a:t>of</a:t>
            </a:r>
            <a:r>
              <a:rPr lang="de-DE" sz="1200" dirty="0">
                <a:solidFill>
                  <a:srgbClr val="FFFFFF"/>
                </a:solidFill>
                <a:ea typeface="ＭＳ Ｐゴシック" charset="0"/>
              </a:rPr>
              <a:t> </a:t>
            </a:r>
            <a:r>
              <a:rPr lang="de-DE" sz="1200" dirty="0" err="1">
                <a:solidFill>
                  <a:srgbClr val="FFFFFF"/>
                </a:solidFill>
                <a:ea typeface="ＭＳ Ｐゴシック" charset="0"/>
              </a:rPr>
              <a:t>Energy</a:t>
            </a:r>
            <a:r>
              <a:rPr lang="de-DE" sz="1200" dirty="0">
                <a:solidFill>
                  <a:srgbClr val="FFFFFF"/>
                </a:solidFill>
                <a:ea typeface="ＭＳ Ｐゴシック" charset="0"/>
              </a:rPr>
              <a:t> Watch Group</a:t>
            </a:r>
          </a:p>
          <a:p>
            <a:pPr algn="r">
              <a:lnSpc>
                <a:spcPct val="120000"/>
              </a:lnSpc>
              <a:defRPr/>
            </a:pPr>
            <a:endParaRPr lang="de-DE" sz="1400" dirty="0">
              <a:solidFill>
                <a:srgbClr val="FFFFFF"/>
              </a:solidFill>
              <a:ea typeface="ＭＳ Ｐゴシック" charset="0"/>
            </a:endParaRPr>
          </a:p>
        </p:txBody>
      </p:sp>
    </p:spTree>
    <p:extLst>
      <p:ext uri="{BB962C8B-B14F-4D97-AF65-F5344CB8AC3E}">
        <p14:creationId xmlns:p14="http://schemas.microsoft.com/office/powerpoint/2010/main" val="40705328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charset="2"/>
        <a:buChar char="l"/>
        <a:defRPr sz="26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4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p:nvSpPr>
        <p:spPr>
          <a:xfrm>
            <a:off x="2555776" y="6165304"/>
            <a:ext cx="6588224"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Member </a:t>
            </a:r>
            <a:r>
              <a:rPr lang="de-DE" sz="1400" dirty="0" err="1">
                <a:solidFill>
                  <a:srgbClr val="FFFFFF"/>
                </a:solidFill>
              </a:rPr>
              <a:t>of</a:t>
            </a:r>
            <a:r>
              <a:rPr lang="de-DE" sz="1400" baseline="0" dirty="0">
                <a:solidFill>
                  <a:srgbClr val="FFFFFF"/>
                </a:solidFill>
              </a:rPr>
              <a:t> German </a:t>
            </a:r>
            <a:r>
              <a:rPr lang="de-DE" sz="1400" baseline="0" dirty="0" err="1">
                <a:solidFill>
                  <a:srgbClr val="FFFFFF"/>
                </a:solidFill>
              </a:rPr>
              <a:t>Parliament</a:t>
            </a:r>
            <a:r>
              <a:rPr lang="de-DE" sz="1400" baseline="0" dirty="0">
                <a:solidFill>
                  <a:srgbClr val="FFFFFF"/>
                </a:solidFill>
              </a:rPr>
              <a:t> (1998-2013) </a:t>
            </a:r>
            <a:endParaRPr lang="de-DE" sz="1400" dirty="0">
              <a:solidFill>
                <a:srgbClr val="FFFFFF"/>
              </a:solidFill>
            </a:endParaRPr>
          </a:p>
          <a:p>
            <a:pPr algn="r" fontAlgn="base">
              <a:lnSpc>
                <a:spcPct val="120000"/>
              </a:lnSpc>
              <a:spcBef>
                <a:spcPct val="0"/>
              </a:spcBef>
              <a:spcAft>
                <a:spcPct val="0"/>
              </a:spcAft>
              <a:defRPr/>
            </a:pPr>
            <a:r>
              <a:rPr lang="de-DE" sz="1400" dirty="0" err="1">
                <a:solidFill>
                  <a:srgbClr val="FFFFFF"/>
                </a:solidFill>
              </a:rPr>
              <a:t>President</a:t>
            </a:r>
            <a:r>
              <a:rPr lang="de-DE" sz="1400" dirty="0">
                <a:solidFill>
                  <a:srgbClr val="FFFFFF"/>
                </a:solidFill>
              </a:rPr>
              <a:t> </a:t>
            </a:r>
            <a:r>
              <a:rPr lang="de-DE" sz="1400" dirty="0" err="1">
                <a:solidFill>
                  <a:srgbClr val="FFFFFF"/>
                </a:solidFill>
              </a:rPr>
              <a:t>of</a:t>
            </a:r>
            <a:r>
              <a:rPr lang="de-DE" sz="1400" baseline="0" dirty="0">
                <a:solidFill>
                  <a:srgbClr val="FFFFFF"/>
                </a:solidFill>
              </a:rPr>
              <a:t> </a:t>
            </a:r>
            <a:r>
              <a:rPr lang="de-DE" sz="1400" dirty="0" err="1">
                <a:solidFill>
                  <a:srgbClr val="FFFFFF"/>
                </a:solidFill>
              </a:rPr>
              <a:t>Energy</a:t>
            </a:r>
            <a:r>
              <a:rPr lang="de-DE" sz="1400" baseline="0" dirty="0">
                <a:solidFill>
                  <a:srgbClr val="FFFFFF"/>
                </a:solidFill>
              </a:rPr>
              <a:t> Watch Group</a:t>
            </a:r>
            <a:endParaRPr lang="de-DE" sz="1400" dirty="0">
              <a:solidFill>
                <a:srgbClr val="FFFFFF"/>
              </a:solidFill>
            </a:endParaRPr>
          </a:p>
        </p:txBody>
      </p:sp>
      <p:sp>
        <p:nvSpPr>
          <p:cNvPr id="7"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8" name="Fußzeilenplatzhalter 4"/>
          <p:cNvSpPr txBox="1">
            <a:spLocks/>
          </p:cNvSpPr>
          <p:nvPr userDrawn="1"/>
        </p:nvSpPr>
        <p:spPr>
          <a:xfrm>
            <a:off x="2555776" y="6165304"/>
            <a:ext cx="6588224"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sldNum="0" hdr="0" dt="0"/>
  <p:txStyles>
    <p:titleStyle>
      <a:lvl1pPr algn="l" rtl="0" eaLnBrk="1" fontAlgn="base" hangingPunct="1">
        <a:spcBef>
          <a:spcPct val="0"/>
        </a:spcBef>
        <a:spcAft>
          <a:spcPct val="0"/>
        </a:spcAft>
        <a:defRPr sz="3300">
          <a:solidFill>
            <a:schemeClr val="tx2"/>
          </a:solidFill>
          <a:latin typeface="+mj-lt"/>
          <a:ea typeface="+mj-ea"/>
          <a:cs typeface="+mj-cs"/>
        </a:defRPr>
      </a:lvl1pPr>
      <a:lvl2pPr algn="l" rtl="0" eaLnBrk="1" fontAlgn="base" hangingPunct="1">
        <a:spcBef>
          <a:spcPct val="0"/>
        </a:spcBef>
        <a:spcAft>
          <a:spcPct val="0"/>
        </a:spcAft>
        <a:defRPr sz="3300">
          <a:solidFill>
            <a:schemeClr val="tx2"/>
          </a:solidFill>
          <a:latin typeface="Verdana" pitchFamily="34" charset="0"/>
        </a:defRPr>
      </a:lvl2pPr>
      <a:lvl3pPr algn="l" rtl="0" eaLnBrk="1" fontAlgn="base" hangingPunct="1">
        <a:spcBef>
          <a:spcPct val="0"/>
        </a:spcBef>
        <a:spcAft>
          <a:spcPct val="0"/>
        </a:spcAft>
        <a:defRPr sz="3300">
          <a:solidFill>
            <a:schemeClr val="tx2"/>
          </a:solidFill>
          <a:latin typeface="Verdana" pitchFamily="34" charset="0"/>
        </a:defRPr>
      </a:lvl3pPr>
      <a:lvl4pPr algn="l" rtl="0" eaLnBrk="1" fontAlgn="base" hangingPunct="1">
        <a:spcBef>
          <a:spcPct val="0"/>
        </a:spcBef>
        <a:spcAft>
          <a:spcPct val="0"/>
        </a:spcAft>
        <a:defRPr sz="3300">
          <a:solidFill>
            <a:schemeClr val="tx2"/>
          </a:solidFill>
          <a:latin typeface="Verdana" pitchFamily="34" charset="0"/>
        </a:defRPr>
      </a:lvl4pPr>
      <a:lvl5pPr algn="l" rtl="0" eaLnBrk="1" fontAlgn="base" hangingPunct="1">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150000"/>
        <a:buChar char="•"/>
        <a:defRPr sz="2600">
          <a:solidFill>
            <a:schemeClr val="tx1"/>
          </a:solidFill>
          <a:latin typeface="+mn-lt"/>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p:nvSpPr>
        <p:spPr>
          <a:xfrm>
            <a:off x="2555776" y="6165304"/>
            <a:ext cx="6588224"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Member </a:t>
            </a:r>
            <a:r>
              <a:rPr lang="de-DE" sz="1400" dirty="0" err="1">
                <a:solidFill>
                  <a:srgbClr val="FFFFFF"/>
                </a:solidFill>
              </a:rPr>
              <a:t>of</a:t>
            </a:r>
            <a:r>
              <a:rPr lang="de-DE" sz="1400" baseline="0" dirty="0">
                <a:solidFill>
                  <a:srgbClr val="FFFFFF"/>
                </a:solidFill>
              </a:rPr>
              <a:t> German </a:t>
            </a:r>
            <a:r>
              <a:rPr lang="de-DE" sz="1400" baseline="0" dirty="0" err="1">
                <a:solidFill>
                  <a:srgbClr val="FFFFFF"/>
                </a:solidFill>
              </a:rPr>
              <a:t>Parliament</a:t>
            </a:r>
            <a:r>
              <a:rPr lang="de-DE" sz="1400" baseline="0" dirty="0">
                <a:solidFill>
                  <a:srgbClr val="FFFFFF"/>
                </a:solidFill>
              </a:rPr>
              <a:t> (1998-2013) </a:t>
            </a:r>
            <a:endParaRPr lang="de-DE" sz="1400" dirty="0">
              <a:solidFill>
                <a:srgbClr val="FFFFFF"/>
              </a:solidFill>
            </a:endParaRPr>
          </a:p>
          <a:p>
            <a:pPr algn="r" fontAlgn="base">
              <a:lnSpc>
                <a:spcPct val="120000"/>
              </a:lnSpc>
              <a:spcBef>
                <a:spcPct val="0"/>
              </a:spcBef>
              <a:spcAft>
                <a:spcPct val="0"/>
              </a:spcAft>
              <a:defRPr/>
            </a:pPr>
            <a:r>
              <a:rPr lang="de-DE" sz="1400" dirty="0" err="1">
                <a:solidFill>
                  <a:srgbClr val="FFFFFF"/>
                </a:solidFill>
              </a:rPr>
              <a:t>President</a:t>
            </a:r>
            <a:r>
              <a:rPr lang="de-DE" sz="1400" dirty="0">
                <a:solidFill>
                  <a:srgbClr val="FFFFFF"/>
                </a:solidFill>
              </a:rPr>
              <a:t> </a:t>
            </a:r>
            <a:r>
              <a:rPr lang="de-DE" sz="1400" dirty="0" err="1">
                <a:solidFill>
                  <a:srgbClr val="FFFFFF"/>
                </a:solidFill>
              </a:rPr>
              <a:t>of</a:t>
            </a:r>
            <a:r>
              <a:rPr lang="de-DE" sz="1400" baseline="0" dirty="0">
                <a:solidFill>
                  <a:srgbClr val="FFFFFF"/>
                </a:solidFill>
              </a:rPr>
              <a:t> </a:t>
            </a:r>
            <a:r>
              <a:rPr lang="de-DE" sz="1400" dirty="0" err="1">
                <a:solidFill>
                  <a:srgbClr val="FFFFFF"/>
                </a:solidFill>
              </a:rPr>
              <a:t>Energy</a:t>
            </a:r>
            <a:r>
              <a:rPr lang="de-DE" sz="1400" baseline="0" dirty="0">
                <a:solidFill>
                  <a:srgbClr val="FFFFFF"/>
                </a:solidFill>
              </a:rPr>
              <a:t> Watch Group</a:t>
            </a:r>
            <a:endParaRPr lang="de-DE" sz="1400" dirty="0">
              <a:solidFill>
                <a:srgbClr val="FFFFFF"/>
              </a:solidFill>
            </a:endParaRPr>
          </a:p>
        </p:txBody>
      </p:sp>
      <p:sp>
        <p:nvSpPr>
          <p:cNvPr id="7"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8" name="Fußzeilenplatzhalter 4"/>
          <p:cNvSpPr txBox="1">
            <a:spLocks/>
          </p:cNvSpPr>
          <p:nvPr userDrawn="1"/>
        </p:nvSpPr>
        <p:spPr>
          <a:xfrm>
            <a:off x="2555776" y="6165304"/>
            <a:ext cx="6588224"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hf sldNum="0" hdr="0" dt="0"/>
  <p:txStyles>
    <p:titleStyle>
      <a:lvl1pPr algn="l" rtl="0" eaLnBrk="1" fontAlgn="base" hangingPunct="1">
        <a:spcBef>
          <a:spcPct val="0"/>
        </a:spcBef>
        <a:spcAft>
          <a:spcPct val="0"/>
        </a:spcAft>
        <a:defRPr sz="3300">
          <a:solidFill>
            <a:schemeClr val="tx2"/>
          </a:solidFill>
          <a:latin typeface="+mj-lt"/>
          <a:ea typeface="+mj-ea"/>
          <a:cs typeface="+mj-cs"/>
        </a:defRPr>
      </a:lvl1pPr>
      <a:lvl2pPr algn="l" rtl="0" eaLnBrk="1" fontAlgn="base" hangingPunct="1">
        <a:spcBef>
          <a:spcPct val="0"/>
        </a:spcBef>
        <a:spcAft>
          <a:spcPct val="0"/>
        </a:spcAft>
        <a:defRPr sz="3300">
          <a:solidFill>
            <a:schemeClr val="tx2"/>
          </a:solidFill>
          <a:latin typeface="Verdana" pitchFamily="34" charset="0"/>
        </a:defRPr>
      </a:lvl2pPr>
      <a:lvl3pPr algn="l" rtl="0" eaLnBrk="1" fontAlgn="base" hangingPunct="1">
        <a:spcBef>
          <a:spcPct val="0"/>
        </a:spcBef>
        <a:spcAft>
          <a:spcPct val="0"/>
        </a:spcAft>
        <a:defRPr sz="3300">
          <a:solidFill>
            <a:schemeClr val="tx2"/>
          </a:solidFill>
          <a:latin typeface="Verdana" pitchFamily="34" charset="0"/>
        </a:defRPr>
      </a:lvl3pPr>
      <a:lvl4pPr algn="l" rtl="0" eaLnBrk="1" fontAlgn="base" hangingPunct="1">
        <a:spcBef>
          <a:spcPct val="0"/>
        </a:spcBef>
        <a:spcAft>
          <a:spcPct val="0"/>
        </a:spcAft>
        <a:defRPr sz="3300">
          <a:solidFill>
            <a:schemeClr val="tx2"/>
          </a:solidFill>
          <a:latin typeface="Verdana" pitchFamily="34" charset="0"/>
        </a:defRPr>
      </a:lvl4pPr>
      <a:lvl5pPr algn="l" rtl="0" eaLnBrk="1" fontAlgn="base" hangingPunct="1">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150000"/>
        <a:buChar char="•"/>
        <a:defRPr sz="2600">
          <a:solidFill>
            <a:schemeClr val="tx1"/>
          </a:solidFill>
          <a:latin typeface="+mn-lt"/>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p:nvSpPr>
        <p:spPr>
          <a:xfrm>
            <a:off x="2555776" y="6165304"/>
            <a:ext cx="6588224" cy="692696"/>
          </a:xfrm>
          <a:prstGeom prst="rect">
            <a:avLst/>
          </a:prstGeom>
        </p:spPr>
        <p:txBody>
          <a:bodyPr/>
          <a:lstStyle/>
          <a:p>
            <a:pPr algn="r" fontAlgn="base">
              <a:lnSpc>
                <a:spcPct val="120000"/>
              </a:lnSpc>
              <a:spcBef>
                <a:spcPct val="0"/>
              </a:spcBef>
              <a:spcAft>
                <a:spcPct val="0"/>
              </a:spcAft>
              <a:defRPr/>
            </a:pPr>
            <a:r>
              <a:rPr lang="de-DE" sz="1400" dirty="0">
                <a:solidFill>
                  <a:srgbClr val="FFFFFF"/>
                </a:solidFill>
              </a:rPr>
              <a:t>Hans-Josef Fell – Member </a:t>
            </a:r>
            <a:r>
              <a:rPr lang="de-DE" sz="1400" dirty="0" err="1">
                <a:solidFill>
                  <a:srgbClr val="FFFFFF"/>
                </a:solidFill>
              </a:rPr>
              <a:t>of</a:t>
            </a:r>
            <a:r>
              <a:rPr lang="de-DE" sz="1400" baseline="0" dirty="0">
                <a:solidFill>
                  <a:srgbClr val="FFFFFF"/>
                </a:solidFill>
              </a:rPr>
              <a:t> German </a:t>
            </a:r>
            <a:r>
              <a:rPr lang="de-DE" sz="1400" baseline="0" dirty="0" err="1">
                <a:solidFill>
                  <a:srgbClr val="FFFFFF"/>
                </a:solidFill>
              </a:rPr>
              <a:t>Parliament</a:t>
            </a:r>
            <a:r>
              <a:rPr lang="de-DE" sz="1400" baseline="0" dirty="0">
                <a:solidFill>
                  <a:srgbClr val="FFFFFF"/>
                </a:solidFill>
              </a:rPr>
              <a:t> (1998-2013) </a:t>
            </a:r>
            <a:endParaRPr lang="de-DE" sz="1400" dirty="0">
              <a:solidFill>
                <a:srgbClr val="FFFFFF"/>
              </a:solidFill>
            </a:endParaRPr>
          </a:p>
          <a:p>
            <a:pPr algn="r" fontAlgn="base">
              <a:lnSpc>
                <a:spcPct val="120000"/>
              </a:lnSpc>
              <a:spcBef>
                <a:spcPct val="0"/>
              </a:spcBef>
              <a:spcAft>
                <a:spcPct val="0"/>
              </a:spcAft>
              <a:defRPr/>
            </a:pPr>
            <a:r>
              <a:rPr lang="de-DE" sz="1400" dirty="0" err="1">
                <a:solidFill>
                  <a:srgbClr val="FFFFFF"/>
                </a:solidFill>
              </a:rPr>
              <a:t>President</a:t>
            </a:r>
            <a:r>
              <a:rPr lang="de-DE" sz="1400" dirty="0">
                <a:solidFill>
                  <a:srgbClr val="FFFFFF"/>
                </a:solidFill>
              </a:rPr>
              <a:t> </a:t>
            </a:r>
            <a:r>
              <a:rPr lang="de-DE" sz="1400" dirty="0" err="1">
                <a:solidFill>
                  <a:srgbClr val="FFFFFF"/>
                </a:solidFill>
              </a:rPr>
              <a:t>of</a:t>
            </a:r>
            <a:r>
              <a:rPr lang="de-DE" sz="1400" baseline="0" dirty="0">
                <a:solidFill>
                  <a:srgbClr val="FFFFFF"/>
                </a:solidFill>
              </a:rPr>
              <a:t> </a:t>
            </a:r>
            <a:r>
              <a:rPr lang="de-DE" sz="1400" dirty="0" err="1">
                <a:solidFill>
                  <a:srgbClr val="FFFFFF"/>
                </a:solidFill>
              </a:rPr>
              <a:t>Energy</a:t>
            </a:r>
            <a:r>
              <a:rPr lang="de-DE" sz="1400" baseline="0" dirty="0">
                <a:solidFill>
                  <a:srgbClr val="FFFFFF"/>
                </a:solidFill>
              </a:rPr>
              <a:t> Watch Group</a:t>
            </a:r>
            <a:endParaRPr lang="de-DE" sz="1400" dirty="0">
              <a:solidFill>
                <a:srgbClr val="FFFFFF"/>
              </a:solidFill>
            </a:endParaRPr>
          </a:p>
        </p:txBody>
      </p:sp>
      <p:sp>
        <p:nvSpPr>
          <p:cNvPr id="7"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8" name="Fußzeilenplatzhalter 4"/>
          <p:cNvSpPr txBox="1">
            <a:spLocks/>
          </p:cNvSpPr>
          <p:nvPr userDrawn="1"/>
        </p:nvSpPr>
        <p:spPr>
          <a:xfrm>
            <a:off x="2555776" y="6165304"/>
            <a:ext cx="6588224" cy="692696"/>
          </a:xfrm>
          <a:prstGeom prst="rect">
            <a:avLst/>
          </a:prstGeom>
        </p:spPr>
        <p:txBody>
          <a:bodyPr/>
          <a:lstStyle/>
          <a:p>
            <a:pPr lvl="1" algn="r" fontAlgn="base">
              <a:lnSpc>
                <a:spcPct val="100000"/>
              </a:lnSpc>
              <a:spcBef>
                <a:spcPct val="0"/>
              </a:spcBef>
              <a:spcAft>
                <a:spcPct val="0"/>
              </a:spcAft>
              <a:defRPr/>
            </a:pPr>
            <a:r>
              <a:rPr lang="de-DE" sz="1200" dirty="0">
                <a:solidFill>
                  <a:srgbClr val="FFFFFF"/>
                </a:solidFill>
              </a:rPr>
              <a:t>Hans-Josef Fell</a:t>
            </a:r>
            <a:endParaRPr lang="de-DE" sz="1200" baseline="0" dirty="0">
              <a:solidFill>
                <a:srgbClr val="FFFFFF"/>
              </a:solidFill>
            </a:endParaRPr>
          </a:p>
          <a:p>
            <a:pPr lvl="1" algn="r" fontAlgn="base">
              <a:lnSpc>
                <a:spcPct val="100000"/>
              </a:lnSpc>
              <a:spcBef>
                <a:spcPct val="0"/>
              </a:spcBef>
              <a:spcAft>
                <a:spcPct val="0"/>
              </a:spcAft>
              <a:defRPr/>
            </a:pPr>
            <a:r>
              <a:rPr lang="de-DE" sz="1200" dirty="0">
                <a:solidFill>
                  <a:srgbClr val="FFFFFF"/>
                </a:solidFill>
              </a:rPr>
              <a:t>Member</a:t>
            </a:r>
            <a:r>
              <a:rPr lang="de-DE" sz="1200" baseline="0" dirty="0">
                <a:solidFill>
                  <a:srgbClr val="FFFFFF"/>
                </a:solidFill>
              </a:rPr>
              <a:t> </a:t>
            </a:r>
            <a:r>
              <a:rPr lang="de-DE" sz="1200" baseline="0" dirty="0" err="1">
                <a:solidFill>
                  <a:srgbClr val="FFFFFF"/>
                </a:solidFill>
              </a:rPr>
              <a:t>of</a:t>
            </a:r>
            <a:r>
              <a:rPr lang="de-DE" sz="1200" baseline="0" dirty="0">
                <a:solidFill>
                  <a:srgbClr val="FFFFFF"/>
                </a:solidFill>
              </a:rPr>
              <a:t> German </a:t>
            </a:r>
            <a:r>
              <a:rPr lang="de-DE" sz="1200" baseline="0" dirty="0" err="1">
                <a:solidFill>
                  <a:srgbClr val="FFFFFF"/>
                </a:solidFill>
              </a:rPr>
              <a:t>Parliament</a:t>
            </a:r>
            <a:r>
              <a:rPr lang="de-DE" sz="1200" baseline="0" dirty="0">
                <a:solidFill>
                  <a:srgbClr val="FFFFFF"/>
                </a:solidFill>
              </a:rPr>
              <a:t> (1998-2013)</a:t>
            </a:r>
            <a:endParaRPr lang="de-DE" sz="1200" dirty="0">
              <a:solidFill>
                <a:srgbClr val="FFFFFF"/>
              </a:solidFill>
            </a:endParaRPr>
          </a:p>
          <a:p>
            <a:pPr lvl="1" algn="r" fontAlgn="base">
              <a:lnSpc>
                <a:spcPct val="100000"/>
              </a:lnSpc>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a:p>
            <a:pPr algn="r" fontAlgn="base">
              <a:lnSpc>
                <a:spcPct val="120000"/>
              </a:lnSpc>
              <a:spcBef>
                <a:spcPct val="0"/>
              </a:spcBef>
              <a:spcAft>
                <a:spcPct val="0"/>
              </a:spcAft>
              <a:defRPr/>
            </a:pPr>
            <a:endParaRPr lang="de-DE" sz="1400"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Lst>
  <p:hf sldNum="0" hdr="0" dt="0"/>
  <p:txStyles>
    <p:titleStyle>
      <a:lvl1pPr algn="l" rtl="0" eaLnBrk="1" fontAlgn="base" hangingPunct="1">
        <a:spcBef>
          <a:spcPct val="0"/>
        </a:spcBef>
        <a:spcAft>
          <a:spcPct val="0"/>
        </a:spcAft>
        <a:defRPr sz="3300">
          <a:solidFill>
            <a:schemeClr val="tx2"/>
          </a:solidFill>
          <a:latin typeface="+mj-lt"/>
          <a:ea typeface="+mj-ea"/>
          <a:cs typeface="+mj-cs"/>
        </a:defRPr>
      </a:lvl1pPr>
      <a:lvl2pPr algn="l" rtl="0" eaLnBrk="1" fontAlgn="base" hangingPunct="1">
        <a:spcBef>
          <a:spcPct val="0"/>
        </a:spcBef>
        <a:spcAft>
          <a:spcPct val="0"/>
        </a:spcAft>
        <a:defRPr sz="3300">
          <a:solidFill>
            <a:schemeClr val="tx2"/>
          </a:solidFill>
          <a:latin typeface="Verdana" pitchFamily="34" charset="0"/>
        </a:defRPr>
      </a:lvl2pPr>
      <a:lvl3pPr algn="l" rtl="0" eaLnBrk="1" fontAlgn="base" hangingPunct="1">
        <a:spcBef>
          <a:spcPct val="0"/>
        </a:spcBef>
        <a:spcAft>
          <a:spcPct val="0"/>
        </a:spcAft>
        <a:defRPr sz="3300">
          <a:solidFill>
            <a:schemeClr val="tx2"/>
          </a:solidFill>
          <a:latin typeface="Verdana" pitchFamily="34" charset="0"/>
        </a:defRPr>
      </a:lvl3pPr>
      <a:lvl4pPr algn="l" rtl="0" eaLnBrk="1" fontAlgn="base" hangingPunct="1">
        <a:spcBef>
          <a:spcPct val="0"/>
        </a:spcBef>
        <a:spcAft>
          <a:spcPct val="0"/>
        </a:spcAft>
        <a:defRPr sz="3300">
          <a:solidFill>
            <a:schemeClr val="tx2"/>
          </a:solidFill>
          <a:latin typeface="Verdana" pitchFamily="34" charset="0"/>
        </a:defRPr>
      </a:lvl4pPr>
      <a:lvl5pPr algn="l" rtl="0" eaLnBrk="1" fontAlgn="base" hangingPunct="1">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150000"/>
        <a:buChar char="•"/>
        <a:defRPr sz="2600">
          <a:solidFill>
            <a:schemeClr val="tx1"/>
          </a:solidFill>
          <a:latin typeface="+mn-lt"/>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027" name="Rectangle 2"/>
          <p:cNvSpPr>
            <a:spLocks noGrp="1" noChangeArrowheads="1"/>
          </p:cNvSpPr>
          <p:nvPr>
            <p:ph type="title"/>
          </p:nvPr>
        </p:nvSpPr>
        <p:spPr bwMode="auto">
          <a:xfrm>
            <a:off x="222069" y="285750"/>
            <a:ext cx="86998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a:t>Titelmasterformat durch Klicken bearbeiten</a:t>
            </a:r>
          </a:p>
        </p:txBody>
      </p:sp>
      <p:sp>
        <p:nvSpPr>
          <p:cNvPr id="1028" name="Rectangle 3"/>
          <p:cNvSpPr>
            <a:spLocks noGrp="1" noChangeArrowheads="1"/>
          </p:cNvSpPr>
          <p:nvPr>
            <p:ph type="body" idx="1"/>
          </p:nvPr>
        </p:nvSpPr>
        <p:spPr bwMode="auto">
          <a:xfrm>
            <a:off x="222069" y="1643063"/>
            <a:ext cx="869986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4572000" y="6165850"/>
            <a:ext cx="4572000" cy="692150"/>
          </a:xfrm>
          <a:prstGeom prst="rect">
            <a:avLst/>
          </a:prstGeom>
          <a:noFill/>
          <a:ln>
            <a:noFill/>
          </a:ln>
          <a:extLst/>
        </p:spPr>
        <p:txBody>
          <a:bodyP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lvl="1" algn="r">
              <a:defRPr/>
            </a:pPr>
            <a:r>
              <a:rPr lang="de-DE" sz="1200" dirty="0">
                <a:solidFill>
                  <a:srgbClr val="FFFFFF"/>
                </a:solidFill>
                <a:ea typeface="ＭＳ Ｐゴシック" charset="0"/>
              </a:rPr>
              <a:t>Hans-Josef Fell</a:t>
            </a:r>
          </a:p>
          <a:p>
            <a:pPr lvl="1" algn="r">
              <a:defRPr/>
            </a:pPr>
            <a:r>
              <a:rPr lang="de-DE" sz="1200" dirty="0">
                <a:solidFill>
                  <a:srgbClr val="FFFFFF"/>
                </a:solidFill>
                <a:ea typeface="ＭＳ Ｐゴシック" charset="0"/>
              </a:rPr>
              <a:t>Member </a:t>
            </a:r>
            <a:r>
              <a:rPr lang="de-DE" sz="1200" dirty="0" err="1">
                <a:solidFill>
                  <a:srgbClr val="FFFFFF"/>
                </a:solidFill>
                <a:ea typeface="ＭＳ Ｐゴシック" charset="0"/>
              </a:rPr>
              <a:t>of</a:t>
            </a:r>
            <a:r>
              <a:rPr lang="de-DE" sz="1200" dirty="0">
                <a:solidFill>
                  <a:srgbClr val="FFFFFF"/>
                </a:solidFill>
                <a:ea typeface="ＭＳ Ｐゴシック" charset="0"/>
              </a:rPr>
              <a:t> German </a:t>
            </a:r>
            <a:r>
              <a:rPr lang="de-DE" sz="1200" dirty="0" err="1">
                <a:solidFill>
                  <a:srgbClr val="FFFFFF"/>
                </a:solidFill>
                <a:ea typeface="ＭＳ Ｐゴシック" charset="0"/>
              </a:rPr>
              <a:t>Parliament</a:t>
            </a:r>
            <a:r>
              <a:rPr lang="de-DE" sz="1200" dirty="0">
                <a:solidFill>
                  <a:srgbClr val="FFFFFF"/>
                </a:solidFill>
                <a:ea typeface="ＭＳ Ｐゴシック" charset="0"/>
              </a:rPr>
              <a:t> (1998-2013)</a:t>
            </a:r>
          </a:p>
          <a:p>
            <a:pPr lvl="1" algn="r">
              <a:defRPr/>
            </a:pPr>
            <a:r>
              <a:rPr lang="de-DE" sz="1200" dirty="0" err="1">
                <a:solidFill>
                  <a:srgbClr val="FFFFFF"/>
                </a:solidFill>
                <a:ea typeface="ＭＳ Ｐゴシック" charset="0"/>
              </a:rPr>
              <a:t>President</a:t>
            </a:r>
            <a:r>
              <a:rPr lang="de-DE" sz="1200" dirty="0">
                <a:solidFill>
                  <a:srgbClr val="FFFFFF"/>
                </a:solidFill>
                <a:ea typeface="ＭＳ Ｐゴシック" charset="0"/>
              </a:rPr>
              <a:t> </a:t>
            </a:r>
            <a:r>
              <a:rPr lang="de-DE" sz="1200" dirty="0" err="1">
                <a:solidFill>
                  <a:srgbClr val="FFFFFF"/>
                </a:solidFill>
                <a:ea typeface="ＭＳ Ｐゴシック" charset="0"/>
              </a:rPr>
              <a:t>of</a:t>
            </a:r>
            <a:r>
              <a:rPr lang="de-DE" sz="1200" dirty="0">
                <a:solidFill>
                  <a:srgbClr val="FFFFFF"/>
                </a:solidFill>
                <a:ea typeface="ＭＳ Ｐゴシック" charset="0"/>
              </a:rPr>
              <a:t> </a:t>
            </a:r>
            <a:r>
              <a:rPr lang="de-DE" sz="1200" dirty="0" err="1">
                <a:solidFill>
                  <a:srgbClr val="FFFFFF"/>
                </a:solidFill>
                <a:ea typeface="ＭＳ Ｐゴシック" charset="0"/>
              </a:rPr>
              <a:t>Energy</a:t>
            </a:r>
            <a:r>
              <a:rPr lang="de-DE" sz="1200" dirty="0">
                <a:solidFill>
                  <a:srgbClr val="FFFFFF"/>
                </a:solidFill>
                <a:ea typeface="ＭＳ Ｐゴシック" charset="0"/>
              </a:rPr>
              <a:t> Watch Group</a:t>
            </a:r>
          </a:p>
          <a:p>
            <a:pPr algn="r">
              <a:lnSpc>
                <a:spcPct val="120000"/>
              </a:lnSpc>
              <a:defRPr/>
            </a:pPr>
            <a:endParaRPr lang="de-DE" sz="1400" dirty="0">
              <a:solidFill>
                <a:srgbClr val="FFFFFF"/>
              </a:solidFill>
              <a:ea typeface="ＭＳ Ｐゴシック" charset="0"/>
            </a:endParaRPr>
          </a:p>
        </p:txBody>
      </p:sp>
    </p:spTree>
    <p:extLst>
      <p:ext uri="{BB962C8B-B14F-4D97-AF65-F5344CB8AC3E}">
        <p14:creationId xmlns:p14="http://schemas.microsoft.com/office/powerpoint/2010/main" val="250899102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5" r:id="rId9"/>
    <p:sldLayoutId id="2147483706" r:id="rId10"/>
    <p:sldLayoutId id="2147483913" r:id="rId11"/>
  </p:sldLayoutIdLst>
  <p:txStyles>
    <p:title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charset="2"/>
        <a:buChar char="l"/>
        <a:defRPr sz="26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4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027" name="Rectangle 2"/>
          <p:cNvSpPr>
            <a:spLocks noGrp="1" noChangeArrowheads="1"/>
          </p:cNvSpPr>
          <p:nvPr>
            <p:ph type="title"/>
          </p:nvPr>
        </p:nvSpPr>
        <p:spPr bwMode="auto">
          <a:xfrm>
            <a:off x="785813" y="28575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de-DE" altLang="de-DE"/>
              <a:t>Titelmasterformat durch Klicken bearbeiten</a:t>
            </a:r>
          </a:p>
        </p:txBody>
      </p:sp>
      <p:sp>
        <p:nvSpPr>
          <p:cNvPr id="1028" name="Rectangle 3"/>
          <p:cNvSpPr>
            <a:spLocks noGrp="1" noChangeArrowheads="1"/>
          </p:cNvSpPr>
          <p:nvPr>
            <p:ph type="body" idx="1"/>
          </p:nvPr>
        </p:nvSpPr>
        <p:spPr bwMode="auto">
          <a:xfrm>
            <a:off x="785813" y="1643063"/>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9" name="Fußzeilenplatzhalter 4"/>
          <p:cNvSpPr txBox="1">
            <a:spLocks/>
          </p:cNvSpPr>
          <p:nvPr userDrawn="1"/>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0" fontAlgn="base" hangingPunct="0">
              <a:lnSpc>
                <a:spcPct val="120000"/>
              </a:lnSpc>
              <a:spcBef>
                <a:spcPct val="0"/>
              </a:spcBef>
              <a:spcAft>
                <a:spcPct val="0"/>
              </a:spcAft>
              <a:defRPr/>
            </a:pPr>
            <a:r>
              <a:rPr lang="de-DE" altLang="de-DE" sz="1400">
                <a:solidFill>
                  <a:srgbClr val="FFFFFF"/>
                </a:solidFill>
              </a:rPr>
              <a:t>Hans-Josef Fell – MdB (1998-2013)</a:t>
            </a:r>
          </a:p>
          <a:p>
            <a:pPr algn="r" eaLnBrk="0" fontAlgn="base" hangingPunct="0">
              <a:lnSpc>
                <a:spcPct val="120000"/>
              </a:lnSpc>
              <a:spcBef>
                <a:spcPct val="0"/>
              </a:spcBef>
              <a:spcAft>
                <a:spcPct val="0"/>
              </a:spcAft>
              <a:defRPr/>
            </a:pPr>
            <a:r>
              <a:rPr lang="de-DE" altLang="de-DE" sz="1400">
                <a:solidFill>
                  <a:srgbClr val="FFFFFF"/>
                </a:solidFill>
              </a:rPr>
              <a:t>Präsident der Energy Watch Group</a:t>
            </a:r>
          </a:p>
        </p:txBody>
      </p:sp>
    </p:spTree>
    <p:extLst>
      <p:ext uri="{BB962C8B-B14F-4D97-AF65-F5344CB8AC3E}">
        <p14:creationId xmlns:p14="http://schemas.microsoft.com/office/powerpoint/2010/main" val="155405503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Lst>
  <p:hf sldNum="0" hdr="0" dt="0"/>
  <p:txStyles>
    <p:titleStyle>
      <a:lvl1pPr algn="l" rtl="0" eaLnBrk="0" fontAlgn="base" hangingPunct="0">
        <a:spcBef>
          <a:spcPct val="0"/>
        </a:spcBef>
        <a:spcAft>
          <a:spcPct val="0"/>
        </a:spcAft>
        <a:defRPr sz="3300">
          <a:solidFill>
            <a:schemeClr val="tx2"/>
          </a:solidFill>
          <a:latin typeface="+mj-lt"/>
          <a:ea typeface="MS PGothic" panose="020B0600070205080204" pitchFamily="34" charset="-128"/>
          <a:cs typeface="MS PGothic" charset="0"/>
        </a:defRPr>
      </a:lvl1pPr>
      <a:lvl2pPr algn="l" rtl="0" eaLnBrk="0" fontAlgn="base" hangingPunct="0">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0" fontAlgn="base" hangingPunct="0">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0" fontAlgn="base" hangingPunct="0">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0" fontAlgn="base" hangingPunct="0">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Kuva 2" descr="NCE_h.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0611" y="5216372"/>
            <a:ext cx="2589098" cy="1326415"/>
          </a:xfrm>
          <a:prstGeom prst="rect">
            <a:avLst/>
          </a:prstGeom>
        </p:spPr>
      </p:pic>
    </p:spTree>
    <p:extLst>
      <p:ext uri="{BB962C8B-B14F-4D97-AF65-F5344CB8AC3E}">
        <p14:creationId xmlns:p14="http://schemas.microsoft.com/office/powerpoint/2010/main" val="1580761009"/>
      </p:ext>
    </p:extLst>
  </p:cSld>
  <p:clrMap bg1="lt1" tx1="dk1" bg2="lt2" tx2="dk2" accent1="accent1" accent2="accent2" accent3="accent3" accent4="accent4" accent5="accent5" accent6="accent6" hlink="hlink" folHlink="folHlink"/>
  <p:sldLayoutIdLst>
    <p:sldLayoutId id="2147483721" r:id="rId1"/>
  </p:sldLayoutIdLst>
  <p:hf sldNum="0" hdr="0" ft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i-FI"/>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027" name="Rectangle 2"/>
          <p:cNvSpPr>
            <a:spLocks noGrp="1" noChangeArrowheads="1"/>
          </p:cNvSpPr>
          <p:nvPr>
            <p:ph type="title"/>
          </p:nvPr>
        </p:nvSpPr>
        <p:spPr bwMode="auto">
          <a:xfrm>
            <a:off x="180000" y="285750"/>
            <a:ext cx="874193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Titelmasterformat durch Klicken bearbeiten</a:t>
            </a:r>
          </a:p>
        </p:txBody>
      </p:sp>
      <p:sp>
        <p:nvSpPr>
          <p:cNvPr id="1028" name="Rectangle 3"/>
          <p:cNvSpPr>
            <a:spLocks noGrp="1" noChangeArrowheads="1"/>
          </p:cNvSpPr>
          <p:nvPr>
            <p:ph type="body" idx="1"/>
          </p:nvPr>
        </p:nvSpPr>
        <p:spPr bwMode="auto">
          <a:xfrm>
            <a:off x="180000" y="1643063"/>
            <a:ext cx="8741931" cy="428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Fußzeilenplatzhalter 4"/>
          <p:cNvSpPr txBox="1">
            <a:spLocks/>
          </p:cNvSpPr>
          <p:nvPr/>
        </p:nvSpPr>
        <p:spPr bwMode="auto">
          <a:xfrm>
            <a:off x="5429250" y="6165850"/>
            <a:ext cx="3714750" cy="692150"/>
          </a:xfrm>
          <a:prstGeom prst="rect">
            <a:avLst/>
          </a:prstGeom>
          <a:noFill/>
          <a:ln>
            <a:noFill/>
          </a:ln>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lnSpc>
                <a:spcPct val="120000"/>
              </a:lnSpc>
              <a:defRPr/>
            </a:pPr>
            <a:r>
              <a:rPr lang="de-DE" altLang="de-DE" sz="1400" dirty="0">
                <a:solidFill>
                  <a:srgbClr val="FFFFFF"/>
                </a:solidFill>
              </a:rPr>
              <a:t>Hans-Josef Fell – MdB (1998-2013)</a:t>
            </a:r>
          </a:p>
          <a:p>
            <a:pPr algn="r">
              <a:lnSpc>
                <a:spcPct val="120000"/>
              </a:lnSpc>
              <a:defRPr/>
            </a:pPr>
            <a:r>
              <a:rPr lang="de-DE" altLang="de-DE" sz="1400" dirty="0">
                <a:solidFill>
                  <a:srgbClr val="FFFFFF"/>
                </a:solidFill>
              </a:rPr>
              <a:t>Präsident der </a:t>
            </a:r>
            <a:r>
              <a:rPr lang="de-DE" altLang="de-DE" sz="1400" dirty="0" err="1">
                <a:solidFill>
                  <a:srgbClr val="FFFFFF"/>
                </a:solidFill>
              </a:rPr>
              <a:t>Energy</a:t>
            </a:r>
            <a:r>
              <a:rPr lang="de-DE" altLang="de-DE" sz="1400" dirty="0">
                <a:solidFill>
                  <a:srgbClr val="FFFFFF"/>
                </a:solidFill>
              </a:rPr>
              <a:t> Watch Group</a:t>
            </a:r>
          </a:p>
        </p:txBody>
      </p:sp>
    </p:spTree>
    <p:extLst>
      <p:ext uri="{BB962C8B-B14F-4D97-AF65-F5344CB8AC3E}">
        <p14:creationId xmlns:p14="http://schemas.microsoft.com/office/powerpoint/2010/main" val="118069476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1" r:id="rId8"/>
    <p:sldLayoutId id="2147483732" r:id="rId9"/>
    <p:sldLayoutId id="2147483733" r:id="rId10"/>
    <p:sldLayoutId id="2147483734" r:id="rId11"/>
    <p:sldLayoutId id="2147483735" r:id="rId12"/>
  </p:sldLayoutIdLst>
  <p:txStyles>
    <p:title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1" fontAlgn="base" hangingPunct="1">
        <a:spcBef>
          <a:spcPct val="20000"/>
        </a:spcBef>
        <a:spcAft>
          <a:spcPct val="0"/>
        </a:spcAft>
        <a:buClr>
          <a:schemeClr val="bg2"/>
        </a:buClr>
        <a:buSzPct val="70000"/>
        <a:buFont typeface="Wingdings" charset="2"/>
        <a:buChar char="l"/>
        <a:defRPr sz="2600">
          <a:solidFill>
            <a:schemeClr val="tx1"/>
          </a:solidFill>
          <a:latin typeface="+mn-lt"/>
          <a:ea typeface="MS PGothic" panose="020B0600070205080204" pitchFamily="34" charset="-128"/>
          <a:cs typeface="MS PGothic" charset="0"/>
        </a:defRPr>
      </a:lvl1pPr>
      <a:lvl2pPr marL="742950" indent="-285750" algn="l" rtl="0" eaLnBrk="1" fontAlgn="base" hangingPunct="1">
        <a:spcBef>
          <a:spcPct val="20000"/>
        </a:spcBef>
        <a:spcAft>
          <a:spcPct val="0"/>
        </a:spcAft>
        <a:buClr>
          <a:schemeClr val="accent1"/>
        </a:buClr>
        <a:buSzPct val="150000"/>
        <a:buChar char="•"/>
        <a:defRPr sz="2400">
          <a:solidFill>
            <a:schemeClr val="tx1"/>
          </a:solidFill>
          <a:latin typeface="+mn-lt"/>
          <a:ea typeface="MS PGothic" panose="020B0600070205080204" pitchFamily="34" charset="-128"/>
          <a:cs typeface="MS PGothic" charset="0"/>
        </a:defRPr>
      </a:lvl2pPr>
      <a:lvl3pPr marL="1143000" indent="-228600" algn="l" rtl="0" eaLnBrk="1" fontAlgn="base" hangingPunct="1">
        <a:spcBef>
          <a:spcPct val="20000"/>
        </a:spcBef>
        <a:spcAft>
          <a:spcPct val="0"/>
        </a:spcAft>
        <a:buClr>
          <a:schemeClr val="tx1"/>
        </a:buClr>
        <a:buSzPct val="150000"/>
        <a:buChar char="•"/>
        <a:defRPr sz="2200">
          <a:solidFill>
            <a:schemeClr val="tx1"/>
          </a:solidFill>
          <a:latin typeface="+mn-lt"/>
          <a:ea typeface="MS PGothic" panose="020B0600070205080204" pitchFamily="34" charset="-128"/>
          <a:cs typeface="MS PGothic" charset="0"/>
        </a:defRPr>
      </a:lvl3pPr>
      <a:lvl4pPr marL="1600200" indent="-228600" algn="l" rtl="0" eaLnBrk="1" fontAlgn="base" hangingPunct="1">
        <a:spcBef>
          <a:spcPct val="20000"/>
        </a:spcBef>
        <a:spcAft>
          <a:spcPct val="0"/>
        </a:spcAft>
        <a:buClr>
          <a:schemeClr val="tx2"/>
        </a:buClr>
        <a:buSzPct val="150000"/>
        <a:buChar char="•"/>
        <a:defRPr sz="2000">
          <a:solidFill>
            <a:schemeClr val="tx1"/>
          </a:solidFill>
          <a:latin typeface="+mn-lt"/>
          <a:ea typeface="MS PGothic" panose="020B0600070205080204" pitchFamily="34" charset="-128"/>
          <a:cs typeface="MS PGothic" charset="0"/>
        </a:defRPr>
      </a:lvl4pPr>
      <a:lvl5pPr marL="2057400" indent="-228600" algn="l" rtl="0" eaLnBrk="1" fontAlgn="base" hangingPunct="1">
        <a:spcBef>
          <a:spcPct val="20000"/>
        </a:spcBef>
        <a:spcAft>
          <a:spcPct val="0"/>
        </a:spcAft>
        <a:buClr>
          <a:schemeClr val="folHlink"/>
        </a:buClr>
        <a:buSzPct val="150000"/>
        <a:buChar char="•"/>
        <a:defRPr sz="2000">
          <a:solidFill>
            <a:schemeClr val="tx1"/>
          </a:solidFill>
          <a:latin typeface="+mn-lt"/>
          <a:ea typeface="MS PGothic" panose="020B0600070205080204" pitchFamily="34" charset="-128"/>
          <a:cs typeface="MS PGothic" charset="0"/>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6143625"/>
            <a:ext cx="9144000" cy="7143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de-DE" sz="1600">
              <a:solidFill>
                <a:srgbClr val="FFFFFF"/>
              </a:solidFill>
            </a:endParaRPr>
          </a:p>
        </p:txBody>
      </p:sp>
      <p:sp>
        <p:nvSpPr>
          <p:cNvPr id="3075" name="Rectangle 2"/>
          <p:cNvSpPr>
            <a:spLocks noGrp="1" noChangeArrowheads="1"/>
          </p:cNvSpPr>
          <p:nvPr>
            <p:ph type="title"/>
          </p:nvPr>
        </p:nvSpPr>
        <p:spPr bwMode="auto">
          <a:xfrm>
            <a:off x="785813" y="28575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3076" name="Rectangle 3"/>
          <p:cNvSpPr>
            <a:spLocks noGrp="1" noChangeArrowheads="1"/>
          </p:cNvSpPr>
          <p:nvPr>
            <p:ph type="body" idx="1"/>
          </p:nvPr>
        </p:nvSpPr>
        <p:spPr bwMode="auto">
          <a:xfrm>
            <a:off x="785813" y="1643063"/>
            <a:ext cx="76962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4"/>
          <p:cNvSpPr txBox="1">
            <a:spLocks/>
          </p:cNvSpPr>
          <p:nvPr userDrawn="1"/>
        </p:nvSpPr>
        <p:spPr>
          <a:xfrm>
            <a:off x="2555776" y="6165304"/>
            <a:ext cx="6588224" cy="692696"/>
          </a:xfrm>
          <a:prstGeom prst="rect">
            <a:avLst/>
          </a:prstGeom>
        </p:spPr>
        <p:txBody>
          <a:bodyPr/>
          <a:lstStyle/>
          <a:p>
            <a:pPr lvl="1" algn="r" fontAlgn="base">
              <a:spcBef>
                <a:spcPct val="0"/>
              </a:spcBef>
              <a:spcAft>
                <a:spcPct val="0"/>
              </a:spcAft>
              <a:defRPr/>
            </a:pPr>
            <a:r>
              <a:rPr lang="de-DE" sz="1200" dirty="0">
                <a:solidFill>
                  <a:srgbClr val="FFFFFF"/>
                </a:solidFill>
              </a:rPr>
              <a:t>Hans-Josef Fell</a:t>
            </a:r>
          </a:p>
          <a:p>
            <a:pPr lvl="1" algn="r" fontAlgn="base">
              <a:spcBef>
                <a:spcPct val="0"/>
              </a:spcBef>
              <a:spcAft>
                <a:spcPct val="0"/>
              </a:spcAft>
              <a:defRPr/>
            </a:pPr>
            <a:r>
              <a:rPr lang="de-DE" sz="1200" dirty="0">
                <a:solidFill>
                  <a:srgbClr val="FFFFFF"/>
                </a:solidFill>
              </a:rPr>
              <a:t>Member </a:t>
            </a:r>
            <a:r>
              <a:rPr lang="de-DE" sz="1200" dirty="0" err="1">
                <a:solidFill>
                  <a:srgbClr val="FFFFFF"/>
                </a:solidFill>
              </a:rPr>
              <a:t>of</a:t>
            </a:r>
            <a:r>
              <a:rPr lang="de-DE" sz="1200" dirty="0">
                <a:solidFill>
                  <a:srgbClr val="FFFFFF"/>
                </a:solidFill>
              </a:rPr>
              <a:t> German </a:t>
            </a:r>
            <a:r>
              <a:rPr lang="de-DE" sz="1200" dirty="0" err="1">
                <a:solidFill>
                  <a:srgbClr val="FFFFFF"/>
                </a:solidFill>
              </a:rPr>
              <a:t>Parliament</a:t>
            </a:r>
            <a:r>
              <a:rPr lang="de-DE" sz="1200" dirty="0">
                <a:solidFill>
                  <a:srgbClr val="FFFFFF"/>
                </a:solidFill>
              </a:rPr>
              <a:t> (1998-2013)</a:t>
            </a:r>
          </a:p>
          <a:p>
            <a:pPr lvl="1" algn="r" fontAlgn="base">
              <a:spcBef>
                <a:spcPct val="0"/>
              </a:spcBef>
              <a:spcAft>
                <a:spcPct val="0"/>
              </a:spcAft>
              <a:defRPr/>
            </a:pPr>
            <a:r>
              <a:rPr lang="de-DE" sz="1200" dirty="0" err="1">
                <a:solidFill>
                  <a:srgbClr val="FFFFFF"/>
                </a:solidFill>
              </a:rPr>
              <a:t>President</a:t>
            </a:r>
            <a:r>
              <a:rPr lang="de-DE" sz="1200" dirty="0">
                <a:solidFill>
                  <a:srgbClr val="FFFFFF"/>
                </a:solidFill>
              </a:rPr>
              <a:t> </a:t>
            </a:r>
            <a:r>
              <a:rPr lang="de-DE" sz="1200" dirty="0" err="1">
                <a:solidFill>
                  <a:srgbClr val="FFFFFF"/>
                </a:solidFill>
              </a:rPr>
              <a:t>of</a:t>
            </a:r>
            <a:r>
              <a:rPr lang="de-DE" sz="1200" dirty="0">
                <a:solidFill>
                  <a:srgbClr val="FFFFFF"/>
                </a:solidFill>
              </a:rPr>
              <a:t> </a:t>
            </a:r>
            <a:r>
              <a:rPr lang="de-DE" sz="1200" dirty="0" err="1">
                <a:solidFill>
                  <a:srgbClr val="FFFFFF"/>
                </a:solidFill>
              </a:rPr>
              <a:t>Energy</a:t>
            </a:r>
            <a:r>
              <a:rPr lang="de-DE" sz="1200" dirty="0">
                <a:solidFill>
                  <a:srgbClr val="FFFFFF"/>
                </a:solidFill>
              </a:rPr>
              <a:t> Watch Group</a:t>
            </a:r>
          </a:p>
        </p:txBody>
      </p:sp>
    </p:spTree>
    <p:extLst>
      <p:ext uri="{BB962C8B-B14F-4D97-AF65-F5344CB8AC3E}">
        <p14:creationId xmlns:p14="http://schemas.microsoft.com/office/powerpoint/2010/main" val="147909266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Lst>
  <p:hf sldNum="0" hd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Verdana" pitchFamily="34" charset="0"/>
        </a:defRPr>
      </a:lvl2pPr>
      <a:lvl3pPr algn="l" rtl="0" eaLnBrk="0" fontAlgn="base" hangingPunct="0">
        <a:spcBef>
          <a:spcPct val="0"/>
        </a:spcBef>
        <a:spcAft>
          <a:spcPct val="0"/>
        </a:spcAft>
        <a:defRPr sz="3300">
          <a:solidFill>
            <a:schemeClr val="tx2"/>
          </a:solidFill>
          <a:latin typeface="Verdana" pitchFamily="34" charset="0"/>
        </a:defRPr>
      </a:lvl3pPr>
      <a:lvl4pPr algn="l" rtl="0" eaLnBrk="0" fontAlgn="base" hangingPunct="0">
        <a:spcBef>
          <a:spcPct val="0"/>
        </a:spcBef>
        <a:spcAft>
          <a:spcPct val="0"/>
        </a:spcAft>
        <a:defRPr sz="3300">
          <a:solidFill>
            <a:schemeClr val="tx2"/>
          </a:solidFill>
          <a:latin typeface="Verdana" pitchFamily="34" charset="0"/>
        </a:defRPr>
      </a:lvl4pPr>
      <a:lvl5pPr algn="l" rtl="0" eaLnBrk="0" fontAlgn="base" hangingPunct="0">
        <a:spcBef>
          <a:spcPct val="0"/>
        </a:spcBef>
        <a:spcAft>
          <a:spcPct val="0"/>
        </a:spcAft>
        <a:defRPr sz="3300">
          <a:solidFill>
            <a:schemeClr val="tx2"/>
          </a:solidFill>
          <a:latin typeface="Verdana"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hyperlink" Target="http://energywatchgroup.org/wp-content/uploads/2018/01/FIT-Tender_Fell_PolicyPaper_EN_final.pdf" TargetMode="Externa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hyperlink" Target="https://www.hans-josef-fell.de/content/index.php/dokumente/documents-in-foreign-languages/english/921-09-2016-english-incentive-scheme-for-100-renewable-combined-power-solutions" TargetMode="Externa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5.xml"/><Relationship Id="rId5" Type="http://schemas.openxmlformats.org/officeDocument/2006/relationships/hyperlink" Target="http://www.go100re.net/" TargetMode="Externa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Layout" Target="../slideLayouts/slideLayout26.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hyperlink" Target="http://www.hans-josef-fell.de/"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hart" Target="../charts/chart2.xml"/><Relationship Id="rId1" Type="http://schemas.openxmlformats.org/officeDocument/2006/relationships/slideLayout" Target="../slideLayouts/slideLayout128.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28.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8.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2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8.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51520" y="695324"/>
            <a:ext cx="8712968" cy="2976007"/>
          </a:xfrm>
        </p:spPr>
        <p:txBody>
          <a:bodyPr/>
          <a:lstStyle/>
          <a:p>
            <a:pPr eaLnBrk="1" hangingPunct="1"/>
            <a:r>
              <a:rPr lang="en-US" b="1" dirty="0"/>
              <a:t>The transition to auction system of REN support</a:t>
            </a:r>
            <a:r>
              <a:rPr lang="en-US" sz="3600" b="1" dirty="0"/>
              <a:t> failed: </a:t>
            </a:r>
            <a:br>
              <a:rPr lang="en-US" sz="3600" b="1" dirty="0"/>
            </a:br>
            <a:r>
              <a:rPr lang="en-US" sz="3600" b="1" dirty="0"/>
              <a:t>Less investment and higher cost. </a:t>
            </a:r>
            <a:br>
              <a:rPr lang="en-US" sz="3600" b="1" dirty="0"/>
            </a:br>
            <a:endParaRPr lang="en-GB" altLang="de-DE" sz="3600" dirty="0">
              <a:solidFill>
                <a:srgbClr val="006600"/>
              </a:solidFill>
            </a:endParaRPr>
          </a:p>
        </p:txBody>
      </p:sp>
      <p:sp>
        <p:nvSpPr>
          <p:cNvPr id="8195" name="Rectangle 3"/>
          <p:cNvSpPr>
            <a:spLocks noGrp="1" noChangeArrowheads="1"/>
          </p:cNvSpPr>
          <p:nvPr>
            <p:ph type="subTitle" idx="1"/>
          </p:nvPr>
        </p:nvSpPr>
        <p:spPr>
          <a:xfrm>
            <a:off x="1295400" y="3500438"/>
            <a:ext cx="6553200" cy="1905000"/>
          </a:xfrm>
        </p:spPr>
        <p:txBody>
          <a:bodyPr/>
          <a:lstStyle/>
          <a:p>
            <a:pPr eaLnBrk="1" hangingPunct="1">
              <a:lnSpc>
                <a:spcPct val="80000"/>
              </a:lnSpc>
            </a:pPr>
            <a:endParaRPr lang="de-DE" altLang="de-DE" sz="2400" b="1" dirty="0">
              <a:solidFill>
                <a:srgbClr val="006600"/>
              </a:solidFill>
            </a:endParaRPr>
          </a:p>
          <a:p>
            <a:pPr eaLnBrk="1" hangingPunct="1">
              <a:lnSpc>
                <a:spcPct val="80000"/>
              </a:lnSpc>
            </a:pPr>
            <a:r>
              <a:rPr lang="de-DE" altLang="de-DE" sz="2400" b="1" dirty="0">
                <a:solidFill>
                  <a:srgbClr val="006600"/>
                </a:solidFill>
              </a:rPr>
              <a:t>18</a:t>
            </a:r>
            <a:r>
              <a:rPr lang="en-GB" altLang="de-DE" sz="2400" b="1" baseline="30000" dirty="0" err="1">
                <a:solidFill>
                  <a:srgbClr val="006600"/>
                </a:solidFill>
              </a:rPr>
              <a:t>th</a:t>
            </a:r>
            <a:r>
              <a:rPr lang="en-GB" altLang="de-DE" sz="2400" b="1" dirty="0">
                <a:solidFill>
                  <a:srgbClr val="006600"/>
                </a:solidFill>
              </a:rPr>
              <a:t>  December 2018</a:t>
            </a:r>
          </a:p>
          <a:p>
            <a:pPr eaLnBrk="1" hangingPunct="1">
              <a:lnSpc>
                <a:spcPct val="80000"/>
              </a:lnSpc>
            </a:pPr>
            <a:endParaRPr lang="en-GB" altLang="de-DE" sz="2400" dirty="0">
              <a:solidFill>
                <a:srgbClr val="006600"/>
              </a:solidFill>
            </a:endParaRPr>
          </a:p>
          <a:p>
            <a:pPr eaLnBrk="1" hangingPunct="1">
              <a:lnSpc>
                <a:spcPct val="80000"/>
              </a:lnSpc>
            </a:pPr>
            <a:r>
              <a:rPr lang="en-GB" altLang="de-DE" sz="2000" dirty="0">
                <a:solidFill>
                  <a:srgbClr val="006600"/>
                </a:solidFill>
              </a:rPr>
              <a:t>Hans-Josef Fell</a:t>
            </a:r>
          </a:p>
          <a:p>
            <a:pPr eaLnBrk="1" hangingPunct="1">
              <a:lnSpc>
                <a:spcPct val="80000"/>
              </a:lnSpc>
            </a:pPr>
            <a:r>
              <a:rPr lang="en-GB" altLang="de-DE" sz="2000" dirty="0">
                <a:solidFill>
                  <a:srgbClr val="006600"/>
                </a:solidFill>
              </a:rPr>
              <a:t>President of the Energy Watch Group</a:t>
            </a:r>
          </a:p>
          <a:p>
            <a:pPr eaLnBrk="1" hangingPunct="1">
              <a:lnSpc>
                <a:spcPct val="80000"/>
              </a:lnSpc>
            </a:pPr>
            <a:r>
              <a:rPr lang="en-GB" altLang="de-DE" sz="2000" dirty="0">
                <a:solidFill>
                  <a:srgbClr val="006600"/>
                </a:solidFill>
              </a:rPr>
              <a:t>Member of the German Parliament 1998-2013</a:t>
            </a:r>
          </a:p>
        </p:txBody>
      </p:sp>
      <p:sp>
        <p:nvSpPr>
          <p:cNvPr id="2" name="Textfeld 1"/>
          <p:cNvSpPr txBox="1"/>
          <p:nvPr/>
        </p:nvSpPr>
        <p:spPr>
          <a:xfrm>
            <a:off x="2273300" y="3302000"/>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764874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DA3D4D-D2DB-264D-998A-C73E7E1365E8}"/>
              </a:ext>
            </a:extLst>
          </p:cNvPr>
          <p:cNvSpPr>
            <a:spLocks noGrp="1"/>
          </p:cNvSpPr>
          <p:nvPr>
            <p:ph type="title"/>
          </p:nvPr>
        </p:nvSpPr>
        <p:spPr/>
        <p:txBody>
          <a:bodyPr/>
          <a:lstStyle/>
          <a:p>
            <a:r>
              <a:rPr lang="de-DE" dirty="0" err="1"/>
              <a:t>Auctioning</a:t>
            </a:r>
            <a:r>
              <a:rPr lang="de-DE" dirty="0"/>
              <a:t> versus FIT</a:t>
            </a:r>
          </a:p>
        </p:txBody>
      </p:sp>
      <p:sp>
        <p:nvSpPr>
          <p:cNvPr id="3" name="Inhaltsplatzhalter 2">
            <a:extLst>
              <a:ext uri="{FF2B5EF4-FFF2-40B4-BE49-F238E27FC236}">
                <a16:creationId xmlns:a16="http://schemas.microsoft.com/office/drawing/2014/main" id="{8AA19A69-0B2F-3740-938A-C6C4AA3F72B0}"/>
              </a:ext>
            </a:extLst>
          </p:cNvPr>
          <p:cNvSpPr>
            <a:spLocks noGrp="1"/>
          </p:cNvSpPr>
          <p:nvPr>
            <p:ph idx="1"/>
          </p:nvPr>
        </p:nvSpPr>
        <p:spPr>
          <a:xfrm>
            <a:off x="193333" y="1052736"/>
            <a:ext cx="8699862" cy="4306217"/>
          </a:xfrm>
        </p:spPr>
        <p:txBody>
          <a:bodyPr/>
          <a:lstStyle/>
          <a:p>
            <a:r>
              <a:rPr lang="de-DE" dirty="0" err="1"/>
              <a:t>Auctioning</a:t>
            </a:r>
            <a:r>
              <a:rPr lang="de-DE" dirty="0"/>
              <a:t> </a:t>
            </a:r>
            <a:r>
              <a:rPr lang="de-DE" dirty="0" err="1"/>
              <a:t>leads</a:t>
            </a:r>
            <a:r>
              <a:rPr lang="de-DE" dirty="0"/>
              <a:t> </a:t>
            </a:r>
            <a:r>
              <a:rPr lang="de-DE" dirty="0" err="1"/>
              <a:t>to</a:t>
            </a:r>
            <a:r>
              <a:rPr lang="de-DE" dirty="0"/>
              <a:t> </a:t>
            </a:r>
            <a:r>
              <a:rPr lang="de-DE" dirty="0" err="1"/>
              <a:t>fewer</a:t>
            </a:r>
            <a:r>
              <a:rPr lang="de-DE" dirty="0"/>
              <a:t> </a:t>
            </a:r>
            <a:r>
              <a:rPr lang="de-DE" dirty="0" err="1"/>
              <a:t>investment</a:t>
            </a:r>
            <a:endParaRPr lang="de-DE" dirty="0"/>
          </a:p>
          <a:p>
            <a:r>
              <a:rPr lang="de-DE" dirty="0" err="1"/>
              <a:t>Exclude</a:t>
            </a:r>
            <a:r>
              <a:rPr lang="de-DE" dirty="0"/>
              <a:t> </a:t>
            </a:r>
            <a:r>
              <a:rPr lang="de-DE" dirty="0" err="1"/>
              <a:t>small</a:t>
            </a:r>
            <a:r>
              <a:rPr lang="de-DE" dirty="0"/>
              <a:t> </a:t>
            </a:r>
            <a:r>
              <a:rPr lang="de-DE" dirty="0" err="1"/>
              <a:t>and</a:t>
            </a:r>
            <a:r>
              <a:rPr lang="de-DE" dirty="0"/>
              <a:t> medium </a:t>
            </a:r>
            <a:r>
              <a:rPr lang="de-DE" dirty="0" err="1"/>
              <a:t>actors</a:t>
            </a:r>
            <a:endParaRPr lang="de-DE" dirty="0"/>
          </a:p>
          <a:p>
            <a:r>
              <a:rPr lang="de-DE" dirty="0"/>
              <a:t>FIT </a:t>
            </a:r>
            <a:r>
              <a:rPr lang="de-DE" dirty="0" err="1"/>
              <a:t>stimulates</a:t>
            </a:r>
            <a:r>
              <a:rPr lang="de-DE" dirty="0"/>
              <a:t> </a:t>
            </a:r>
            <a:r>
              <a:rPr lang="de-DE" dirty="0" err="1"/>
              <a:t>faster</a:t>
            </a:r>
            <a:r>
              <a:rPr lang="de-DE" dirty="0"/>
              <a:t> </a:t>
            </a:r>
            <a:r>
              <a:rPr lang="de-DE" dirty="0" err="1"/>
              <a:t>cost</a:t>
            </a:r>
            <a:r>
              <a:rPr lang="de-DE" dirty="0"/>
              <a:t> </a:t>
            </a:r>
            <a:r>
              <a:rPr lang="de-DE" dirty="0" err="1"/>
              <a:t>decline</a:t>
            </a:r>
            <a:r>
              <a:rPr lang="de-DE" dirty="0"/>
              <a:t> </a:t>
            </a:r>
          </a:p>
          <a:p>
            <a:pPr lvl="1"/>
            <a:r>
              <a:rPr lang="de-DE" dirty="0"/>
              <a:t>In Germany 2018 </a:t>
            </a:r>
            <a:r>
              <a:rPr lang="de-DE" dirty="0" err="1"/>
              <a:t>auctioning</a:t>
            </a:r>
            <a:r>
              <a:rPr lang="de-DE" dirty="0"/>
              <a:t> wind power </a:t>
            </a:r>
            <a:r>
              <a:rPr lang="de-DE" dirty="0" err="1"/>
              <a:t>prices</a:t>
            </a:r>
            <a:r>
              <a:rPr lang="de-DE" dirty="0"/>
              <a:t> </a:t>
            </a:r>
            <a:r>
              <a:rPr lang="de-DE" dirty="0" err="1"/>
              <a:t>even</a:t>
            </a:r>
            <a:r>
              <a:rPr lang="de-DE" dirty="0"/>
              <a:t> </a:t>
            </a:r>
            <a:r>
              <a:rPr lang="de-DE" dirty="0" err="1"/>
              <a:t>increased</a:t>
            </a:r>
            <a:r>
              <a:rPr lang="de-DE" dirty="0"/>
              <a:t> in 2018</a:t>
            </a:r>
          </a:p>
          <a:p>
            <a:pPr lvl="1"/>
            <a:endParaRPr lang="de-DE" dirty="0"/>
          </a:p>
          <a:p>
            <a:pPr marL="457200" lvl="1" indent="0">
              <a:buNone/>
            </a:pPr>
            <a:r>
              <a:rPr lang="de-DE" b="1" dirty="0" err="1"/>
              <a:t>Conclusion</a:t>
            </a:r>
            <a:r>
              <a:rPr lang="de-DE" b="1" dirty="0"/>
              <a:t>: </a:t>
            </a:r>
          </a:p>
          <a:p>
            <a:pPr lvl="1"/>
            <a:r>
              <a:rPr lang="de-DE" dirty="0" err="1"/>
              <a:t>Auctioning</a:t>
            </a:r>
            <a:r>
              <a:rPr lang="de-DE" dirty="0"/>
              <a:t> </a:t>
            </a:r>
            <a:r>
              <a:rPr lang="de-DE" dirty="0" err="1"/>
              <a:t>is</a:t>
            </a:r>
            <a:r>
              <a:rPr lang="de-DE" dirty="0"/>
              <a:t> </a:t>
            </a:r>
            <a:r>
              <a:rPr lang="de-DE" dirty="0" err="1"/>
              <a:t>favarable</a:t>
            </a:r>
            <a:r>
              <a:rPr lang="de-DE" dirty="0"/>
              <a:t> </a:t>
            </a:r>
            <a:r>
              <a:rPr lang="de-DE" dirty="0" err="1"/>
              <a:t>for</a:t>
            </a:r>
            <a:r>
              <a:rPr lang="de-DE" dirty="0"/>
              <a:t> </a:t>
            </a:r>
            <a:r>
              <a:rPr lang="de-DE" dirty="0" err="1"/>
              <a:t>utility</a:t>
            </a:r>
            <a:r>
              <a:rPr lang="de-DE" dirty="0"/>
              <a:t> </a:t>
            </a:r>
            <a:r>
              <a:rPr lang="de-DE" dirty="0" err="1"/>
              <a:t>scale</a:t>
            </a:r>
            <a:r>
              <a:rPr lang="de-DE" dirty="0"/>
              <a:t> </a:t>
            </a:r>
            <a:r>
              <a:rPr lang="de-DE" dirty="0" err="1"/>
              <a:t>investment</a:t>
            </a:r>
            <a:r>
              <a:rPr lang="de-DE" dirty="0"/>
              <a:t> (</a:t>
            </a:r>
            <a:r>
              <a:rPr lang="de-DE" dirty="0" err="1"/>
              <a:t>above</a:t>
            </a:r>
            <a:r>
              <a:rPr lang="de-DE" dirty="0"/>
              <a:t> 40 MW)</a:t>
            </a:r>
          </a:p>
          <a:p>
            <a:pPr lvl="1"/>
            <a:r>
              <a:rPr lang="de-DE" dirty="0"/>
              <a:t>FIT </a:t>
            </a:r>
            <a:r>
              <a:rPr lang="de-DE" dirty="0" err="1"/>
              <a:t>is</a:t>
            </a:r>
            <a:r>
              <a:rPr lang="de-DE" dirty="0"/>
              <a:t> </a:t>
            </a:r>
            <a:r>
              <a:rPr lang="de-DE" dirty="0" err="1"/>
              <a:t>necessary</a:t>
            </a:r>
            <a:r>
              <a:rPr lang="de-DE" dirty="0"/>
              <a:t> </a:t>
            </a:r>
            <a:r>
              <a:rPr lang="de-DE" dirty="0" err="1"/>
              <a:t>for</a:t>
            </a:r>
            <a:r>
              <a:rPr lang="de-DE" dirty="0"/>
              <a:t> </a:t>
            </a:r>
            <a:r>
              <a:rPr lang="de-DE" dirty="0" err="1"/>
              <a:t>decentralised</a:t>
            </a:r>
            <a:r>
              <a:rPr lang="de-DE" dirty="0"/>
              <a:t> </a:t>
            </a:r>
            <a:r>
              <a:rPr lang="de-DE" dirty="0" err="1"/>
              <a:t>investment</a:t>
            </a:r>
            <a:r>
              <a:rPr lang="de-DE" dirty="0"/>
              <a:t> (</a:t>
            </a:r>
            <a:r>
              <a:rPr lang="de-DE" dirty="0" err="1"/>
              <a:t>under</a:t>
            </a:r>
            <a:r>
              <a:rPr lang="de-DE" dirty="0"/>
              <a:t> 40 MW)</a:t>
            </a:r>
          </a:p>
        </p:txBody>
      </p:sp>
    </p:spTree>
    <p:extLst>
      <p:ext uri="{BB962C8B-B14F-4D97-AF65-F5344CB8AC3E}">
        <p14:creationId xmlns:p14="http://schemas.microsoft.com/office/powerpoint/2010/main" val="4096021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99551"/>
            <a:ext cx="8699862" cy="810344"/>
          </a:xfrm>
        </p:spPr>
        <p:txBody>
          <a:bodyPr/>
          <a:lstStyle/>
          <a:p>
            <a:r>
              <a:rPr lang="de-DE" b="1" dirty="0" err="1"/>
              <a:t>Current</a:t>
            </a:r>
            <a:r>
              <a:rPr lang="de-DE" b="1" dirty="0"/>
              <a:t> Ukraine </a:t>
            </a:r>
            <a:r>
              <a:rPr lang="de-DE" b="1" dirty="0" err="1"/>
              <a:t>Legislation</a:t>
            </a:r>
            <a:r>
              <a:rPr lang="de-DE" b="1" dirty="0"/>
              <a:t> </a:t>
            </a:r>
            <a:r>
              <a:rPr lang="de-DE" b="1" dirty="0" err="1"/>
              <a:t>Proposal</a:t>
            </a:r>
            <a:r>
              <a:rPr lang="de-DE" b="1" dirty="0"/>
              <a:t> for New Green </a:t>
            </a:r>
            <a:r>
              <a:rPr lang="de-DE" b="1" dirty="0" err="1"/>
              <a:t>Tariff</a:t>
            </a:r>
            <a:br>
              <a:rPr lang="de-DE" b="1" dirty="0"/>
            </a:br>
            <a:endParaRPr lang="de-DE" b="1" dirty="0"/>
          </a:p>
        </p:txBody>
      </p:sp>
      <p:sp>
        <p:nvSpPr>
          <p:cNvPr id="3" name="Inhaltsplatzhalter 2"/>
          <p:cNvSpPr>
            <a:spLocks noGrp="1"/>
          </p:cNvSpPr>
          <p:nvPr>
            <p:ph idx="1"/>
          </p:nvPr>
        </p:nvSpPr>
        <p:spPr>
          <a:xfrm>
            <a:off x="378463" y="4149080"/>
            <a:ext cx="7951949" cy="1705719"/>
          </a:xfrm>
        </p:spPr>
        <p:txBody>
          <a:bodyPr/>
          <a:lstStyle/>
          <a:p>
            <a:pPr marL="0" indent="0">
              <a:buNone/>
            </a:pPr>
            <a:r>
              <a:rPr lang="en-GB" sz="1800" b="1" dirty="0">
                <a:solidFill>
                  <a:schemeClr val="bg2"/>
                </a:solidFill>
              </a:rPr>
              <a:t>Current legislation proposal will worsen today‘s situation:</a:t>
            </a:r>
          </a:p>
          <a:p>
            <a:r>
              <a:rPr lang="en-GB" sz="1800" dirty="0"/>
              <a:t>Auctioning is more prone to corruption</a:t>
            </a:r>
          </a:p>
          <a:p>
            <a:r>
              <a:rPr lang="en-GB" sz="1800" dirty="0"/>
              <a:t>REN increase will be too low: </a:t>
            </a:r>
          </a:p>
          <a:p>
            <a:pPr lvl="1"/>
            <a:r>
              <a:rPr lang="en-GB" sz="1800" dirty="0"/>
              <a:t>Further dependence on foreign energy imports </a:t>
            </a:r>
          </a:p>
          <a:p>
            <a:pPr lvl="1"/>
            <a:r>
              <a:rPr lang="en-GB" sz="1800" dirty="0"/>
              <a:t>No significant contribution to Paris climate goals</a:t>
            </a:r>
          </a:p>
          <a:p>
            <a:pPr lvl="1"/>
            <a:r>
              <a:rPr lang="en-GB" sz="1800" dirty="0"/>
              <a:t>Missing out on huge global REN economic growth  </a:t>
            </a:r>
          </a:p>
        </p:txBody>
      </p:sp>
      <p:sp>
        <p:nvSpPr>
          <p:cNvPr id="6" name="Rechteck 5"/>
          <p:cNvSpPr/>
          <p:nvPr/>
        </p:nvSpPr>
        <p:spPr>
          <a:xfrm>
            <a:off x="378463" y="764704"/>
            <a:ext cx="8301959" cy="1477328"/>
          </a:xfrm>
          <a:prstGeom prst="rect">
            <a:avLst/>
          </a:prstGeom>
        </p:spPr>
        <p:txBody>
          <a:bodyPr wrap="square">
            <a:spAutoFit/>
          </a:bodyPr>
          <a:lstStyle/>
          <a:p>
            <a:r>
              <a:rPr lang="en-GB" b="1" dirty="0">
                <a:solidFill>
                  <a:schemeClr val="bg2"/>
                </a:solidFill>
              </a:rPr>
              <a:t>Current Proposal:</a:t>
            </a:r>
          </a:p>
          <a:p>
            <a:pPr marL="285750" indent="-285750">
              <a:buFont typeface="Arial" charset="0"/>
              <a:buChar char="•"/>
            </a:pPr>
            <a:r>
              <a:rPr lang="en-GB" dirty="0"/>
              <a:t>Switch to </a:t>
            </a:r>
            <a:r>
              <a:rPr lang="en-GB" b="1" dirty="0"/>
              <a:t>Auctioning</a:t>
            </a:r>
          </a:p>
          <a:p>
            <a:pPr lvl="1"/>
            <a:r>
              <a:rPr lang="en-GB" dirty="0"/>
              <a:t>From 2020 &gt;10 MW solar and &gt;20 MW wind </a:t>
            </a:r>
          </a:p>
          <a:p>
            <a:pPr lvl="1"/>
            <a:r>
              <a:rPr lang="en-GB" dirty="0"/>
              <a:t>From 2023 solar &gt;1 MW and Wind &gt;3 M</a:t>
            </a:r>
          </a:p>
          <a:p>
            <a:pPr marL="285750" indent="-285750">
              <a:buFont typeface="Arial" charset="0"/>
              <a:buChar char="•"/>
            </a:pPr>
            <a:r>
              <a:rPr lang="en-GB" b="1" dirty="0"/>
              <a:t> Solar Green tariffs cut </a:t>
            </a:r>
            <a:r>
              <a:rPr lang="en-GB" dirty="0"/>
              <a:t>by 25% by 2020; Payback time end 2030</a:t>
            </a:r>
          </a:p>
        </p:txBody>
      </p:sp>
      <p:sp>
        <p:nvSpPr>
          <p:cNvPr id="8" name="Rechteck 7"/>
          <p:cNvSpPr/>
          <p:nvPr/>
        </p:nvSpPr>
        <p:spPr>
          <a:xfrm>
            <a:off x="378463" y="2456892"/>
            <a:ext cx="7500331" cy="1477328"/>
          </a:xfrm>
          <a:prstGeom prst="rect">
            <a:avLst/>
          </a:prstGeom>
        </p:spPr>
        <p:txBody>
          <a:bodyPr wrap="square">
            <a:spAutoFit/>
          </a:bodyPr>
          <a:lstStyle/>
          <a:p>
            <a:r>
              <a:rPr lang="en-GB" b="1" dirty="0">
                <a:solidFill>
                  <a:schemeClr val="bg2"/>
                </a:solidFill>
              </a:rPr>
              <a:t>Today’s situation in Ukraine: </a:t>
            </a:r>
            <a:endParaRPr lang="en-GB" dirty="0">
              <a:solidFill>
                <a:schemeClr val="bg2"/>
              </a:solidFill>
            </a:endParaRPr>
          </a:p>
          <a:p>
            <a:pPr marL="285750" indent="-285750">
              <a:buFont typeface="Arial" charset="0"/>
              <a:buChar char="•"/>
            </a:pPr>
            <a:r>
              <a:rPr lang="en-GB" dirty="0"/>
              <a:t>No significant investment in REN Ukraine</a:t>
            </a:r>
          </a:p>
          <a:p>
            <a:pPr marL="285750" indent="-285750">
              <a:buFont typeface="Arial" charset="0"/>
              <a:buChar char="•"/>
            </a:pPr>
            <a:r>
              <a:rPr lang="en-GB" dirty="0"/>
              <a:t>Even the lowest REN targets cannot be fulfilled</a:t>
            </a:r>
          </a:p>
          <a:p>
            <a:pPr marL="285750" indent="-285750">
              <a:buFont typeface="Arial" charset="0"/>
              <a:buChar char="•"/>
            </a:pPr>
            <a:r>
              <a:rPr lang="en-GB" dirty="0"/>
              <a:t>Investment comes mainly from big companies (oligarchs)</a:t>
            </a:r>
          </a:p>
          <a:p>
            <a:pPr marL="285750" indent="-285750">
              <a:buFont typeface="Arial" charset="0"/>
              <a:buChar char="•"/>
            </a:pPr>
            <a:r>
              <a:rPr lang="en-GB" dirty="0"/>
              <a:t>Cooperatives, SMEs, farmers can hardly take part  </a:t>
            </a:r>
          </a:p>
        </p:txBody>
      </p:sp>
    </p:spTree>
    <p:extLst>
      <p:ext uri="{BB962C8B-B14F-4D97-AF65-F5344CB8AC3E}">
        <p14:creationId xmlns:p14="http://schemas.microsoft.com/office/powerpoint/2010/main" val="2657837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222069" y="404664"/>
            <a:ext cx="8699862" cy="1024086"/>
          </a:xfrm>
        </p:spPr>
        <p:txBody>
          <a:bodyPr/>
          <a:lstStyle/>
          <a:p>
            <a:r>
              <a:rPr lang="en-GB" altLang="de-DE" sz="3200" b="1" dirty="0"/>
              <a:t>Historic breakthrough in 2000: </a:t>
            </a:r>
            <a:r>
              <a:rPr lang="en-GB" sz="3200" b="1" dirty="0"/>
              <a:t>Enactment of Renewable Energy Act (EEG) in German Parliament</a:t>
            </a:r>
            <a:endParaRPr lang="en-GB" altLang="de-DE" sz="3200" b="1" dirty="0"/>
          </a:p>
        </p:txBody>
      </p:sp>
      <p:sp>
        <p:nvSpPr>
          <p:cNvPr id="227331" name="Rectangle 3"/>
          <p:cNvSpPr>
            <a:spLocks noGrp="1" noChangeArrowheads="1"/>
          </p:cNvSpPr>
          <p:nvPr>
            <p:ph idx="1"/>
          </p:nvPr>
        </p:nvSpPr>
        <p:spPr>
          <a:xfrm>
            <a:off x="827584" y="2184449"/>
            <a:ext cx="7416824" cy="3980855"/>
          </a:xfrm>
        </p:spPr>
        <p:txBody>
          <a:bodyPr/>
          <a:lstStyle/>
          <a:p>
            <a:pPr marL="0" indent="0">
              <a:buNone/>
            </a:pPr>
            <a:r>
              <a:rPr lang="en-GB" altLang="de-DE" sz="2400" b="1" dirty="0"/>
              <a:t>Key points for an effective feed-in law:</a:t>
            </a:r>
          </a:p>
          <a:p>
            <a:r>
              <a:rPr lang="en-GB" altLang="de-DE" sz="2400" dirty="0"/>
              <a:t>Privileged grid access/priority dispatch</a:t>
            </a:r>
          </a:p>
          <a:p>
            <a:r>
              <a:rPr lang="en-GB" altLang="de-DE" sz="2400" dirty="0"/>
              <a:t>Feed-in tariff has to be appropriate for economic operation, with variations dep. on technology and size</a:t>
            </a:r>
          </a:p>
          <a:p>
            <a:r>
              <a:rPr lang="en-GB" altLang="de-DE" sz="2400" dirty="0"/>
              <a:t>Funding of feed-in tariff via electricity rate</a:t>
            </a:r>
          </a:p>
          <a:p>
            <a:r>
              <a:rPr lang="en-GB" altLang="de-DE" sz="2400" dirty="0"/>
              <a:t>No cap for feed-in of renewable energies</a:t>
            </a:r>
          </a:p>
          <a:p>
            <a:r>
              <a:rPr lang="en-GB" altLang="de-DE" sz="2400" dirty="0"/>
              <a:t>Guaranteed period of remuneration</a:t>
            </a:r>
          </a:p>
        </p:txBody>
      </p:sp>
      <p:sp>
        <p:nvSpPr>
          <p:cNvPr id="2" name="Textfeld 1"/>
          <p:cNvSpPr txBox="1"/>
          <p:nvPr/>
        </p:nvSpPr>
        <p:spPr>
          <a:xfrm>
            <a:off x="29133" y="6165304"/>
            <a:ext cx="5616624" cy="646331"/>
          </a:xfrm>
          <a:prstGeom prst="rect">
            <a:avLst/>
          </a:prstGeom>
          <a:noFill/>
        </p:spPr>
        <p:txBody>
          <a:bodyPr wrap="square" rtlCol="0">
            <a:spAutoFit/>
          </a:bodyPr>
          <a:lstStyle/>
          <a:p>
            <a:r>
              <a:rPr lang="de-DE" sz="900" dirty="0">
                <a:solidFill>
                  <a:srgbClr val="FFFFFF"/>
                </a:solidFill>
              </a:rPr>
              <a:t>*Source: Hans-Josef Fell, „The </a:t>
            </a:r>
            <a:r>
              <a:rPr lang="de-DE" sz="900" dirty="0" err="1">
                <a:solidFill>
                  <a:srgbClr val="FFFFFF"/>
                </a:solidFill>
              </a:rPr>
              <a:t>shift</a:t>
            </a:r>
            <a:r>
              <a:rPr lang="de-DE" sz="900" dirty="0">
                <a:solidFill>
                  <a:srgbClr val="FFFFFF"/>
                </a:solidFill>
              </a:rPr>
              <a:t> </a:t>
            </a:r>
            <a:r>
              <a:rPr lang="de-DE" sz="900" dirty="0" err="1">
                <a:solidFill>
                  <a:srgbClr val="FFFFFF"/>
                </a:solidFill>
              </a:rPr>
              <a:t>from</a:t>
            </a:r>
            <a:r>
              <a:rPr lang="de-DE" sz="900" dirty="0">
                <a:solidFill>
                  <a:srgbClr val="FFFFFF"/>
                </a:solidFill>
              </a:rPr>
              <a:t> </a:t>
            </a:r>
            <a:r>
              <a:rPr lang="de-DE" sz="900" dirty="0" err="1">
                <a:solidFill>
                  <a:srgbClr val="FFFFFF"/>
                </a:solidFill>
              </a:rPr>
              <a:t>feed</a:t>
            </a:r>
            <a:r>
              <a:rPr lang="de-DE" sz="900" dirty="0">
                <a:solidFill>
                  <a:srgbClr val="FFFFFF"/>
                </a:solidFill>
              </a:rPr>
              <a:t>-in-</a:t>
            </a:r>
            <a:r>
              <a:rPr lang="de-DE" sz="900" dirty="0" err="1">
                <a:solidFill>
                  <a:srgbClr val="FFFFFF"/>
                </a:solidFill>
              </a:rPr>
              <a:t>tariffs</a:t>
            </a:r>
            <a:r>
              <a:rPr lang="de-DE" sz="900" dirty="0">
                <a:solidFill>
                  <a:srgbClr val="FFFFFF"/>
                </a:solidFill>
              </a:rPr>
              <a:t> </a:t>
            </a:r>
            <a:r>
              <a:rPr lang="de-DE" sz="900" dirty="0" err="1">
                <a:solidFill>
                  <a:srgbClr val="FFFFFF"/>
                </a:solidFill>
              </a:rPr>
              <a:t>to</a:t>
            </a:r>
            <a:r>
              <a:rPr lang="de-DE" sz="900" dirty="0">
                <a:solidFill>
                  <a:srgbClr val="FFFFFF"/>
                </a:solidFill>
              </a:rPr>
              <a:t> </a:t>
            </a:r>
            <a:r>
              <a:rPr lang="de-DE" sz="900" dirty="0" err="1">
                <a:solidFill>
                  <a:srgbClr val="FFFFFF"/>
                </a:solidFill>
              </a:rPr>
              <a:t>tenders</a:t>
            </a:r>
            <a:r>
              <a:rPr lang="de-DE" sz="900" dirty="0">
                <a:solidFill>
                  <a:srgbClr val="FFFFFF"/>
                </a:solidFill>
              </a:rPr>
              <a:t> </a:t>
            </a:r>
            <a:r>
              <a:rPr lang="de-DE" sz="900" dirty="0" err="1">
                <a:solidFill>
                  <a:srgbClr val="FFFFFF"/>
                </a:solidFill>
              </a:rPr>
              <a:t>is</a:t>
            </a:r>
            <a:r>
              <a:rPr lang="de-DE" sz="900" dirty="0">
                <a:solidFill>
                  <a:srgbClr val="FFFFFF"/>
                </a:solidFill>
              </a:rPr>
              <a:t> </a:t>
            </a:r>
            <a:r>
              <a:rPr lang="de-DE" sz="900" dirty="0" err="1">
                <a:solidFill>
                  <a:srgbClr val="FFFFFF"/>
                </a:solidFill>
              </a:rPr>
              <a:t>hindering</a:t>
            </a:r>
            <a:r>
              <a:rPr lang="de-DE" sz="900" dirty="0">
                <a:solidFill>
                  <a:srgbClr val="FFFFFF"/>
                </a:solidFill>
              </a:rPr>
              <a:t> </a:t>
            </a:r>
            <a:r>
              <a:rPr lang="de-DE" sz="900" dirty="0" err="1">
                <a:solidFill>
                  <a:srgbClr val="FFFFFF"/>
                </a:solidFill>
              </a:rPr>
              <a:t>the</a:t>
            </a:r>
            <a:r>
              <a:rPr lang="de-DE" sz="900" dirty="0">
                <a:solidFill>
                  <a:srgbClr val="FFFFFF"/>
                </a:solidFill>
              </a:rPr>
              <a:t> </a:t>
            </a:r>
            <a:r>
              <a:rPr lang="de-DE" sz="900" dirty="0" err="1">
                <a:solidFill>
                  <a:srgbClr val="FFFFFF"/>
                </a:solidFill>
              </a:rPr>
              <a:t>transformation</a:t>
            </a:r>
            <a:r>
              <a:rPr lang="de-DE" sz="900" dirty="0">
                <a:solidFill>
                  <a:srgbClr val="FFFFFF"/>
                </a:solidFill>
              </a:rPr>
              <a:t> </a:t>
            </a:r>
            <a:r>
              <a:rPr lang="de-DE" sz="900" dirty="0" err="1">
                <a:solidFill>
                  <a:srgbClr val="FFFFFF"/>
                </a:solidFill>
              </a:rPr>
              <a:t>of</a:t>
            </a:r>
            <a:r>
              <a:rPr lang="de-DE" sz="900" dirty="0">
                <a:solidFill>
                  <a:srgbClr val="FFFFFF"/>
                </a:solidFill>
              </a:rPr>
              <a:t> </a:t>
            </a:r>
            <a:r>
              <a:rPr lang="de-DE" sz="900" dirty="0" err="1">
                <a:solidFill>
                  <a:srgbClr val="FFFFFF"/>
                </a:solidFill>
              </a:rPr>
              <a:t>the</a:t>
            </a:r>
            <a:r>
              <a:rPr lang="de-DE" sz="900" dirty="0">
                <a:solidFill>
                  <a:srgbClr val="FFFFFF"/>
                </a:solidFill>
              </a:rPr>
              <a:t> global </a:t>
            </a:r>
            <a:r>
              <a:rPr lang="de-DE" sz="900" dirty="0" err="1">
                <a:solidFill>
                  <a:srgbClr val="FFFFFF"/>
                </a:solidFill>
              </a:rPr>
              <a:t>energy</a:t>
            </a:r>
            <a:r>
              <a:rPr lang="de-DE" sz="900" dirty="0">
                <a:solidFill>
                  <a:srgbClr val="FFFFFF"/>
                </a:solidFill>
              </a:rPr>
              <a:t> </a:t>
            </a:r>
            <a:r>
              <a:rPr lang="de-DE" sz="900" dirty="0" err="1">
                <a:solidFill>
                  <a:srgbClr val="FFFFFF"/>
                </a:solidFill>
              </a:rPr>
              <a:t>supply</a:t>
            </a:r>
            <a:r>
              <a:rPr lang="de-DE" sz="900" dirty="0">
                <a:solidFill>
                  <a:srgbClr val="FFFFFF"/>
                </a:solidFill>
              </a:rPr>
              <a:t> </a:t>
            </a:r>
            <a:r>
              <a:rPr lang="de-DE" sz="900" dirty="0" err="1">
                <a:solidFill>
                  <a:srgbClr val="FFFFFF"/>
                </a:solidFill>
              </a:rPr>
              <a:t>to</a:t>
            </a:r>
            <a:r>
              <a:rPr lang="de-DE" sz="900" dirty="0">
                <a:solidFill>
                  <a:srgbClr val="FFFFFF"/>
                </a:solidFill>
              </a:rPr>
              <a:t> </a:t>
            </a:r>
            <a:r>
              <a:rPr lang="de-DE" sz="900" dirty="0" err="1">
                <a:solidFill>
                  <a:srgbClr val="FFFFFF"/>
                </a:solidFill>
              </a:rPr>
              <a:t>renewable</a:t>
            </a:r>
            <a:r>
              <a:rPr lang="de-DE" sz="900" dirty="0">
                <a:solidFill>
                  <a:srgbClr val="FFFFFF"/>
                </a:solidFill>
              </a:rPr>
              <a:t> </a:t>
            </a:r>
            <a:r>
              <a:rPr lang="de-DE" sz="900" dirty="0" err="1">
                <a:solidFill>
                  <a:srgbClr val="FFFFFF"/>
                </a:solidFill>
              </a:rPr>
              <a:t>energies</a:t>
            </a:r>
            <a:r>
              <a:rPr lang="de-DE" sz="900" dirty="0">
                <a:solidFill>
                  <a:srgbClr val="FFFFFF"/>
                </a:solidFill>
              </a:rPr>
              <a:t>“, </a:t>
            </a:r>
            <a:r>
              <a:rPr lang="de-DE" sz="900" dirty="0" err="1">
                <a:solidFill>
                  <a:srgbClr val="FFFFFF"/>
                </a:solidFill>
              </a:rPr>
              <a:t>Policy</a:t>
            </a:r>
            <a:r>
              <a:rPr lang="de-DE" sz="900" dirty="0">
                <a:solidFill>
                  <a:srgbClr val="FFFFFF"/>
                </a:solidFill>
              </a:rPr>
              <a:t> </a:t>
            </a:r>
            <a:r>
              <a:rPr lang="de-DE" sz="900" dirty="0" err="1">
                <a:solidFill>
                  <a:srgbClr val="FFFFFF"/>
                </a:solidFill>
              </a:rPr>
              <a:t>paper</a:t>
            </a:r>
            <a:r>
              <a:rPr lang="de-DE" sz="900" dirty="0">
                <a:solidFill>
                  <a:srgbClr val="FFFFFF"/>
                </a:solidFill>
              </a:rPr>
              <a:t> </a:t>
            </a:r>
            <a:r>
              <a:rPr lang="de-DE" sz="900" dirty="0" err="1">
                <a:solidFill>
                  <a:srgbClr val="FFFFFF"/>
                </a:solidFill>
              </a:rPr>
              <a:t>for</a:t>
            </a:r>
            <a:r>
              <a:rPr lang="de-DE" sz="900" dirty="0">
                <a:solidFill>
                  <a:srgbClr val="FFFFFF"/>
                </a:solidFill>
              </a:rPr>
              <a:t> IRENA, </a:t>
            </a:r>
            <a:r>
              <a:rPr lang="de-DE" sz="900" dirty="0" err="1">
                <a:solidFill>
                  <a:srgbClr val="FFFFFF"/>
                </a:solidFill>
              </a:rPr>
              <a:t>July</a:t>
            </a:r>
            <a:r>
              <a:rPr lang="de-DE" sz="900" dirty="0">
                <a:solidFill>
                  <a:srgbClr val="FFFFFF"/>
                </a:solidFill>
              </a:rPr>
              <a:t> 2017. </a:t>
            </a:r>
            <a:r>
              <a:rPr lang="de-DE" sz="900" dirty="0" err="1">
                <a:solidFill>
                  <a:srgbClr val="FFFFFF"/>
                </a:solidFill>
              </a:rPr>
              <a:t>Available</a:t>
            </a:r>
            <a:r>
              <a:rPr lang="de-DE" sz="900" dirty="0">
                <a:solidFill>
                  <a:srgbClr val="FFFFFF"/>
                </a:solidFill>
              </a:rPr>
              <a:t> </a:t>
            </a:r>
            <a:r>
              <a:rPr lang="de-DE" sz="900" dirty="0" err="1">
                <a:solidFill>
                  <a:srgbClr val="FFFFFF"/>
                </a:solidFill>
              </a:rPr>
              <a:t>from</a:t>
            </a:r>
            <a:r>
              <a:rPr lang="de-DE" sz="900" dirty="0">
                <a:solidFill>
                  <a:srgbClr val="FFFFFF"/>
                </a:solidFill>
              </a:rPr>
              <a:t>: </a:t>
            </a:r>
            <a:r>
              <a:rPr lang="de-DE" sz="900" dirty="0">
                <a:solidFill>
                  <a:srgbClr val="FFFFFF"/>
                </a:solidFill>
                <a:hlinkClick r:id="rId3"/>
              </a:rPr>
              <a:t>http://energywatchgroup.org/wp-content/uploads/2018/01/FIT-Tender_Fell_PolicyPaper_EN_final.pdf</a:t>
            </a:r>
            <a:r>
              <a:rPr lang="de-DE" sz="900" dirty="0">
                <a:solidFill>
                  <a:srgbClr val="FFFFFF"/>
                </a:solidFill>
              </a:rPr>
              <a:t> </a:t>
            </a:r>
          </a:p>
        </p:txBody>
      </p:sp>
      <p:sp>
        <p:nvSpPr>
          <p:cNvPr id="5" name="Abgerundetes Rechteck 4"/>
          <p:cNvSpPr/>
          <p:nvPr/>
        </p:nvSpPr>
        <p:spPr>
          <a:xfrm>
            <a:off x="611560" y="2054148"/>
            <a:ext cx="7632848" cy="3751116"/>
          </a:xfrm>
          <a:prstGeom prst="roundRect">
            <a:avLst/>
          </a:prstGeom>
          <a:no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99149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0000" y="476672"/>
            <a:ext cx="8741931" cy="476000"/>
          </a:xfrm>
        </p:spPr>
        <p:txBody>
          <a:bodyPr/>
          <a:lstStyle/>
          <a:p>
            <a:pPr algn="ctr"/>
            <a:r>
              <a:rPr lang="en-GB" b="1" dirty="0"/>
              <a:t>Feed-in tariff for combined renewable power producer </a:t>
            </a:r>
          </a:p>
        </p:txBody>
      </p:sp>
      <p:sp>
        <p:nvSpPr>
          <p:cNvPr id="5" name="Textfeld 4"/>
          <p:cNvSpPr txBox="1"/>
          <p:nvPr/>
        </p:nvSpPr>
        <p:spPr>
          <a:xfrm>
            <a:off x="180000" y="6195140"/>
            <a:ext cx="5976176" cy="507831"/>
          </a:xfrm>
          <a:prstGeom prst="rect">
            <a:avLst/>
          </a:prstGeom>
          <a:noFill/>
        </p:spPr>
        <p:txBody>
          <a:bodyPr wrap="square" rtlCol="0">
            <a:spAutoFit/>
          </a:bodyPr>
          <a:lstStyle/>
          <a:p>
            <a:pPr marL="0" lvl="1"/>
            <a:r>
              <a:rPr lang="en-GB" sz="900" dirty="0">
                <a:solidFill>
                  <a:srgbClr val="FFFFFF"/>
                </a:solidFill>
              </a:rPr>
              <a:t>For more information: </a:t>
            </a:r>
            <a:r>
              <a:rPr lang="en-GB" sz="900" dirty="0">
                <a:solidFill>
                  <a:srgbClr val="FFFFFF"/>
                </a:solidFill>
                <a:hlinkClick r:id="rId2"/>
              </a:rPr>
              <a:t>https://www.hans-josef-fell.de/content/index.php/dokumente/documents-in-foreign-languages/english/921-09-2016-english-incentive-scheme-for-100-renewable-combined-power-solutions</a:t>
            </a:r>
            <a:r>
              <a:rPr lang="en-GB" sz="900" dirty="0">
                <a:solidFill>
                  <a:srgbClr val="FFFFFF"/>
                </a:solidFill>
              </a:rPr>
              <a:t> </a:t>
            </a:r>
          </a:p>
        </p:txBody>
      </p:sp>
      <p:sp>
        <p:nvSpPr>
          <p:cNvPr id="7" name="Abgerundetes Rechteck 6"/>
          <p:cNvSpPr/>
          <p:nvPr/>
        </p:nvSpPr>
        <p:spPr>
          <a:xfrm>
            <a:off x="213164" y="1533948"/>
            <a:ext cx="4070804" cy="4392488"/>
          </a:xfrm>
          <a:prstGeom prst="roundRect">
            <a:avLst/>
          </a:prstGeom>
          <a:no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23528" y="1745804"/>
            <a:ext cx="3960440" cy="4154984"/>
          </a:xfrm>
          <a:prstGeom prst="rect">
            <a:avLst/>
          </a:prstGeom>
        </p:spPr>
        <p:txBody>
          <a:bodyPr wrap="square">
            <a:spAutoFit/>
          </a:bodyPr>
          <a:lstStyle/>
          <a:p>
            <a:r>
              <a:rPr lang="en-GB" sz="2400" dirty="0">
                <a:solidFill>
                  <a:schemeClr val="bg2"/>
                </a:solidFill>
              </a:rPr>
              <a:t>Tariff paid for per law if:  </a:t>
            </a:r>
          </a:p>
          <a:p>
            <a:pPr marL="342900" indent="-342900">
              <a:buFont typeface="Arial" charset="0"/>
              <a:buChar char="•"/>
            </a:pPr>
            <a:r>
              <a:rPr lang="en-GB" sz="2400" dirty="0"/>
              <a:t>Power generation meets demand each hour of the year </a:t>
            </a:r>
          </a:p>
          <a:p>
            <a:pPr marL="342900" indent="-342900">
              <a:buFont typeface="Arial" charset="0"/>
              <a:buChar char="•"/>
            </a:pPr>
            <a:r>
              <a:rPr lang="en-GB" sz="2400" dirty="0"/>
              <a:t>Mix of 100% renewable power generation</a:t>
            </a:r>
          </a:p>
          <a:p>
            <a:pPr marL="342900" indent="-342900">
              <a:buFont typeface="Arial" charset="0"/>
              <a:buChar char="•"/>
            </a:pPr>
            <a:r>
              <a:rPr lang="en-GB" sz="2400" dirty="0"/>
              <a:t>Frequency and voltage stability, reactive power is guaranteed</a:t>
            </a:r>
          </a:p>
        </p:txBody>
      </p:sp>
      <p:sp>
        <p:nvSpPr>
          <p:cNvPr id="9" name="Rechteck 8"/>
          <p:cNvSpPr/>
          <p:nvPr/>
        </p:nvSpPr>
        <p:spPr>
          <a:xfrm>
            <a:off x="4644008" y="1755552"/>
            <a:ext cx="4032448" cy="4154984"/>
          </a:xfrm>
          <a:prstGeom prst="rect">
            <a:avLst/>
          </a:prstGeom>
        </p:spPr>
        <p:txBody>
          <a:bodyPr wrap="square">
            <a:spAutoFit/>
          </a:bodyPr>
          <a:lstStyle/>
          <a:p>
            <a:r>
              <a:rPr lang="en-GB" sz="2400" dirty="0">
                <a:solidFill>
                  <a:schemeClr val="bg2"/>
                </a:solidFill>
              </a:rPr>
              <a:t>Effects:</a:t>
            </a:r>
            <a:endParaRPr lang="en-GB" sz="2400" b="1" dirty="0">
              <a:solidFill>
                <a:schemeClr val="bg2"/>
              </a:solidFill>
            </a:endParaRPr>
          </a:p>
          <a:p>
            <a:pPr marL="342900" indent="-342900">
              <a:buFont typeface="Arial" charset="0"/>
              <a:buChar char="•"/>
            </a:pPr>
            <a:r>
              <a:rPr lang="en-GB" sz="2400" dirty="0"/>
              <a:t>Grid stability is growing, decentralised bottom-up approach</a:t>
            </a:r>
          </a:p>
          <a:p>
            <a:pPr marL="342900" indent="-342900">
              <a:buFont typeface="Arial" charset="0"/>
              <a:buChar char="•"/>
            </a:pPr>
            <a:r>
              <a:rPr lang="en-GB" sz="2400" dirty="0"/>
              <a:t>Integration of heating/ cooling and electro-mobility</a:t>
            </a:r>
          </a:p>
          <a:p>
            <a:pPr marL="342900" indent="-342900">
              <a:buFont typeface="Arial" charset="0"/>
              <a:buChar char="•"/>
            </a:pPr>
            <a:r>
              <a:rPr lang="en-GB" sz="2400" dirty="0"/>
              <a:t>Development of storage technology </a:t>
            </a:r>
          </a:p>
          <a:p>
            <a:pPr marL="342900" indent="-342900">
              <a:buFont typeface="Arial" charset="0"/>
              <a:buChar char="•"/>
            </a:pPr>
            <a:r>
              <a:rPr lang="en-GB" sz="2400" dirty="0"/>
              <a:t>Emergence of smart cities </a:t>
            </a:r>
          </a:p>
        </p:txBody>
      </p:sp>
      <p:sp>
        <p:nvSpPr>
          <p:cNvPr id="10" name="Abgerundetes Rechteck 9"/>
          <p:cNvSpPr/>
          <p:nvPr/>
        </p:nvSpPr>
        <p:spPr>
          <a:xfrm>
            <a:off x="4550965" y="1533948"/>
            <a:ext cx="4070804" cy="4392488"/>
          </a:xfrm>
          <a:prstGeom prst="roundRect">
            <a:avLst/>
          </a:prstGeom>
          <a:no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49259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Textfeld 1"/>
          <p:cNvSpPr txBox="1">
            <a:spLocks noChangeArrowheads="1"/>
          </p:cNvSpPr>
          <p:nvPr/>
        </p:nvSpPr>
        <p:spPr bwMode="auto">
          <a:xfrm>
            <a:off x="204788" y="5186363"/>
            <a:ext cx="887412" cy="2778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Verdana" panose="020B0604030504040204" pitchFamily="34" charset="0"/>
                <a:ea typeface="MS PGothic" pitchFamily="34" charset="-128"/>
              </a:defRPr>
            </a:lvl1pPr>
            <a:lvl2pPr marL="742950" indent="-285750">
              <a:spcBef>
                <a:spcPct val="20000"/>
              </a:spcBef>
              <a:buClr>
                <a:schemeClr val="accent1"/>
              </a:buClr>
              <a:buSzPct val="150000"/>
              <a:buChar char="•"/>
              <a:defRPr sz="2600">
                <a:solidFill>
                  <a:schemeClr val="tx1"/>
                </a:solidFill>
                <a:latin typeface="Verdana" panose="020B0604030504040204" pitchFamily="34" charset="0"/>
                <a:ea typeface="MS PGothic" pitchFamily="34" charset="-128"/>
              </a:defRPr>
            </a:lvl2pPr>
            <a:lvl3pPr marL="1143000" indent="-228600">
              <a:spcBef>
                <a:spcPct val="20000"/>
              </a:spcBef>
              <a:buClr>
                <a:schemeClr val="tx1"/>
              </a:buClr>
              <a:buSzPct val="150000"/>
              <a:buChar char="•"/>
              <a:defRPr sz="2200">
                <a:solidFill>
                  <a:schemeClr val="tx1"/>
                </a:solidFill>
                <a:latin typeface="Verdana" panose="020B0604030504040204" pitchFamily="34" charset="0"/>
                <a:ea typeface="MS PGothic" pitchFamily="34" charset="-128"/>
              </a:defRPr>
            </a:lvl3pPr>
            <a:lvl4pPr marL="1600200" indent="-228600">
              <a:spcBef>
                <a:spcPct val="20000"/>
              </a:spcBef>
              <a:buClr>
                <a:schemeClr val="tx2"/>
              </a:buClr>
              <a:buSzPct val="150000"/>
              <a:buChar char="•"/>
              <a:defRPr sz="2000">
                <a:solidFill>
                  <a:schemeClr val="tx1"/>
                </a:solidFill>
                <a:latin typeface="Verdana" panose="020B0604030504040204" pitchFamily="34" charset="0"/>
                <a:ea typeface="MS PGothic" pitchFamily="34" charset="-128"/>
              </a:defRPr>
            </a:lvl4pPr>
            <a:lvl5pPr marL="2057400" indent="-228600">
              <a:spcBef>
                <a:spcPct val="20000"/>
              </a:spcBef>
              <a:buClr>
                <a:schemeClr val="folHlink"/>
              </a:buClr>
              <a:buSzPct val="150000"/>
              <a:buChar char="•"/>
              <a:defRPr sz="2000">
                <a:solidFill>
                  <a:schemeClr val="tx1"/>
                </a:solidFill>
                <a:latin typeface="Verdana" panose="020B0604030504040204" pitchFamily="34" charset="0"/>
                <a:ea typeface="MS PGothic" pitchFamily="34" charset="-128"/>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9pPr>
          </a:lstStyle>
          <a:p>
            <a:pPr>
              <a:spcBef>
                <a:spcPct val="0"/>
              </a:spcBef>
              <a:buClrTx/>
              <a:buSzTx/>
              <a:buFontTx/>
              <a:buNone/>
            </a:pPr>
            <a:r>
              <a:rPr lang="de-DE" altLang="de-DE" sz="1200" b="1">
                <a:solidFill>
                  <a:srgbClr val="001F33"/>
                </a:solidFill>
                <a:latin typeface="Arial" panose="020B0604020202020204" pitchFamily="34" charset="0"/>
              </a:rPr>
              <a:t>Germany</a:t>
            </a:r>
          </a:p>
        </p:txBody>
      </p:sp>
      <p:sp>
        <p:nvSpPr>
          <p:cNvPr id="242693" name="Rechteck 3"/>
          <p:cNvSpPr>
            <a:spLocks noChangeArrowheads="1"/>
          </p:cNvSpPr>
          <p:nvPr/>
        </p:nvSpPr>
        <p:spPr bwMode="auto">
          <a:xfrm>
            <a:off x="3707904" y="1268760"/>
            <a:ext cx="5120456" cy="4401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Verdana" panose="020B0604030504040204" pitchFamily="34" charset="0"/>
                <a:ea typeface="MS PGothic" pitchFamily="34" charset="-128"/>
              </a:defRPr>
            </a:lvl1pPr>
            <a:lvl2pPr marL="742950" indent="-285750">
              <a:spcBef>
                <a:spcPct val="20000"/>
              </a:spcBef>
              <a:buClr>
                <a:schemeClr val="accent1"/>
              </a:buClr>
              <a:buSzPct val="150000"/>
              <a:buChar char="•"/>
              <a:defRPr sz="2600">
                <a:solidFill>
                  <a:schemeClr val="tx1"/>
                </a:solidFill>
                <a:latin typeface="Verdana" panose="020B0604030504040204" pitchFamily="34" charset="0"/>
                <a:ea typeface="MS PGothic" pitchFamily="34" charset="-128"/>
              </a:defRPr>
            </a:lvl2pPr>
            <a:lvl3pPr marL="1143000" indent="-228600">
              <a:spcBef>
                <a:spcPct val="20000"/>
              </a:spcBef>
              <a:buClr>
                <a:schemeClr val="tx1"/>
              </a:buClr>
              <a:buSzPct val="150000"/>
              <a:buChar char="•"/>
              <a:defRPr sz="2200">
                <a:solidFill>
                  <a:schemeClr val="tx1"/>
                </a:solidFill>
                <a:latin typeface="Verdana" panose="020B0604030504040204" pitchFamily="34" charset="0"/>
                <a:ea typeface="MS PGothic" pitchFamily="34" charset="-128"/>
              </a:defRPr>
            </a:lvl3pPr>
            <a:lvl4pPr marL="1600200" indent="-228600">
              <a:spcBef>
                <a:spcPct val="20000"/>
              </a:spcBef>
              <a:buClr>
                <a:schemeClr val="tx2"/>
              </a:buClr>
              <a:buSzPct val="150000"/>
              <a:buChar char="•"/>
              <a:defRPr sz="2000">
                <a:solidFill>
                  <a:schemeClr val="tx1"/>
                </a:solidFill>
                <a:latin typeface="Verdana" panose="020B0604030504040204" pitchFamily="34" charset="0"/>
                <a:ea typeface="MS PGothic" pitchFamily="34" charset="-128"/>
              </a:defRPr>
            </a:lvl4pPr>
            <a:lvl5pPr marL="2057400" indent="-228600">
              <a:spcBef>
                <a:spcPct val="20000"/>
              </a:spcBef>
              <a:buClr>
                <a:schemeClr val="folHlink"/>
              </a:buClr>
              <a:buSzPct val="150000"/>
              <a:buChar char="•"/>
              <a:defRPr sz="2000">
                <a:solidFill>
                  <a:schemeClr val="tx1"/>
                </a:solidFill>
                <a:latin typeface="Verdana" panose="020B0604030504040204" pitchFamily="34" charset="0"/>
                <a:ea typeface="MS PGothic" pitchFamily="34" charset="-128"/>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Verdana" panose="020B0604030504040204" pitchFamily="34" charset="0"/>
                <a:ea typeface="MS PGothic" pitchFamily="34" charset="-128"/>
              </a:defRPr>
            </a:lvl9pPr>
          </a:lstStyle>
          <a:p>
            <a:pPr>
              <a:spcBef>
                <a:spcPct val="0"/>
              </a:spcBef>
              <a:buClrTx/>
              <a:buSzTx/>
              <a:buFontTx/>
              <a:buNone/>
            </a:pPr>
            <a:r>
              <a:rPr lang="en-GB" altLang="de-DE" sz="2000" b="1" dirty="0">
                <a:solidFill>
                  <a:srgbClr val="000000"/>
                </a:solidFill>
                <a:latin typeface="Arial" panose="020B0604020202020204" pitchFamily="34" charset="0"/>
                <a:cs typeface="Arial" panose="020B0604020202020204" pitchFamily="34" charset="0"/>
              </a:rPr>
              <a:t>Nov 2016, COP22, Marrakesh:</a:t>
            </a:r>
          </a:p>
          <a:p>
            <a:pPr>
              <a:spcBef>
                <a:spcPct val="0"/>
              </a:spcBef>
              <a:buClrTx/>
              <a:buSzTx/>
              <a:buFontTx/>
              <a:buNone/>
            </a:pPr>
            <a:r>
              <a:rPr lang="en-GB" altLang="de-DE" sz="2000" b="1" dirty="0">
                <a:solidFill>
                  <a:srgbClr val="000000"/>
                </a:solidFill>
                <a:latin typeface="Arial" panose="020B0604020202020204" pitchFamily="34" charset="0"/>
                <a:cs typeface="Arial" panose="020B0604020202020204" pitchFamily="34" charset="0"/>
              </a:rPr>
              <a:t>48 countries (Climate Vulnerable Forum) decided for 100% RE target</a:t>
            </a:r>
          </a:p>
          <a:p>
            <a:pPr>
              <a:spcBef>
                <a:spcPct val="0"/>
              </a:spcBef>
              <a:buClrTx/>
              <a:buSzTx/>
              <a:buFontTx/>
              <a:buNone/>
            </a:pPr>
            <a:endParaRPr lang="en-GB" altLang="de-DE" sz="2000" i="1" dirty="0">
              <a:solidFill>
                <a:srgbClr val="000000"/>
              </a:solidFill>
              <a:latin typeface="Arial" panose="020B0604020202020204" pitchFamily="34" charset="0"/>
              <a:cs typeface="Arial" panose="020B0604020202020204" pitchFamily="34" charset="0"/>
            </a:endParaRPr>
          </a:p>
          <a:p>
            <a:pPr>
              <a:spcBef>
                <a:spcPct val="0"/>
              </a:spcBef>
              <a:buClrTx/>
              <a:buSzTx/>
              <a:buFontTx/>
              <a:buNone/>
            </a:pPr>
            <a:r>
              <a:rPr lang="en-GB" altLang="de-DE" sz="2000" i="1" dirty="0">
                <a:solidFill>
                  <a:srgbClr val="000000"/>
                </a:solidFill>
                <a:latin typeface="Arial" panose="020B0604020202020204" pitchFamily="34" charset="0"/>
                <a:cs typeface="Arial" panose="020B0604020202020204" pitchFamily="34" charset="0"/>
              </a:rPr>
              <a:t>More Countries e.g.: Denmark; Sweden; Costa Rica; Iceland; Cape Verde</a:t>
            </a:r>
            <a:endParaRPr lang="en-GB" altLang="de-DE" sz="2000" dirty="0">
              <a:solidFill>
                <a:srgbClr val="000000"/>
              </a:solidFill>
              <a:latin typeface="Arial" panose="020B0604020202020204" pitchFamily="34" charset="0"/>
              <a:cs typeface="Arial" panose="020B0604020202020204" pitchFamily="34" charset="0"/>
            </a:endParaRPr>
          </a:p>
          <a:p>
            <a:pPr>
              <a:spcBef>
                <a:spcPct val="0"/>
              </a:spcBef>
              <a:buClrTx/>
              <a:buSzTx/>
              <a:buFontTx/>
              <a:buNone/>
            </a:pPr>
            <a:endParaRPr lang="en-GB" altLang="de-DE" sz="2000" dirty="0">
              <a:solidFill>
                <a:srgbClr val="000000"/>
              </a:solidFill>
              <a:latin typeface="Arial" panose="020B0604020202020204" pitchFamily="34" charset="0"/>
              <a:cs typeface="Arial" panose="020B0604020202020204" pitchFamily="34" charset="0"/>
            </a:endParaRPr>
          </a:p>
          <a:p>
            <a:pPr>
              <a:spcBef>
                <a:spcPct val="0"/>
              </a:spcBef>
              <a:buClrTx/>
              <a:buSzTx/>
              <a:buFontTx/>
              <a:buNone/>
            </a:pPr>
            <a:r>
              <a:rPr lang="en-GB" altLang="de-DE" sz="2000" b="1" dirty="0">
                <a:solidFill>
                  <a:srgbClr val="000000"/>
                </a:solidFill>
                <a:latin typeface="Arial" panose="020B0604020202020204" pitchFamily="34" charset="0"/>
                <a:cs typeface="Arial" panose="020B0604020202020204" pitchFamily="34" charset="0"/>
              </a:rPr>
              <a:t>Cities with 100% RE target e.g.:</a:t>
            </a:r>
          </a:p>
          <a:p>
            <a:pPr>
              <a:spcBef>
                <a:spcPct val="0"/>
              </a:spcBef>
              <a:buClrTx/>
              <a:buSzTx/>
              <a:buFontTx/>
              <a:buNone/>
            </a:pPr>
            <a:r>
              <a:rPr lang="en-GB" altLang="de-DE" sz="2000" i="1" dirty="0">
                <a:solidFill>
                  <a:srgbClr val="000000"/>
                </a:solidFill>
                <a:latin typeface="Arial" panose="020B0604020202020204" pitchFamily="34" charset="0"/>
                <a:cs typeface="Arial" panose="020B0604020202020204" pitchFamily="34" charset="0"/>
              </a:rPr>
              <a:t>Barcelona; </a:t>
            </a:r>
            <a:r>
              <a:rPr lang="en-GB" altLang="de-DE" sz="2000" i="1" dirty="0" err="1">
                <a:solidFill>
                  <a:srgbClr val="000000"/>
                </a:solidFill>
                <a:latin typeface="Arial" panose="020B0604020202020204" pitchFamily="34" charset="0"/>
                <a:cs typeface="Arial" panose="020B0604020202020204" pitchFamily="34" charset="0"/>
              </a:rPr>
              <a:t>Masdar</a:t>
            </a:r>
            <a:r>
              <a:rPr lang="en-GB" altLang="de-DE" sz="2000" i="1" dirty="0">
                <a:solidFill>
                  <a:srgbClr val="000000"/>
                </a:solidFill>
                <a:latin typeface="Arial" panose="020B0604020202020204" pitchFamily="34" charset="0"/>
                <a:cs typeface="Arial" panose="020B0604020202020204" pitchFamily="34" charset="0"/>
              </a:rPr>
              <a:t> City; Munich; </a:t>
            </a:r>
            <a:r>
              <a:rPr lang="en-GB" altLang="de-DE" sz="2000" i="1" dirty="0" err="1">
                <a:solidFill>
                  <a:srgbClr val="000000"/>
                </a:solidFill>
                <a:latin typeface="Arial" panose="020B0604020202020204" pitchFamily="34" charset="0"/>
                <a:cs typeface="Arial" panose="020B0604020202020204" pitchFamily="34" charset="0"/>
              </a:rPr>
              <a:t>Msheireb</a:t>
            </a:r>
            <a:r>
              <a:rPr lang="en-GB" altLang="de-DE" sz="2000" i="1" dirty="0">
                <a:solidFill>
                  <a:srgbClr val="000000"/>
                </a:solidFill>
                <a:latin typeface="Arial" panose="020B0604020202020204" pitchFamily="34" charset="0"/>
                <a:cs typeface="Arial" panose="020B0604020202020204" pitchFamily="34" charset="0"/>
              </a:rPr>
              <a:t>; Downtown Doha; Vancouver; San Francisco; Copenhagen; Sydney; </a:t>
            </a:r>
            <a:r>
              <a:rPr lang="en-GB" altLang="de-DE" sz="2000" i="1" dirty="0" err="1">
                <a:solidFill>
                  <a:srgbClr val="000000"/>
                </a:solidFill>
                <a:latin typeface="Arial" panose="020B0604020202020204" pitchFamily="34" charset="0"/>
                <a:cs typeface="Arial" panose="020B0604020202020204" pitchFamily="34" charset="0"/>
              </a:rPr>
              <a:t>Lemberg</a:t>
            </a:r>
            <a:r>
              <a:rPr lang="en-GB" altLang="de-DE" sz="2000" i="1" dirty="0">
                <a:solidFill>
                  <a:srgbClr val="000000"/>
                </a:solidFill>
                <a:latin typeface="Arial" panose="020B0604020202020204" pitchFamily="34" charset="0"/>
                <a:cs typeface="Arial" panose="020B0604020202020204" pitchFamily="34" charset="0"/>
              </a:rPr>
              <a:t> </a:t>
            </a:r>
          </a:p>
          <a:p>
            <a:pPr>
              <a:spcBef>
                <a:spcPct val="0"/>
              </a:spcBef>
              <a:buClrTx/>
              <a:buSzTx/>
              <a:buFontTx/>
              <a:buNone/>
            </a:pPr>
            <a:endParaRPr lang="en-GB" altLang="de-DE" sz="2000" i="1" dirty="0">
              <a:solidFill>
                <a:srgbClr val="000000"/>
              </a:solidFill>
              <a:latin typeface="Arial" panose="020B0604020202020204" pitchFamily="34" charset="0"/>
              <a:cs typeface="Arial" panose="020B0604020202020204" pitchFamily="34" charset="0"/>
            </a:endParaRPr>
          </a:p>
          <a:p>
            <a:pPr>
              <a:spcBef>
                <a:spcPct val="0"/>
              </a:spcBef>
              <a:buClrTx/>
              <a:buSzTx/>
              <a:buFontTx/>
              <a:buNone/>
            </a:pPr>
            <a:r>
              <a:rPr lang="en-GB" altLang="de-DE" sz="2000" b="1" dirty="0">
                <a:solidFill>
                  <a:srgbClr val="000000"/>
                </a:solidFill>
                <a:latin typeface="Arial" panose="020B0604020202020204" pitchFamily="34" charset="0"/>
                <a:cs typeface="Arial" panose="020B0604020202020204" pitchFamily="34" charset="0"/>
              </a:rPr>
              <a:t>Companies with 100% RE target e.g.:</a:t>
            </a:r>
          </a:p>
          <a:p>
            <a:pPr>
              <a:spcBef>
                <a:spcPct val="0"/>
              </a:spcBef>
              <a:buClrTx/>
              <a:buSzTx/>
              <a:buFontTx/>
              <a:buNone/>
            </a:pPr>
            <a:r>
              <a:rPr lang="en-GB" altLang="de-DE" sz="2000" i="1" dirty="0">
                <a:solidFill>
                  <a:srgbClr val="000000"/>
                </a:solidFill>
                <a:latin typeface="Arial" panose="020B0604020202020204" pitchFamily="34" charset="0"/>
                <a:cs typeface="Arial" panose="020B0604020202020204" pitchFamily="34" charset="0"/>
              </a:rPr>
              <a:t>Google, Coca-Cola, Ikea, Walmart</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8" y="1761168"/>
            <a:ext cx="3215084" cy="384845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8" name="Picture 2" descr="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88" y="260138"/>
            <a:ext cx="2744777" cy="8646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feld 9"/>
          <p:cNvSpPr txBox="1"/>
          <p:nvPr/>
        </p:nvSpPr>
        <p:spPr>
          <a:xfrm>
            <a:off x="107505" y="6237312"/>
            <a:ext cx="5112568" cy="230832"/>
          </a:xfrm>
          <a:prstGeom prst="rect">
            <a:avLst/>
          </a:prstGeom>
          <a:noFill/>
        </p:spPr>
        <p:txBody>
          <a:bodyPr wrap="square" rtlCol="0">
            <a:spAutoFit/>
          </a:bodyPr>
          <a:lstStyle/>
          <a:p>
            <a:r>
              <a:rPr lang="de-DE" sz="900" dirty="0">
                <a:solidFill>
                  <a:schemeClr val="bg1"/>
                </a:solidFill>
              </a:rPr>
              <a:t>Source: 100% </a:t>
            </a:r>
            <a:r>
              <a:rPr lang="de-DE" sz="900" dirty="0" err="1">
                <a:solidFill>
                  <a:schemeClr val="bg1"/>
                </a:solidFill>
              </a:rPr>
              <a:t>Renewables</a:t>
            </a:r>
            <a:r>
              <a:rPr lang="de-DE" sz="900" dirty="0">
                <a:solidFill>
                  <a:schemeClr val="bg1"/>
                </a:solidFill>
              </a:rPr>
              <a:t>, 2018: </a:t>
            </a:r>
            <a:r>
              <a:rPr lang="de-DE" sz="900" dirty="0" err="1">
                <a:solidFill>
                  <a:schemeClr val="bg1"/>
                </a:solidFill>
              </a:rPr>
              <a:t>Available</a:t>
            </a:r>
            <a:r>
              <a:rPr lang="de-DE" sz="900" dirty="0">
                <a:solidFill>
                  <a:schemeClr val="bg1"/>
                </a:solidFill>
              </a:rPr>
              <a:t> </a:t>
            </a:r>
            <a:r>
              <a:rPr lang="de-DE" sz="900" dirty="0" err="1">
                <a:solidFill>
                  <a:schemeClr val="bg1"/>
                </a:solidFill>
              </a:rPr>
              <a:t>from</a:t>
            </a:r>
            <a:r>
              <a:rPr lang="de-DE" sz="900" dirty="0">
                <a:solidFill>
                  <a:schemeClr val="bg1"/>
                </a:solidFill>
              </a:rPr>
              <a:t>: </a:t>
            </a:r>
            <a:r>
              <a:rPr lang="de-DE" sz="900" dirty="0">
                <a:solidFill>
                  <a:schemeClr val="bg1"/>
                </a:solidFill>
                <a:hlinkClick r:id="rId5"/>
              </a:rPr>
              <a:t>http://www.go100re.net/</a:t>
            </a:r>
            <a:r>
              <a:rPr lang="de-DE" sz="900" dirty="0">
                <a:solidFill>
                  <a:schemeClr val="bg1"/>
                </a:solidFill>
              </a:rPr>
              <a:t> </a:t>
            </a:r>
          </a:p>
        </p:txBody>
      </p:sp>
    </p:spTree>
    <p:extLst>
      <p:ext uri="{BB962C8B-B14F-4D97-AF65-F5344CB8AC3E}">
        <p14:creationId xmlns:p14="http://schemas.microsoft.com/office/powerpoint/2010/main" val="1490129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22069" y="415237"/>
            <a:ext cx="8699862" cy="766986"/>
          </a:xfrm>
        </p:spPr>
        <p:txBody>
          <a:bodyPr/>
          <a:lstStyle/>
          <a:p>
            <a:r>
              <a:rPr lang="de-DE" sz="3100" b="1" dirty="0"/>
              <a:t>Study Release:</a:t>
            </a:r>
            <a:br>
              <a:rPr lang="de-DE" sz="3100" b="1" dirty="0"/>
            </a:br>
            <a:r>
              <a:rPr lang="de-DE" sz="3100" b="1" dirty="0"/>
              <a:t>LUT University &amp; </a:t>
            </a:r>
            <a:r>
              <a:rPr lang="de-DE" sz="3100" b="1" dirty="0" err="1"/>
              <a:t>Energy</a:t>
            </a:r>
            <a:r>
              <a:rPr lang="de-DE" sz="3100" b="1" dirty="0"/>
              <a:t> Watch Group</a:t>
            </a:r>
            <a:br>
              <a:rPr lang="de-DE" sz="3100" b="1" dirty="0"/>
            </a:br>
            <a:endParaRPr lang="de-DE" sz="3100" b="1" dirty="0"/>
          </a:p>
        </p:txBody>
      </p:sp>
      <p:pic>
        <p:nvPicPr>
          <p:cNvPr id="12" name="Bild 11"/>
          <p:cNvPicPr>
            <a:picLocks noChangeAspect="1"/>
          </p:cNvPicPr>
          <p:nvPr/>
        </p:nvPicPr>
        <p:blipFill>
          <a:blip r:embed="rId2">
            <a:alphaModFix amt="35000"/>
          </a:blip>
          <a:stretch>
            <a:fillRect/>
          </a:stretch>
        </p:blipFill>
        <p:spPr>
          <a:xfrm>
            <a:off x="378246" y="1429564"/>
            <a:ext cx="8387508" cy="3517488"/>
          </a:xfrm>
          <a:prstGeom prst="rect">
            <a:avLst/>
          </a:prstGeom>
        </p:spPr>
      </p:pic>
      <p:sp>
        <p:nvSpPr>
          <p:cNvPr id="18" name="Abgerundetes Rechteck 17"/>
          <p:cNvSpPr/>
          <p:nvPr/>
        </p:nvSpPr>
        <p:spPr>
          <a:xfrm>
            <a:off x="2748826" y="3865302"/>
            <a:ext cx="6325297" cy="2097284"/>
          </a:xfrm>
          <a:prstGeom prst="roundRect">
            <a:avLst/>
          </a:prstGeom>
          <a:solidFill>
            <a:schemeClr val="bg1"/>
          </a:soli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le 2"/>
          <p:cNvSpPr txBox="1">
            <a:spLocks/>
          </p:cNvSpPr>
          <p:nvPr/>
        </p:nvSpPr>
        <p:spPr>
          <a:xfrm>
            <a:off x="2848371" y="3933334"/>
            <a:ext cx="6166505" cy="1200329"/>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x-none" sz="2600" b="1" dirty="0">
                <a:solidFill>
                  <a:srgbClr val="262626"/>
                </a:solidFill>
              </a:rPr>
              <a:t>100% Renewable Energy across Europe is More Cost Effective than Current Energy System</a:t>
            </a:r>
            <a:endParaRPr lang="en-US" sz="2600" b="1" dirty="0">
              <a:solidFill>
                <a:srgbClr val="262626"/>
              </a:solidFill>
            </a:endParaRPr>
          </a:p>
        </p:txBody>
      </p:sp>
      <p:sp>
        <p:nvSpPr>
          <p:cNvPr id="11" name="Title 2"/>
          <p:cNvSpPr txBox="1">
            <a:spLocks/>
          </p:cNvSpPr>
          <p:nvPr/>
        </p:nvSpPr>
        <p:spPr>
          <a:xfrm>
            <a:off x="2987823" y="5390525"/>
            <a:ext cx="5910915" cy="553998"/>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srgbClr val="262626"/>
                </a:solidFill>
                <a:latin typeface="Arial"/>
              </a:rPr>
              <a:t>with zero GHG emissions across power, heat, transport and desalination sectors before 2050 </a:t>
            </a:r>
          </a:p>
        </p:txBody>
      </p:sp>
      <p:pic>
        <p:nvPicPr>
          <p:cNvPr id="13" name="Bild 12"/>
          <p:cNvPicPr>
            <a:picLocks noChangeAspect="1"/>
          </p:cNvPicPr>
          <p:nvPr/>
        </p:nvPicPr>
        <p:blipFill>
          <a:blip r:embed="rId3"/>
          <a:stretch>
            <a:fillRect/>
          </a:stretch>
        </p:blipFill>
        <p:spPr>
          <a:xfrm>
            <a:off x="19100" y="28888"/>
            <a:ext cx="1461315" cy="757576"/>
          </a:xfrm>
          <a:prstGeom prst="rect">
            <a:avLst/>
          </a:prstGeom>
        </p:spPr>
      </p:pic>
      <p:pic>
        <p:nvPicPr>
          <p:cNvPr id="14" name="Bild 13"/>
          <p:cNvPicPr>
            <a:picLocks noChangeAspect="1"/>
          </p:cNvPicPr>
          <p:nvPr/>
        </p:nvPicPr>
        <p:blipFill>
          <a:blip r:embed="rId4"/>
          <a:stretch>
            <a:fillRect/>
          </a:stretch>
        </p:blipFill>
        <p:spPr>
          <a:xfrm>
            <a:off x="7279067" y="228626"/>
            <a:ext cx="1619672" cy="447029"/>
          </a:xfrm>
          <a:prstGeom prst="rect">
            <a:avLst/>
          </a:prstGeom>
        </p:spPr>
      </p:pic>
      <p:sp>
        <p:nvSpPr>
          <p:cNvPr id="15" name="Rechteck 14"/>
          <p:cNvSpPr/>
          <p:nvPr/>
        </p:nvSpPr>
        <p:spPr>
          <a:xfrm>
            <a:off x="362979" y="5194393"/>
            <a:ext cx="1338828" cy="369332"/>
          </a:xfrm>
          <a:prstGeom prst="rect">
            <a:avLst/>
          </a:prstGeom>
        </p:spPr>
        <p:txBody>
          <a:bodyPr wrap="none">
            <a:spAutoFit/>
          </a:bodyPr>
          <a:lstStyle/>
          <a:p>
            <a:r>
              <a:rPr lang="en-US">
                <a:solidFill>
                  <a:srgbClr val="262626"/>
                </a:solidFill>
                <a:latin typeface="Arial"/>
              </a:rPr>
              <a:t>Funded by:</a:t>
            </a:r>
            <a:endParaRPr lang="de-DE" dirty="0"/>
          </a:p>
        </p:txBody>
      </p:sp>
      <p:pic>
        <p:nvPicPr>
          <p:cNvPr id="16" name="Bild 15"/>
          <p:cNvPicPr>
            <a:picLocks noChangeAspect="1"/>
          </p:cNvPicPr>
          <p:nvPr/>
        </p:nvPicPr>
        <p:blipFill>
          <a:blip r:embed="rId5"/>
          <a:stretch>
            <a:fillRect/>
          </a:stretch>
        </p:blipFill>
        <p:spPr>
          <a:xfrm>
            <a:off x="462524" y="5594360"/>
            <a:ext cx="1139738" cy="308299"/>
          </a:xfrm>
          <a:prstGeom prst="rect">
            <a:avLst/>
          </a:prstGeom>
        </p:spPr>
      </p:pic>
      <p:pic>
        <p:nvPicPr>
          <p:cNvPr id="17" name="Bild 16"/>
          <p:cNvPicPr>
            <a:picLocks noChangeAspect="1"/>
          </p:cNvPicPr>
          <p:nvPr/>
        </p:nvPicPr>
        <p:blipFill>
          <a:blip r:embed="rId6"/>
          <a:stretch>
            <a:fillRect/>
          </a:stretch>
        </p:blipFill>
        <p:spPr>
          <a:xfrm>
            <a:off x="1851385" y="5563725"/>
            <a:ext cx="747864" cy="398861"/>
          </a:xfrm>
          <a:prstGeom prst="rect">
            <a:avLst/>
          </a:prstGeom>
        </p:spPr>
      </p:pic>
      <p:sp>
        <p:nvSpPr>
          <p:cNvPr id="9" name="Rectangle 4"/>
          <p:cNvSpPr/>
          <p:nvPr/>
        </p:nvSpPr>
        <p:spPr bwMode="auto">
          <a:xfrm flipV="1">
            <a:off x="2771800" y="5201696"/>
            <a:ext cx="6302323" cy="53794"/>
          </a:xfrm>
          <a:prstGeom prst="rect">
            <a:avLst/>
          </a:prstGeom>
          <a:ln>
            <a:solidFill>
              <a:schemeClr val="bg2"/>
            </a:solidFill>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algn="ctr"/>
            <a:endParaRPr lang="en-US">
              <a:ln>
                <a:solidFill>
                  <a:srgbClr val="000000"/>
                </a:solidFill>
              </a:ln>
              <a:solidFill>
                <a:srgbClr val="FFFFFF"/>
              </a:solidFill>
            </a:endParaRPr>
          </a:p>
        </p:txBody>
      </p:sp>
    </p:spTree>
    <p:extLst>
      <p:ext uri="{BB962C8B-B14F-4D97-AF65-F5344CB8AC3E}">
        <p14:creationId xmlns:p14="http://schemas.microsoft.com/office/powerpoint/2010/main" val="4248451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545538"/>
            <a:ext cx="8699862" cy="766986"/>
          </a:xfrm>
        </p:spPr>
        <p:txBody>
          <a:bodyPr/>
          <a:lstStyle/>
          <a:p>
            <a:r>
              <a:rPr lang="de-DE" sz="3200" b="1" dirty="0"/>
              <a:t>100% </a:t>
            </a:r>
            <a:r>
              <a:rPr lang="de-DE" sz="3200" b="1" dirty="0" err="1"/>
              <a:t>Renewables</a:t>
            </a:r>
            <a:r>
              <a:rPr lang="de-DE" sz="3200" b="1" dirty="0"/>
              <a:t> in Ukraine:</a:t>
            </a:r>
            <a:br>
              <a:rPr lang="de-DE" sz="3200" b="1" dirty="0"/>
            </a:br>
            <a:br>
              <a:rPr lang="de-DE" sz="3200" b="1" dirty="0"/>
            </a:br>
            <a:endParaRPr lang="de-DE" sz="3200" b="1" dirty="0"/>
          </a:p>
        </p:txBody>
      </p:sp>
      <p:pic>
        <p:nvPicPr>
          <p:cNvPr id="4" name="Inhaltsplatzhalter 3"/>
          <p:cNvPicPr>
            <a:picLocks noGrp="1" noChangeAspect="1"/>
          </p:cNvPicPr>
          <p:nvPr>
            <p:ph idx="1"/>
          </p:nvPr>
        </p:nvPicPr>
        <p:blipFill>
          <a:blip r:embed="rId2"/>
          <a:stretch>
            <a:fillRect/>
          </a:stretch>
        </p:blipFill>
        <p:spPr>
          <a:xfrm>
            <a:off x="3425643" y="1558008"/>
            <a:ext cx="5710221" cy="4573566"/>
          </a:xfrm>
          <a:prstGeom prst="rect">
            <a:avLst/>
          </a:prstGeom>
        </p:spPr>
      </p:pic>
      <p:sp>
        <p:nvSpPr>
          <p:cNvPr id="5" name="Textfeld 4"/>
          <p:cNvSpPr txBox="1"/>
          <p:nvPr/>
        </p:nvSpPr>
        <p:spPr>
          <a:xfrm>
            <a:off x="527358" y="1116471"/>
            <a:ext cx="8154778" cy="461665"/>
          </a:xfrm>
          <a:prstGeom prst="rect">
            <a:avLst/>
          </a:prstGeom>
          <a:noFill/>
        </p:spPr>
        <p:txBody>
          <a:bodyPr wrap="square" rtlCol="0">
            <a:spAutoFit/>
          </a:bodyPr>
          <a:lstStyle/>
          <a:p>
            <a:r>
              <a:rPr lang="de-DE" sz="2400" b="1" dirty="0" err="1">
                <a:solidFill>
                  <a:schemeClr val="tx2"/>
                </a:solidFill>
              </a:rPr>
              <a:t>Electrification</a:t>
            </a:r>
            <a:r>
              <a:rPr lang="de-DE" sz="2400" b="1" dirty="0">
                <a:solidFill>
                  <a:schemeClr val="tx2"/>
                </a:solidFill>
              </a:rPr>
              <a:t> </a:t>
            </a:r>
            <a:r>
              <a:rPr lang="de-DE" sz="2400" b="1" dirty="0" err="1">
                <a:solidFill>
                  <a:schemeClr val="tx2"/>
                </a:solidFill>
              </a:rPr>
              <a:t>across</a:t>
            </a:r>
            <a:r>
              <a:rPr lang="de-DE" sz="2400" b="1" dirty="0">
                <a:solidFill>
                  <a:schemeClr val="tx2"/>
                </a:solidFill>
              </a:rPr>
              <a:t> all </a:t>
            </a:r>
            <a:r>
              <a:rPr lang="de-DE" sz="2400" b="1" dirty="0" err="1">
                <a:solidFill>
                  <a:schemeClr val="tx2"/>
                </a:solidFill>
              </a:rPr>
              <a:t>sectors</a:t>
            </a:r>
            <a:r>
              <a:rPr lang="de-DE" sz="2400" b="1" dirty="0">
                <a:solidFill>
                  <a:schemeClr val="tx2"/>
                </a:solidFill>
              </a:rPr>
              <a:t> </a:t>
            </a:r>
            <a:r>
              <a:rPr lang="de-DE" sz="2400" b="1" dirty="0" err="1">
                <a:solidFill>
                  <a:schemeClr val="tx2"/>
                </a:solidFill>
              </a:rPr>
              <a:t>is</a:t>
            </a:r>
            <a:r>
              <a:rPr lang="de-DE" sz="2400" b="1" dirty="0">
                <a:solidFill>
                  <a:schemeClr val="tx2"/>
                </a:solidFill>
              </a:rPr>
              <a:t> </a:t>
            </a:r>
            <a:r>
              <a:rPr lang="de-DE" sz="2400" b="1" dirty="0" err="1">
                <a:solidFill>
                  <a:schemeClr val="tx2"/>
                </a:solidFill>
              </a:rPr>
              <a:t>inevitable</a:t>
            </a:r>
            <a:endParaRPr lang="de-DE" sz="2400" dirty="0">
              <a:solidFill>
                <a:schemeClr val="tx2"/>
              </a:solidFill>
            </a:endParaRPr>
          </a:p>
        </p:txBody>
      </p:sp>
      <p:sp>
        <p:nvSpPr>
          <p:cNvPr id="6" name="Textfeld 5"/>
          <p:cNvSpPr txBox="1"/>
          <p:nvPr/>
        </p:nvSpPr>
        <p:spPr>
          <a:xfrm>
            <a:off x="542762" y="1988840"/>
            <a:ext cx="3246130" cy="3370153"/>
          </a:xfrm>
          <a:prstGeom prst="rect">
            <a:avLst/>
          </a:prstGeom>
          <a:noFill/>
        </p:spPr>
        <p:txBody>
          <a:bodyPr wrap="square" rtlCol="0">
            <a:spAutoFit/>
          </a:bodyPr>
          <a:lstStyle/>
          <a:p>
            <a:pPr marL="285750" indent="-285750">
              <a:spcBef>
                <a:spcPts val="300"/>
              </a:spcBef>
              <a:spcAft>
                <a:spcPts val="300"/>
              </a:spcAft>
              <a:buFont typeface="Arial"/>
              <a:buChar char="•"/>
            </a:pPr>
            <a:r>
              <a:rPr kumimoji="1" lang="en-US" altLang="ja-JP" sz="2600" dirty="0">
                <a:solidFill>
                  <a:srgbClr val="262626"/>
                </a:solidFill>
              </a:rPr>
              <a:t>Electricity in 2050:                    7 times that of 2015</a:t>
            </a:r>
          </a:p>
          <a:p>
            <a:pPr marL="285750" indent="-285750">
              <a:spcBef>
                <a:spcPts val="300"/>
              </a:spcBef>
              <a:spcAft>
                <a:spcPts val="300"/>
              </a:spcAft>
              <a:buFont typeface="Arial"/>
              <a:buChar char="•"/>
            </a:pPr>
            <a:r>
              <a:rPr kumimoji="1" lang="en-US" altLang="ja-JP" sz="2600" dirty="0">
                <a:solidFill>
                  <a:srgbClr val="262626"/>
                </a:solidFill>
              </a:rPr>
              <a:t>Nuclear and fossil fuels are phased out completely</a:t>
            </a:r>
          </a:p>
        </p:txBody>
      </p:sp>
    </p:spTree>
    <p:extLst>
      <p:ext uri="{BB962C8B-B14F-4D97-AF65-F5344CB8AC3E}">
        <p14:creationId xmlns:p14="http://schemas.microsoft.com/office/powerpoint/2010/main" val="1033855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6995" y="1268760"/>
            <a:ext cx="8424936" cy="4824536"/>
          </a:xfrm>
        </p:spPr>
      </p:pic>
      <p:sp>
        <p:nvSpPr>
          <p:cNvPr id="5" name="Titel 1"/>
          <p:cNvSpPr txBox="1">
            <a:spLocks/>
          </p:cNvSpPr>
          <p:nvPr/>
        </p:nvSpPr>
        <p:spPr bwMode="auto">
          <a:xfrm>
            <a:off x="179512" y="332656"/>
            <a:ext cx="8699862" cy="766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a:lstStyle>
          <a:p>
            <a:r>
              <a:rPr lang="de-DE" sz="3200" b="1" kern="0" dirty="0"/>
              <a:t>100% </a:t>
            </a:r>
            <a:r>
              <a:rPr lang="de-DE" sz="3200" b="1" kern="0" dirty="0" err="1"/>
              <a:t>Renewables</a:t>
            </a:r>
            <a:r>
              <a:rPr lang="de-DE" sz="3200" b="1" kern="0" dirty="0"/>
              <a:t> in Ukraine:</a:t>
            </a:r>
            <a:br>
              <a:rPr lang="de-DE" sz="3200" b="1" kern="0" dirty="0"/>
            </a:br>
            <a:br>
              <a:rPr lang="de-DE" sz="3200" b="1" kern="0" dirty="0"/>
            </a:br>
            <a:endParaRPr lang="de-DE" sz="3200" b="1" kern="0" dirty="0"/>
          </a:p>
        </p:txBody>
      </p:sp>
      <p:sp>
        <p:nvSpPr>
          <p:cNvPr id="6" name="Textfeld 5"/>
          <p:cNvSpPr txBox="1"/>
          <p:nvPr/>
        </p:nvSpPr>
        <p:spPr>
          <a:xfrm>
            <a:off x="527358" y="836712"/>
            <a:ext cx="8154778" cy="430887"/>
          </a:xfrm>
          <a:prstGeom prst="rect">
            <a:avLst/>
          </a:prstGeom>
          <a:noFill/>
        </p:spPr>
        <p:txBody>
          <a:bodyPr wrap="square" rtlCol="0">
            <a:spAutoFit/>
          </a:bodyPr>
          <a:lstStyle/>
          <a:p>
            <a:r>
              <a:rPr lang="de-DE" sz="2200" b="1" dirty="0">
                <a:solidFill>
                  <a:schemeClr val="tx2"/>
                </a:solidFill>
              </a:rPr>
              <a:t>Most </a:t>
            </a:r>
            <a:r>
              <a:rPr lang="de-DE" sz="2200" b="1" dirty="0" err="1">
                <a:solidFill>
                  <a:schemeClr val="tx2"/>
                </a:solidFill>
              </a:rPr>
              <a:t>energy</a:t>
            </a:r>
            <a:r>
              <a:rPr lang="de-DE" sz="2200" b="1" dirty="0">
                <a:solidFill>
                  <a:schemeClr val="tx2"/>
                </a:solidFill>
              </a:rPr>
              <a:t> </a:t>
            </a:r>
            <a:r>
              <a:rPr lang="de-DE" sz="2200" b="1" dirty="0" err="1">
                <a:solidFill>
                  <a:schemeClr val="tx2"/>
                </a:solidFill>
              </a:rPr>
              <a:t>generation</a:t>
            </a:r>
            <a:r>
              <a:rPr lang="de-DE" sz="2200" b="1" dirty="0">
                <a:solidFill>
                  <a:schemeClr val="tx2"/>
                </a:solidFill>
              </a:rPr>
              <a:t> </a:t>
            </a:r>
            <a:r>
              <a:rPr lang="de-DE" sz="2200" b="1" dirty="0" err="1">
                <a:solidFill>
                  <a:schemeClr val="tx2"/>
                </a:solidFill>
              </a:rPr>
              <a:t>based</a:t>
            </a:r>
            <a:r>
              <a:rPr lang="de-DE" sz="2200" b="1" dirty="0">
                <a:solidFill>
                  <a:schemeClr val="tx2"/>
                </a:solidFill>
              </a:rPr>
              <a:t> on wind &amp; solar</a:t>
            </a:r>
            <a:endParaRPr lang="de-DE" sz="2200" dirty="0">
              <a:solidFill>
                <a:schemeClr val="tx2"/>
              </a:solidFill>
            </a:endParaRPr>
          </a:p>
        </p:txBody>
      </p:sp>
    </p:spTree>
    <p:extLst>
      <p:ext uri="{BB962C8B-B14F-4D97-AF65-F5344CB8AC3E}">
        <p14:creationId xmlns:p14="http://schemas.microsoft.com/office/powerpoint/2010/main" val="792584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5903" y="1267599"/>
            <a:ext cx="8808097" cy="4831849"/>
          </a:xfrm>
        </p:spPr>
      </p:pic>
      <p:sp>
        <p:nvSpPr>
          <p:cNvPr id="5" name="Titel 1"/>
          <p:cNvSpPr txBox="1">
            <a:spLocks/>
          </p:cNvSpPr>
          <p:nvPr/>
        </p:nvSpPr>
        <p:spPr bwMode="auto">
          <a:xfrm>
            <a:off x="179512" y="332656"/>
            <a:ext cx="8699862" cy="766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2pPr>
            <a:lvl3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3pPr>
            <a:lvl4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4pPr>
            <a:lvl5pPr algn="l" rtl="0" eaLnBrk="1" fontAlgn="base" hangingPunct="1">
              <a:spcBef>
                <a:spcPct val="0"/>
              </a:spcBef>
              <a:spcAft>
                <a:spcPct val="0"/>
              </a:spcAft>
              <a:defRPr sz="3300">
                <a:solidFill>
                  <a:schemeClr val="tx2"/>
                </a:solidFill>
                <a:latin typeface="Verdana" pitchFamily="34" charset="0"/>
                <a:ea typeface="MS PGothic" panose="020B0600070205080204" pitchFamily="34" charset="-128"/>
                <a:cs typeface="MS PGothic"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a:lstStyle>
          <a:p>
            <a:r>
              <a:rPr lang="de-DE" sz="3200" b="1" kern="0" dirty="0"/>
              <a:t>100% </a:t>
            </a:r>
            <a:r>
              <a:rPr lang="de-DE" sz="3200" b="1" kern="0" dirty="0" err="1"/>
              <a:t>Renewables</a:t>
            </a:r>
            <a:r>
              <a:rPr lang="de-DE" sz="3200" b="1" kern="0" dirty="0"/>
              <a:t> in Ukraine:</a:t>
            </a:r>
            <a:br>
              <a:rPr lang="de-DE" sz="3200" b="1" kern="0" dirty="0"/>
            </a:br>
            <a:br>
              <a:rPr lang="de-DE" sz="3200" b="1" kern="0" dirty="0"/>
            </a:br>
            <a:endParaRPr lang="de-DE" sz="3200" b="1" kern="0" dirty="0"/>
          </a:p>
        </p:txBody>
      </p:sp>
      <p:sp>
        <p:nvSpPr>
          <p:cNvPr id="6" name="Textfeld 5"/>
          <p:cNvSpPr txBox="1"/>
          <p:nvPr/>
        </p:nvSpPr>
        <p:spPr>
          <a:xfrm>
            <a:off x="527358" y="836712"/>
            <a:ext cx="8154778" cy="430887"/>
          </a:xfrm>
          <a:prstGeom prst="rect">
            <a:avLst/>
          </a:prstGeom>
          <a:noFill/>
        </p:spPr>
        <p:txBody>
          <a:bodyPr wrap="square" rtlCol="0">
            <a:spAutoFit/>
          </a:bodyPr>
          <a:lstStyle/>
          <a:p>
            <a:r>
              <a:rPr lang="de-DE" sz="2200" b="1" dirty="0" err="1">
                <a:solidFill>
                  <a:schemeClr val="tx2"/>
                </a:solidFill>
              </a:rPr>
              <a:t>Energy</a:t>
            </a:r>
            <a:r>
              <a:rPr lang="de-DE" sz="2200" b="1" dirty="0">
                <a:solidFill>
                  <a:schemeClr val="tx2"/>
                </a:solidFill>
              </a:rPr>
              <a:t> </a:t>
            </a:r>
            <a:r>
              <a:rPr lang="de-DE" sz="2200" b="1" dirty="0" err="1">
                <a:solidFill>
                  <a:schemeClr val="tx2"/>
                </a:solidFill>
              </a:rPr>
              <a:t>cost</a:t>
            </a:r>
            <a:r>
              <a:rPr lang="de-DE" sz="2200" b="1" dirty="0">
                <a:solidFill>
                  <a:schemeClr val="tx2"/>
                </a:solidFill>
              </a:rPr>
              <a:t> </a:t>
            </a:r>
            <a:r>
              <a:rPr lang="de-DE" sz="2200" b="1" dirty="0" err="1">
                <a:solidFill>
                  <a:schemeClr val="tx2"/>
                </a:solidFill>
              </a:rPr>
              <a:t>decline</a:t>
            </a:r>
            <a:r>
              <a:rPr lang="de-DE" sz="2200" b="1" dirty="0">
                <a:solidFill>
                  <a:schemeClr val="tx2"/>
                </a:solidFill>
              </a:rPr>
              <a:t> </a:t>
            </a:r>
            <a:r>
              <a:rPr lang="de-DE" sz="2200" b="1" dirty="0" err="1">
                <a:solidFill>
                  <a:schemeClr val="tx2"/>
                </a:solidFill>
              </a:rPr>
              <a:t>from</a:t>
            </a:r>
            <a:r>
              <a:rPr lang="de-DE" sz="2200" b="1" dirty="0">
                <a:solidFill>
                  <a:schemeClr val="tx2"/>
                </a:solidFill>
              </a:rPr>
              <a:t> 62€/MWh </a:t>
            </a:r>
            <a:r>
              <a:rPr lang="de-DE" sz="2200" b="1" dirty="0" err="1">
                <a:solidFill>
                  <a:schemeClr val="tx2"/>
                </a:solidFill>
              </a:rPr>
              <a:t>to</a:t>
            </a:r>
            <a:r>
              <a:rPr lang="de-DE" sz="2200" b="1" dirty="0">
                <a:solidFill>
                  <a:schemeClr val="tx2"/>
                </a:solidFill>
              </a:rPr>
              <a:t> 58€/MWh</a:t>
            </a:r>
          </a:p>
        </p:txBody>
      </p:sp>
    </p:spTree>
    <p:extLst>
      <p:ext uri="{BB962C8B-B14F-4D97-AF65-F5344CB8AC3E}">
        <p14:creationId xmlns:p14="http://schemas.microsoft.com/office/powerpoint/2010/main" val="3773923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22068" y="332656"/>
            <a:ext cx="8699862" cy="926976"/>
          </a:xfrm>
        </p:spPr>
        <p:txBody>
          <a:bodyPr/>
          <a:lstStyle/>
          <a:p>
            <a:r>
              <a:rPr lang="de-DE" b="1" dirty="0"/>
              <a:t>A 100% </a:t>
            </a:r>
            <a:r>
              <a:rPr lang="de-DE" b="1" dirty="0" err="1"/>
              <a:t>renewable</a:t>
            </a:r>
            <a:r>
              <a:rPr lang="de-DE" b="1" dirty="0"/>
              <a:t> </a:t>
            </a:r>
            <a:r>
              <a:rPr lang="de-DE" b="1" dirty="0" err="1"/>
              <a:t>energy</a:t>
            </a:r>
            <a:r>
              <a:rPr lang="de-DE" b="1" dirty="0"/>
              <a:t> </a:t>
            </a:r>
            <a:r>
              <a:rPr lang="de-DE" b="1" dirty="0" err="1"/>
              <a:t>system</a:t>
            </a:r>
            <a:r>
              <a:rPr lang="de-DE" b="1" dirty="0"/>
              <a:t> in Europe will </a:t>
            </a:r>
            <a:r>
              <a:rPr lang="de-DE" b="1" dirty="0" err="1"/>
              <a:t>support</a:t>
            </a:r>
            <a:r>
              <a:rPr lang="de-DE" b="1" dirty="0"/>
              <a:t> </a:t>
            </a:r>
            <a:r>
              <a:rPr lang="de-DE" b="1" dirty="0" err="1"/>
              <a:t>millions</a:t>
            </a:r>
            <a:r>
              <a:rPr lang="de-DE" b="1" dirty="0"/>
              <a:t> </a:t>
            </a:r>
            <a:r>
              <a:rPr lang="de-DE" b="1" dirty="0" err="1"/>
              <a:t>of</a:t>
            </a:r>
            <a:r>
              <a:rPr lang="de-DE" b="1" dirty="0"/>
              <a:t> </a:t>
            </a:r>
            <a:r>
              <a:rPr lang="de-DE" b="1" dirty="0" err="1"/>
              <a:t>local</a:t>
            </a:r>
            <a:r>
              <a:rPr lang="de-DE" b="1" dirty="0"/>
              <a:t> </a:t>
            </a:r>
            <a:r>
              <a:rPr lang="de-DE" b="1" dirty="0" err="1"/>
              <a:t>jobs</a:t>
            </a:r>
            <a:r>
              <a:rPr lang="de-DE" b="1" dirty="0"/>
              <a:t> in </a:t>
            </a:r>
            <a:r>
              <a:rPr lang="de-DE" b="1" dirty="0" err="1"/>
              <a:t>the</a:t>
            </a:r>
            <a:r>
              <a:rPr lang="de-DE" b="1" dirty="0"/>
              <a:t> power </a:t>
            </a:r>
            <a:r>
              <a:rPr lang="de-DE" b="1" dirty="0" err="1"/>
              <a:t>sector</a:t>
            </a:r>
            <a:endParaRPr lang="de-DE" b="1" dirty="0"/>
          </a:p>
        </p:txBody>
      </p:sp>
      <p:sp>
        <p:nvSpPr>
          <p:cNvPr id="3" name="Inhaltsplatzhalter 2"/>
          <p:cNvSpPr>
            <a:spLocks noGrp="1"/>
          </p:cNvSpPr>
          <p:nvPr>
            <p:ph idx="1"/>
          </p:nvPr>
        </p:nvSpPr>
        <p:spPr>
          <a:xfrm>
            <a:off x="222069" y="2276872"/>
            <a:ext cx="3605141" cy="3404790"/>
          </a:xfrm>
        </p:spPr>
        <p:txBody>
          <a:bodyPr/>
          <a:lstStyle/>
          <a:p>
            <a:pPr>
              <a:buFont typeface="Arial" charset="0"/>
              <a:buChar char="•"/>
            </a:pPr>
            <a:r>
              <a:rPr lang="de-DE" sz="2400" dirty="0" err="1">
                <a:solidFill>
                  <a:srgbClr val="262626"/>
                </a:solidFill>
              </a:rPr>
              <a:t>Approximately</a:t>
            </a:r>
            <a:r>
              <a:rPr lang="de-DE" sz="2400" dirty="0">
                <a:solidFill>
                  <a:srgbClr val="262626"/>
                </a:solidFill>
              </a:rPr>
              <a:t> </a:t>
            </a:r>
            <a:r>
              <a:rPr lang="de-DE" sz="2400" b="1" dirty="0">
                <a:solidFill>
                  <a:schemeClr val="bg2"/>
                </a:solidFill>
              </a:rPr>
              <a:t>3.5 </a:t>
            </a:r>
            <a:r>
              <a:rPr lang="de-DE" sz="2400" b="1" dirty="0" err="1">
                <a:solidFill>
                  <a:schemeClr val="bg2"/>
                </a:solidFill>
              </a:rPr>
              <a:t>million</a:t>
            </a:r>
            <a:r>
              <a:rPr lang="de-DE" sz="2400" b="1" dirty="0">
                <a:solidFill>
                  <a:schemeClr val="bg2"/>
                </a:solidFill>
              </a:rPr>
              <a:t> total </a:t>
            </a:r>
            <a:r>
              <a:rPr lang="de-DE" sz="2400" b="1" dirty="0" err="1">
                <a:solidFill>
                  <a:schemeClr val="bg2"/>
                </a:solidFill>
              </a:rPr>
              <a:t>cleantech</a:t>
            </a:r>
            <a:r>
              <a:rPr lang="de-DE" sz="2400" b="1" dirty="0">
                <a:solidFill>
                  <a:schemeClr val="bg2"/>
                </a:solidFill>
              </a:rPr>
              <a:t> </a:t>
            </a:r>
            <a:r>
              <a:rPr lang="de-DE" sz="2400" b="1" dirty="0" err="1">
                <a:solidFill>
                  <a:schemeClr val="bg2"/>
                </a:solidFill>
              </a:rPr>
              <a:t>jobs</a:t>
            </a:r>
            <a:endParaRPr lang="de-DE" sz="2400" b="1" dirty="0">
              <a:solidFill>
                <a:schemeClr val="bg2"/>
              </a:solidFill>
            </a:endParaRPr>
          </a:p>
          <a:p>
            <a:pPr marL="285750" indent="-285750">
              <a:spcBef>
                <a:spcPts val="300"/>
              </a:spcBef>
              <a:spcAft>
                <a:spcPts val="300"/>
              </a:spcAft>
              <a:buFont typeface="Arial"/>
              <a:buChar char="•"/>
            </a:pPr>
            <a:r>
              <a:rPr lang="de-DE" sz="2400" dirty="0" err="1">
                <a:solidFill>
                  <a:srgbClr val="262626"/>
                </a:solidFill>
              </a:rPr>
              <a:t>Phaseout</a:t>
            </a:r>
            <a:r>
              <a:rPr lang="de-DE" sz="2400" dirty="0">
                <a:solidFill>
                  <a:srgbClr val="262626"/>
                </a:solidFill>
              </a:rPr>
              <a:t> </a:t>
            </a:r>
            <a:r>
              <a:rPr lang="de-DE" sz="2400" dirty="0" err="1">
                <a:solidFill>
                  <a:srgbClr val="262626"/>
                </a:solidFill>
              </a:rPr>
              <a:t>of</a:t>
            </a:r>
            <a:r>
              <a:rPr lang="de-DE" sz="2400" dirty="0">
                <a:solidFill>
                  <a:srgbClr val="262626"/>
                </a:solidFill>
              </a:rPr>
              <a:t> 800.000 fossil </a:t>
            </a:r>
            <a:r>
              <a:rPr lang="de-DE" sz="2400" dirty="0" err="1">
                <a:solidFill>
                  <a:srgbClr val="262626"/>
                </a:solidFill>
              </a:rPr>
              <a:t>fuel</a:t>
            </a:r>
            <a:r>
              <a:rPr lang="de-DE" sz="2400" dirty="0">
                <a:solidFill>
                  <a:srgbClr val="262626"/>
                </a:solidFill>
              </a:rPr>
              <a:t> </a:t>
            </a:r>
            <a:r>
              <a:rPr lang="de-DE" sz="2400" dirty="0" err="1">
                <a:solidFill>
                  <a:srgbClr val="262626"/>
                </a:solidFill>
              </a:rPr>
              <a:t>jobs</a:t>
            </a:r>
            <a:endParaRPr lang="de-DE" sz="2400" dirty="0">
              <a:solidFill>
                <a:srgbClr val="262626"/>
              </a:solidFill>
            </a:endParaRPr>
          </a:p>
          <a:p>
            <a:pPr marL="285750" indent="-285750">
              <a:buFont typeface="Arial"/>
              <a:buChar char="•"/>
            </a:pPr>
            <a:r>
              <a:rPr lang="de-DE" sz="2400" dirty="0">
                <a:solidFill>
                  <a:srgbClr val="262626"/>
                </a:solidFill>
              </a:rPr>
              <a:t>1.5 </a:t>
            </a:r>
            <a:r>
              <a:rPr lang="de-DE" sz="2400" dirty="0" err="1">
                <a:solidFill>
                  <a:srgbClr val="262626"/>
                </a:solidFill>
              </a:rPr>
              <a:t>million</a:t>
            </a:r>
            <a:r>
              <a:rPr lang="de-DE" sz="2400" dirty="0">
                <a:solidFill>
                  <a:srgbClr val="262626"/>
                </a:solidFill>
              </a:rPr>
              <a:t> </a:t>
            </a:r>
            <a:r>
              <a:rPr lang="de-DE" sz="2400" dirty="0" err="1">
                <a:solidFill>
                  <a:srgbClr val="262626"/>
                </a:solidFill>
              </a:rPr>
              <a:t>new</a:t>
            </a:r>
            <a:r>
              <a:rPr lang="de-DE" sz="2400" dirty="0">
                <a:solidFill>
                  <a:srgbClr val="262626"/>
                </a:solidFill>
              </a:rPr>
              <a:t> EU </a:t>
            </a:r>
            <a:r>
              <a:rPr lang="de-DE" sz="2400" dirty="0" err="1">
                <a:solidFill>
                  <a:srgbClr val="262626"/>
                </a:solidFill>
              </a:rPr>
              <a:t>jobs</a:t>
            </a:r>
            <a:r>
              <a:rPr lang="de-DE" sz="2400" dirty="0">
                <a:solidFill>
                  <a:srgbClr val="262626"/>
                </a:solidFill>
              </a:rPr>
              <a:t> </a:t>
            </a:r>
            <a:r>
              <a:rPr lang="de-DE" sz="2400" dirty="0" err="1">
                <a:solidFill>
                  <a:srgbClr val="262626"/>
                </a:solidFill>
              </a:rPr>
              <a:t>created</a:t>
            </a:r>
            <a:r>
              <a:rPr lang="de-DE" sz="2400" dirty="0">
                <a:solidFill>
                  <a:srgbClr val="262626"/>
                </a:solidFill>
              </a:rPr>
              <a:t> </a:t>
            </a:r>
            <a:r>
              <a:rPr lang="de-DE" sz="2400" dirty="0" err="1">
                <a:solidFill>
                  <a:srgbClr val="262626"/>
                </a:solidFill>
              </a:rPr>
              <a:t>by</a:t>
            </a:r>
            <a:r>
              <a:rPr lang="de-DE" sz="2400" dirty="0">
                <a:solidFill>
                  <a:srgbClr val="262626"/>
                </a:solidFill>
              </a:rPr>
              <a:t> 2050</a:t>
            </a:r>
          </a:p>
          <a:p>
            <a:endParaRPr lang="de-DE" dirty="0"/>
          </a:p>
        </p:txBody>
      </p:sp>
      <p:pic>
        <p:nvPicPr>
          <p:cNvPr id="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2220" y="1673094"/>
            <a:ext cx="5358240" cy="4392000"/>
          </a:xfrm>
          <a:prstGeom prst="rect">
            <a:avLst/>
          </a:prstGeom>
        </p:spPr>
      </p:pic>
      <p:sp>
        <p:nvSpPr>
          <p:cNvPr id="6" name="Abgerundetes Rechteck 5"/>
          <p:cNvSpPr/>
          <p:nvPr/>
        </p:nvSpPr>
        <p:spPr>
          <a:xfrm>
            <a:off x="222068" y="1962212"/>
            <a:ext cx="3540152" cy="4034109"/>
          </a:xfrm>
          <a:prstGeom prst="roundRect">
            <a:avLst/>
          </a:prstGeom>
          <a:no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75163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22069" y="476672"/>
            <a:ext cx="8699862" cy="952078"/>
          </a:xfrm>
        </p:spPr>
        <p:txBody>
          <a:bodyPr/>
          <a:lstStyle/>
          <a:p>
            <a:r>
              <a:rPr lang="en-GB" sz="3200" b="1" dirty="0">
                <a:solidFill>
                  <a:srgbClr val="008000"/>
                </a:solidFill>
              </a:rPr>
              <a:t>100% Renewables for Ukraine with decentralised investment will bring:</a:t>
            </a:r>
            <a:endParaRPr lang="en-GB" sz="3200" b="1" dirty="0"/>
          </a:p>
        </p:txBody>
      </p:sp>
      <p:sp>
        <p:nvSpPr>
          <p:cNvPr id="3" name="Inhaltsplatzhalter 2"/>
          <p:cNvSpPr>
            <a:spLocks noGrp="1"/>
          </p:cNvSpPr>
          <p:nvPr>
            <p:ph idx="1"/>
          </p:nvPr>
        </p:nvSpPr>
        <p:spPr>
          <a:xfrm>
            <a:off x="827584" y="1988840"/>
            <a:ext cx="7839260" cy="3692822"/>
          </a:xfrm>
        </p:spPr>
        <p:txBody>
          <a:bodyPr/>
          <a:lstStyle/>
          <a:p>
            <a:r>
              <a:rPr lang="en-GB" sz="2800" dirty="0"/>
              <a:t>More political independence through energy independence </a:t>
            </a:r>
          </a:p>
          <a:p>
            <a:r>
              <a:rPr lang="en-GB" sz="2800" dirty="0"/>
              <a:t>Contribution to peace</a:t>
            </a:r>
          </a:p>
          <a:p>
            <a:r>
              <a:rPr lang="en-GB" sz="2800" dirty="0"/>
              <a:t>Economic growth and new jobs</a:t>
            </a:r>
          </a:p>
          <a:p>
            <a:r>
              <a:rPr lang="en-GB" sz="2800" dirty="0"/>
              <a:t>Contribution to democratic development</a:t>
            </a:r>
          </a:p>
          <a:p>
            <a:r>
              <a:rPr lang="en-GB" sz="2800" dirty="0"/>
              <a:t>Major contribution to Paris Agreement climate goals</a:t>
            </a:r>
          </a:p>
          <a:p>
            <a:endParaRPr lang="de-DE" dirty="0"/>
          </a:p>
          <a:p>
            <a:endParaRPr lang="de-DE" dirty="0"/>
          </a:p>
        </p:txBody>
      </p:sp>
      <p:sp>
        <p:nvSpPr>
          <p:cNvPr id="4" name="Abgerundetes Rechteck 3"/>
          <p:cNvSpPr/>
          <p:nvPr/>
        </p:nvSpPr>
        <p:spPr>
          <a:xfrm>
            <a:off x="477156" y="1828799"/>
            <a:ext cx="8189688" cy="3688433"/>
          </a:xfrm>
          <a:prstGeom prst="roundRect">
            <a:avLst/>
          </a:prstGeom>
          <a:no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88345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0" y="87638"/>
            <a:ext cx="9144000" cy="1077218"/>
          </a:xfrm>
        </p:spPr>
        <p:txBody>
          <a:bodyPr>
            <a:spAutoFit/>
          </a:bodyPr>
          <a:lstStyle/>
          <a:p>
            <a:pPr algn="ctr" eaLnBrk="1" hangingPunct="1"/>
            <a:r>
              <a:rPr lang="en-GB" altLang="de-DE" sz="3200" b="1" dirty="0"/>
              <a:t>Policies necessary for renewable growth &amp; climate protection</a:t>
            </a:r>
            <a:endParaRPr lang="de-DE" altLang="de-DE" sz="3200" b="1" dirty="0"/>
          </a:p>
        </p:txBody>
      </p:sp>
      <p:sp>
        <p:nvSpPr>
          <p:cNvPr id="138243" name="Rectangle 3"/>
          <p:cNvSpPr>
            <a:spLocks noGrp="1" noChangeArrowheads="1"/>
          </p:cNvSpPr>
          <p:nvPr>
            <p:ph idx="1"/>
          </p:nvPr>
        </p:nvSpPr>
        <p:spPr>
          <a:xfrm>
            <a:off x="730148" y="1164856"/>
            <a:ext cx="7524835" cy="3418204"/>
          </a:xfrm>
          <a:solidFill>
            <a:schemeClr val="bg1"/>
          </a:solidFill>
          <a:ln w="25400">
            <a:noFill/>
          </a:ln>
        </p:spPr>
        <p:txBody>
          <a:bodyPr/>
          <a:lstStyle/>
          <a:p>
            <a:pPr marL="0" indent="0" eaLnBrk="1" hangingPunct="1">
              <a:lnSpc>
                <a:spcPct val="90000"/>
              </a:lnSpc>
              <a:spcBef>
                <a:spcPts val="675"/>
              </a:spcBef>
              <a:buClr>
                <a:schemeClr val="tx1"/>
              </a:buClr>
              <a:buSzPct val="75000"/>
              <a:buNone/>
              <a:defRPr/>
            </a:pPr>
            <a:r>
              <a:rPr lang="en-GB" altLang="de-DE" sz="1800" b="1" dirty="0">
                <a:solidFill>
                  <a:schemeClr val="bg2"/>
                </a:solidFill>
                <a:ea typeface="MS PGothic" charset="-128"/>
              </a:rPr>
              <a:t>Laws to stimulate investment</a:t>
            </a:r>
          </a:p>
          <a:p>
            <a:pPr>
              <a:lnSpc>
                <a:spcPct val="90000"/>
              </a:lnSpc>
              <a:spcBef>
                <a:spcPts val="675"/>
              </a:spcBef>
              <a:buClr>
                <a:schemeClr val="tx1"/>
              </a:buClr>
              <a:buSzPct val="75000"/>
              <a:defRPr/>
            </a:pPr>
            <a:r>
              <a:rPr lang="en-GB" altLang="de-DE" sz="1800" b="1" dirty="0">
                <a:ea typeface="MS PGothic" charset="-128"/>
              </a:rPr>
              <a:t>Feed-in-tariffs (</a:t>
            </a:r>
            <a:r>
              <a:rPr lang="en-GB" altLang="de-DE" sz="1800" b="1" dirty="0" err="1">
                <a:ea typeface="MS PGothic" charset="-128"/>
              </a:rPr>
              <a:t>FiT</a:t>
            </a:r>
            <a:r>
              <a:rPr lang="en-GB" altLang="de-DE" sz="1800" b="1" dirty="0">
                <a:ea typeface="MS PGothic" charset="-128"/>
              </a:rPr>
              <a:t>)</a:t>
            </a:r>
            <a:r>
              <a:rPr lang="en-GB" altLang="de-DE" sz="1800" dirty="0">
                <a:ea typeface="MS PGothic" charset="-128"/>
              </a:rPr>
              <a:t> (GET </a:t>
            </a:r>
            <a:r>
              <a:rPr lang="en-GB" altLang="de-DE" sz="1800" dirty="0" err="1">
                <a:ea typeface="MS PGothic" charset="-128"/>
              </a:rPr>
              <a:t>FiT</a:t>
            </a:r>
            <a:r>
              <a:rPr lang="en-GB" altLang="de-DE" sz="1800" dirty="0">
                <a:ea typeface="MS PGothic" charset="-128"/>
              </a:rPr>
              <a:t> for developing countries)</a:t>
            </a:r>
          </a:p>
          <a:p>
            <a:pPr>
              <a:lnSpc>
                <a:spcPct val="90000"/>
              </a:lnSpc>
              <a:spcBef>
                <a:spcPts val="675"/>
              </a:spcBef>
              <a:buClr>
                <a:schemeClr val="tx1"/>
              </a:buClr>
              <a:buSzPct val="75000"/>
              <a:defRPr/>
            </a:pPr>
            <a:r>
              <a:rPr lang="en-GB" altLang="de-DE" sz="1800" dirty="0">
                <a:ea typeface="MS PGothic" charset="-128"/>
              </a:rPr>
              <a:t>Auctions only for RE capacities above 40 MW</a:t>
            </a:r>
          </a:p>
          <a:p>
            <a:pPr>
              <a:lnSpc>
                <a:spcPct val="90000"/>
              </a:lnSpc>
              <a:spcBef>
                <a:spcPts val="675"/>
              </a:spcBef>
              <a:buClr>
                <a:schemeClr val="tx1"/>
              </a:buClr>
              <a:buSzPct val="75000"/>
              <a:defRPr/>
            </a:pPr>
            <a:r>
              <a:rPr lang="en-GB" altLang="de-DE" sz="1800" dirty="0">
                <a:ea typeface="MS PGothic" charset="-128"/>
              </a:rPr>
              <a:t>Premium options, net metering and other</a:t>
            </a:r>
          </a:p>
          <a:p>
            <a:pPr>
              <a:lnSpc>
                <a:spcPct val="90000"/>
              </a:lnSpc>
              <a:spcBef>
                <a:spcPts val="675"/>
              </a:spcBef>
              <a:buClr>
                <a:schemeClr val="tx1"/>
              </a:buClr>
              <a:buSzPct val="75000"/>
              <a:defRPr/>
            </a:pPr>
            <a:r>
              <a:rPr lang="en-GB" altLang="de-DE" sz="1800" b="1" dirty="0">
                <a:ea typeface="MS PGothic" charset="-128"/>
              </a:rPr>
              <a:t>Abolish subsidies</a:t>
            </a:r>
            <a:r>
              <a:rPr lang="en-GB" altLang="de-DE" sz="1800" dirty="0">
                <a:ea typeface="MS PGothic" charset="-128"/>
              </a:rPr>
              <a:t> for fossil fuel &amp; nuclear energy, fossil chemistry and intensive agriculture</a:t>
            </a:r>
          </a:p>
          <a:p>
            <a:pPr>
              <a:lnSpc>
                <a:spcPct val="90000"/>
              </a:lnSpc>
              <a:spcBef>
                <a:spcPts val="675"/>
              </a:spcBef>
              <a:buClr>
                <a:schemeClr val="tx1"/>
              </a:buClr>
              <a:buSzPct val="75000"/>
              <a:defRPr/>
            </a:pPr>
            <a:r>
              <a:rPr lang="en-GB" altLang="de-DE" sz="1800" b="1" dirty="0">
                <a:ea typeface="MS PGothic" charset="-128"/>
              </a:rPr>
              <a:t>Tax relief </a:t>
            </a:r>
            <a:r>
              <a:rPr lang="en-GB" altLang="de-DE" sz="1800" dirty="0">
                <a:ea typeface="MS PGothic" charset="-128"/>
              </a:rPr>
              <a:t>for renewables</a:t>
            </a:r>
          </a:p>
          <a:p>
            <a:pPr>
              <a:lnSpc>
                <a:spcPct val="90000"/>
              </a:lnSpc>
              <a:spcBef>
                <a:spcPts val="675"/>
              </a:spcBef>
              <a:buClr>
                <a:schemeClr val="tx1"/>
              </a:buClr>
              <a:buSzPct val="75000"/>
              <a:defRPr/>
            </a:pPr>
            <a:r>
              <a:rPr lang="en-GB" altLang="de-DE" sz="1800" b="1" dirty="0">
                <a:ea typeface="MS PGothic" charset="-128"/>
              </a:rPr>
              <a:t>Carbon, methane, radioactivity tax</a:t>
            </a:r>
          </a:p>
          <a:p>
            <a:pPr>
              <a:lnSpc>
                <a:spcPct val="90000"/>
              </a:lnSpc>
              <a:spcBef>
                <a:spcPts val="675"/>
              </a:spcBef>
              <a:buClr>
                <a:schemeClr val="tx1"/>
              </a:buClr>
              <a:buSzPct val="75000"/>
              <a:defRPr/>
            </a:pPr>
            <a:r>
              <a:rPr lang="en-GB" altLang="de-DE" sz="1800" b="1" dirty="0">
                <a:ea typeface="MS PGothic" charset="-128"/>
              </a:rPr>
              <a:t>Research and education</a:t>
            </a:r>
            <a:r>
              <a:rPr lang="en-GB" altLang="de-DE" sz="1800" dirty="0">
                <a:ea typeface="MS PGothic" charset="-128"/>
              </a:rPr>
              <a:t> on renewables and organic farming</a:t>
            </a:r>
          </a:p>
          <a:p>
            <a:pPr>
              <a:lnSpc>
                <a:spcPct val="90000"/>
              </a:lnSpc>
              <a:spcBef>
                <a:spcPts val="675"/>
              </a:spcBef>
              <a:buClr>
                <a:schemeClr val="tx1"/>
              </a:buClr>
              <a:buSzPct val="75000"/>
              <a:defRPr/>
            </a:pPr>
            <a:r>
              <a:rPr lang="en-GB" altLang="de-DE" sz="1800" b="1" dirty="0">
                <a:ea typeface="MS PGothic" charset="-128"/>
              </a:rPr>
              <a:t>Reducing obstacles</a:t>
            </a:r>
            <a:r>
              <a:rPr lang="en-GB" altLang="de-DE" sz="1800" dirty="0">
                <a:ea typeface="MS PGothic" charset="-128"/>
              </a:rPr>
              <a:t> for approval of RE projects</a:t>
            </a:r>
          </a:p>
          <a:p>
            <a:pPr>
              <a:lnSpc>
                <a:spcPct val="90000"/>
              </a:lnSpc>
              <a:spcBef>
                <a:spcPts val="675"/>
              </a:spcBef>
              <a:buClr>
                <a:schemeClr val="tx1"/>
              </a:buClr>
              <a:buSzPct val="75000"/>
              <a:defRPr/>
            </a:pPr>
            <a:r>
              <a:rPr lang="en-GB" altLang="de-DE" sz="1800" dirty="0">
                <a:ea typeface="MS PGothic" charset="-128"/>
              </a:rPr>
              <a:t>Reforesting and </a:t>
            </a:r>
            <a:r>
              <a:rPr lang="en-GB" altLang="de-DE" sz="1800" dirty="0" err="1">
                <a:ea typeface="MS PGothic" charset="-128"/>
              </a:rPr>
              <a:t>regreening</a:t>
            </a:r>
            <a:r>
              <a:rPr lang="en-GB" altLang="de-DE" sz="1800" dirty="0">
                <a:ea typeface="MS PGothic" charset="-128"/>
              </a:rPr>
              <a:t> of degraded lands </a:t>
            </a:r>
          </a:p>
        </p:txBody>
      </p:sp>
      <p:sp>
        <p:nvSpPr>
          <p:cNvPr id="3" name="Rechteck 2"/>
          <p:cNvSpPr/>
          <p:nvPr/>
        </p:nvSpPr>
        <p:spPr>
          <a:xfrm>
            <a:off x="899592" y="5021208"/>
            <a:ext cx="7185948" cy="1072088"/>
          </a:xfrm>
          <a:prstGeom prst="rect">
            <a:avLst/>
          </a:prstGeom>
        </p:spPr>
        <p:txBody>
          <a:bodyPr wrap="square">
            <a:spAutoFit/>
          </a:bodyPr>
          <a:lstStyle/>
          <a:p>
            <a:pPr>
              <a:spcBef>
                <a:spcPts val="675"/>
              </a:spcBef>
              <a:buClr>
                <a:schemeClr val="tx1"/>
              </a:buClr>
              <a:buSzPct val="100000"/>
              <a:defRPr/>
            </a:pPr>
            <a:r>
              <a:rPr lang="en-GB" altLang="de-DE" b="1" dirty="0">
                <a:solidFill>
                  <a:schemeClr val="bg2"/>
                </a:solidFill>
                <a:ea typeface="MS PGothic" charset="-128"/>
              </a:rPr>
              <a:t>Not successful</a:t>
            </a:r>
            <a:r>
              <a:rPr lang="en-GB" altLang="de-DE" dirty="0">
                <a:solidFill>
                  <a:schemeClr val="bg2"/>
                </a:solidFill>
                <a:ea typeface="MS PGothic" charset="-128"/>
              </a:rPr>
              <a:t>: </a:t>
            </a:r>
          </a:p>
          <a:p>
            <a:pPr marL="285750" indent="-285750">
              <a:spcBef>
                <a:spcPts val="675"/>
              </a:spcBef>
              <a:buClr>
                <a:schemeClr val="tx1"/>
              </a:buClr>
              <a:buSzPct val="100000"/>
              <a:buFont typeface="Arial" charset="0"/>
              <a:buChar char="•"/>
              <a:defRPr/>
            </a:pPr>
            <a:r>
              <a:rPr lang="en-GB" altLang="de-DE" sz="1700" dirty="0">
                <a:ea typeface="MS PGothic" charset="-128"/>
              </a:rPr>
              <a:t>Auctions under 40 MW or certificate systems          </a:t>
            </a:r>
          </a:p>
          <a:p>
            <a:pPr marL="285750" indent="-285750">
              <a:spcBef>
                <a:spcPts val="675"/>
              </a:spcBef>
              <a:buClr>
                <a:schemeClr val="tx1"/>
              </a:buClr>
              <a:buSzPct val="100000"/>
              <a:buFont typeface="Arial" charset="0"/>
              <a:buChar char="•"/>
              <a:defRPr/>
            </a:pPr>
            <a:r>
              <a:rPr lang="en-GB" altLang="de-DE" sz="1700" dirty="0">
                <a:ea typeface="MS PGothic" charset="-128"/>
              </a:rPr>
              <a:t>Emission trading</a:t>
            </a:r>
          </a:p>
        </p:txBody>
      </p:sp>
    </p:spTree>
    <p:extLst>
      <p:ext uri="{BB962C8B-B14F-4D97-AF65-F5344CB8AC3E}">
        <p14:creationId xmlns:p14="http://schemas.microsoft.com/office/powerpoint/2010/main" val="3716693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685800" y="1000125"/>
            <a:ext cx="7772400" cy="1943100"/>
          </a:xfrm>
        </p:spPr>
        <p:txBody>
          <a:bodyPr/>
          <a:lstStyle/>
          <a:p>
            <a:pPr eaLnBrk="1" hangingPunct="1"/>
            <a:r>
              <a:rPr lang="en-GB" sz="4000" b="1" dirty="0">
                <a:solidFill>
                  <a:srgbClr val="006600"/>
                </a:solidFill>
                <a:latin typeface="Verdana" charset="0"/>
              </a:rPr>
              <a:t>Thank you very much for your attention!</a:t>
            </a:r>
          </a:p>
        </p:txBody>
      </p:sp>
      <p:sp>
        <p:nvSpPr>
          <p:cNvPr id="74755" name="Rectangle 3"/>
          <p:cNvSpPr>
            <a:spLocks noGrp="1" noChangeArrowheads="1"/>
          </p:cNvSpPr>
          <p:nvPr>
            <p:ph type="subTitle" idx="1"/>
          </p:nvPr>
        </p:nvSpPr>
        <p:spPr>
          <a:xfrm>
            <a:off x="1214438" y="3429000"/>
            <a:ext cx="6643687" cy="1185863"/>
          </a:xfrm>
        </p:spPr>
        <p:txBody>
          <a:bodyPr/>
          <a:lstStyle/>
          <a:p>
            <a:pPr eaLnBrk="1" hangingPunct="1">
              <a:buFont typeface="Wingdings" charset="0"/>
              <a:buNone/>
            </a:pPr>
            <a:endParaRPr lang="de-DE" dirty="0">
              <a:solidFill>
                <a:srgbClr val="006600"/>
              </a:solidFill>
              <a:latin typeface="Verdana" charset="0"/>
            </a:endParaRPr>
          </a:p>
          <a:p>
            <a:pPr eaLnBrk="1" hangingPunct="1">
              <a:buFont typeface="Wingdings" charset="0"/>
              <a:buNone/>
            </a:pPr>
            <a:r>
              <a:rPr lang="de-DE" sz="4000" dirty="0">
                <a:solidFill>
                  <a:srgbClr val="006600"/>
                </a:solidFill>
                <a:latin typeface="Verdana" charset="0"/>
                <a:hlinkClick r:id="rId2"/>
              </a:rPr>
              <a:t>www.hans-josef-fell.de</a:t>
            </a:r>
            <a:endParaRPr lang="de-DE" sz="4000" dirty="0">
              <a:solidFill>
                <a:srgbClr val="006600"/>
              </a:solidFill>
              <a:latin typeface="Verdana" charset="0"/>
            </a:endParaRPr>
          </a:p>
          <a:p>
            <a:pPr eaLnBrk="1" hangingPunct="1">
              <a:buFont typeface="Wingdings" charset="0"/>
              <a:buNone/>
            </a:pPr>
            <a:r>
              <a:rPr lang="de-DE" sz="3200" dirty="0">
                <a:solidFill>
                  <a:srgbClr val="006600"/>
                </a:solidFill>
                <a:latin typeface="Verdana" charset="0"/>
              </a:rPr>
              <a:t>www.energywatchgroup.org</a:t>
            </a:r>
          </a:p>
        </p:txBody>
      </p:sp>
    </p:spTree>
    <p:extLst>
      <p:ext uri="{BB962C8B-B14F-4D97-AF65-F5344CB8AC3E}">
        <p14:creationId xmlns:p14="http://schemas.microsoft.com/office/powerpoint/2010/main" val="2237331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 y="6165850"/>
            <a:ext cx="4599710" cy="230832"/>
          </a:xfrm>
          <a:prstGeom prst="rect">
            <a:avLst/>
          </a:prstGeom>
          <a:noFill/>
        </p:spPr>
        <p:txBody>
          <a:bodyPr wrap="square">
            <a:spAutoFit/>
          </a:bodyPr>
          <a:lstStyle/>
          <a:p>
            <a:r>
              <a:rPr lang="de-DE" sz="900" dirty="0">
                <a:solidFill>
                  <a:srgbClr val="FFFFFF"/>
                </a:solidFill>
              </a:rPr>
              <a:t>Source: Agentur für Erneuerbare Energien e.V., </a:t>
            </a:r>
            <a:r>
              <a:rPr lang="de-DE" sz="900" dirty="0" err="1">
                <a:solidFill>
                  <a:srgbClr val="FFFFFF"/>
                </a:solidFill>
              </a:rPr>
              <a:t>trend:research</a:t>
            </a:r>
            <a:r>
              <a:rPr lang="de-DE" sz="900" dirty="0">
                <a:solidFill>
                  <a:srgbClr val="FFFFFF"/>
                </a:solidFill>
              </a:rPr>
              <a:t>, 12/2017</a:t>
            </a:r>
          </a:p>
        </p:txBody>
      </p:sp>
      <p:sp>
        <p:nvSpPr>
          <p:cNvPr id="2" name="Textfeld 1"/>
          <p:cNvSpPr txBox="1"/>
          <p:nvPr/>
        </p:nvSpPr>
        <p:spPr>
          <a:xfrm>
            <a:off x="7492621" y="6469039"/>
            <a:ext cx="184731" cy="369332"/>
          </a:xfrm>
          <a:prstGeom prst="rect">
            <a:avLst/>
          </a:prstGeom>
          <a:noFill/>
        </p:spPr>
        <p:txBody>
          <a:bodyPr wrap="none" rtlCol="0">
            <a:spAutoFit/>
          </a:bodyPr>
          <a:lstStyle/>
          <a:p>
            <a:endParaRPr lang="de-DE" dirty="0">
              <a:solidFill>
                <a:srgbClr val="000000"/>
              </a:solidFill>
            </a:endParaRPr>
          </a:p>
        </p:txBody>
      </p:sp>
      <p:sp>
        <p:nvSpPr>
          <p:cNvPr id="3" name="Textfeld 2"/>
          <p:cNvSpPr txBox="1"/>
          <p:nvPr/>
        </p:nvSpPr>
        <p:spPr>
          <a:xfrm>
            <a:off x="8379725" y="6509982"/>
            <a:ext cx="184731" cy="369332"/>
          </a:xfrm>
          <a:prstGeom prst="rect">
            <a:avLst/>
          </a:prstGeom>
          <a:noFill/>
        </p:spPr>
        <p:txBody>
          <a:bodyPr wrap="none" rtlCol="0">
            <a:spAutoFit/>
          </a:bodyPr>
          <a:lstStyle/>
          <a:p>
            <a:endParaRPr lang="de-DE" dirty="0">
              <a:solidFill>
                <a:srgbClr val="000000"/>
              </a:solidFill>
            </a:endParaRPr>
          </a:p>
        </p:txBody>
      </p:sp>
      <p:sp>
        <p:nvSpPr>
          <p:cNvPr id="8" name="Titel 1"/>
          <p:cNvSpPr>
            <a:spLocks noGrp="1"/>
          </p:cNvSpPr>
          <p:nvPr>
            <p:ph type="title"/>
          </p:nvPr>
        </p:nvSpPr>
        <p:spPr>
          <a:xfrm>
            <a:off x="180000" y="285750"/>
            <a:ext cx="8741931" cy="1143000"/>
          </a:xfrm>
          <a:ln>
            <a:noFill/>
          </a:ln>
        </p:spPr>
        <p:txBody>
          <a:bodyPr/>
          <a:lstStyle/>
          <a:p>
            <a:r>
              <a:rPr lang="en-GB" dirty="0"/>
              <a:t>Renewable energy in the hands of citizens</a:t>
            </a:r>
          </a:p>
        </p:txBody>
      </p:sp>
      <p:sp>
        <p:nvSpPr>
          <p:cNvPr id="9" name="Textfeld 8"/>
          <p:cNvSpPr txBox="1"/>
          <p:nvPr/>
        </p:nvSpPr>
        <p:spPr>
          <a:xfrm>
            <a:off x="442024" y="967085"/>
            <a:ext cx="8479907" cy="923330"/>
          </a:xfrm>
          <a:prstGeom prst="rect">
            <a:avLst/>
          </a:prstGeom>
          <a:noFill/>
        </p:spPr>
        <p:txBody>
          <a:bodyPr wrap="square" rtlCol="0">
            <a:spAutoFit/>
          </a:bodyPr>
          <a:lstStyle/>
          <a:p>
            <a:r>
              <a:rPr lang="en-GB" dirty="0">
                <a:solidFill>
                  <a:srgbClr val="000000"/>
                </a:solidFill>
              </a:rPr>
              <a:t>Distribution of owners of installed capacity for renewables-based electricity generation in Germany, 2016</a:t>
            </a:r>
          </a:p>
          <a:p>
            <a:endParaRPr lang="de-DE" dirty="0">
              <a:solidFill>
                <a:srgbClr val="000000"/>
              </a:solidFill>
            </a:endParaRPr>
          </a:p>
        </p:txBody>
      </p:sp>
      <p:graphicFrame>
        <p:nvGraphicFramePr>
          <p:cNvPr id="10" name="Diagramm 9"/>
          <p:cNvGraphicFramePr/>
          <p:nvPr>
            <p:extLst/>
          </p:nvPr>
        </p:nvGraphicFramePr>
        <p:xfrm>
          <a:off x="941448" y="1798082"/>
          <a:ext cx="6983351" cy="47161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908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E57D910-6296-A04F-84C9-65E04968497C}"/>
              </a:ext>
            </a:extLst>
          </p:cNvPr>
          <p:cNvSpPr>
            <a:spLocks noGrp="1"/>
          </p:cNvSpPr>
          <p:nvPr>
            <p:ph type="title"/>
          </p:nvPr>
        </p:nvSpPr>
        <p:spPr>
          <a:xfrm>
            <a:off x="457200" y="382735"/>
            <a:ext cx="8464731" cy="1143000"/>
          </a:xfrm>
        </p:spPr>
        <p:txBody>
          <a:bodyPr/>
          <a:lstStyle/>
          <a:p>
            <a:pPr lvl="0" algn="l" fontAlgn="auto">
              <a:spcBef>
                <a:spcPts val="0"/>
              </a:spcBef>
              <a:spcAft>
                <a:spcPts val="0"/>
              </a:spcAft>
            </a:pPr>
            <a:r>
              <a:rPr lang="en-GB" altLang="de-DE" dirty="0">
                <a:solidFill>
                  <a:srgbClr val="008000"/>
                </a:solidFill>
                <a:ea typeface="MS PGothic" charset="-128"/>
              </a:rPr>
              <a:t>Political support stimulates renewable growth</a:t>
            </a:r>
            <a:r>
              <a:rPr lang="de-DE" altLang="de-DE" dirty="0">
                <a:ea typeface="MS PGothic" charset="-128"/>
              </a:rPr>
              <a:t> </a:t>
            </a:r>
            <a:br>
              <a:rPr lang="de-DE" altLang="de-DE" sz="2400" dirty="0">
                <a:ea typeface="MS PGothic" charset="-128"/>
              </a:rPr>
            </a:br>
            <a:r>
              <a:rPr lang="en-GB" altLang="de-DE" sz="2400" kern="1200" dirty="0">
                <a:solidFill>
                  <a:srgbClr val="000000"/>
                </a:solidFill>
                <a:ea typeface="MS PGothic" charset="-128"/>
                <a:cs typeface="+mn-cs"/>
              </a:rPr>
              <a:t>Share of renewable electricity in Germany</a:t>
            </a:r>
            <a:br>
              <a:rPr lang="de-DE" sz="1800" kern="1200" dirty="0">
                <a:solidFill>
                  <a:srgbClr val="000000"/>
                </a:solidFill>
                <a:ea typeface="+mn-ea"/>
                <a:cs typeface="+mn-cs"/>
              </a:rPr>
            </a:br>
            <a:endParaRPr lang="de-DE" dirty="0"/>
          </a:p>
        </p:txBody>
      </p:sp>
      <p:graphicFrame>
        <p:nvGraphicFramePr>
          <p:cNvPr id="12" name="Inhaltsplatzhalter 3">
            <a:extLst>
              <a:ext uri="{FF2B5EF4-FFF2-40B4-BE49-F238E27FC236}">
                <a16:creationId xmlns:a16="http://schemas.microsoft.com/office/drawing/2014/main" id="{301EA94B-8C41-4A42-83FC-29E9EE156B8E}"/>
              </a:ext>
            </a:extLst>
          </p:cNvPr>
          <p:cNvGraphicFramePr>
            <a:graphicFrameLocks noGrp="1"/>
          </p:cNvGraphicFramePr>
          <p:nvPr>
            <p:ph idx="1"/>
            <p:extLst>
              <p:ext uri="{D42A27DB-BD31-4B8C-83A1-F6EECF244321}">
                <p14:modId xmlns:p14="http://schemas.microsoft.com/office/powerpoint/2010/main" val="2822378934"/>
              </p:ext>
            </p:extLst>
          </p:nvPr>
        </p:nvGraphicFramePr>
        <p:xfrm>
          <a:off x="276888" y="1291123"/>
          <a:ext cx="8504932" cy="4158523"/>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hteck 12">
            <a:extLst>
              <a:ext uri="{FF2B5EF4-FFF2-40B4-BE49-F238E27FC236}">
                <a16:creationId xmlns:a16="http://schemas.microsoft.com/office/drawing/2014/main" id="{50E6CE70-07E7-144A-BAF4-6F5BE8BBD41E}"/>
              </a:ext>
            </a:extLst>
          </p:cNvPr>
          <p:cNvSpPr/>
          <p:nvPr/>
        </p:nvSpPr>
        <p:spPr>
          <a:xfrm>
            <a:off x="4616485" y="3879470"/>
            <a:ext cx="45719" cy="87960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4" name="Textfeld 6">
            <a:extLst>
              <a:ext uri="{FF2B5EF4-FFF2-40B4-BE49-F238E27FC236}">
                <a16:creationId xmlns:a16="http://schemas.microsoft.com/office/drawing/2014/main" id="{C4B477D8-9545-3743-9614-6EE1E34327B1}"/>
              </a:ext>
            </a:extLst>
          </p:cNvPr>
          <p:cNvSpPr txBox="1">
            <a:spLocks noChangeArrowheads="1"/>
          </p:cNvSpPr>
          <p:nvPr/>
        </p:nvSpPr>
        <p:spPr bwMode="auto">
          <a:xfrm>
            <a:off x="3561868" y="2154937"/>
            <a:ext cx="1717078" cy="537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charset="2"/>
              <a:buChar char="l"/>
              <a:defRPr sz="3100">
                <a:solidFill>
                  <a:schemeClr val="tx1"/>
                </a:solidFill>
                <a:latin typeface="Verdana" charset="0"/>
                <a:ea typeface="MS PGothic" charset="-128"/>
              </a:defRPr>
            </a:lvl1pPr>
            <a:lvl2pPr marL="742950" indent="-285750">
              <a:spcBef>
                <a:spcPct val="20000"/>
              </a:spcBef>
              <a:buClr>
                <a:schemeClr val="accent1"/>
              </a:buClr>
              <a:buSzPct val="150000"/>
              <a:buChar char="•"/>
              <a:defRPr sz="2600">
                <a:solidFill>
                  <a:schemeClr val="tx1"/>
                </a:solidFill>
                <a:latin typeface="Verdana" charset="0"/>
                <a:ea typeface="MS PGothic" charset="-128"/>
              </a:defRPr>
            </a:lvl2pPr>
            <a:lvl3pPr marL="1143000" indent="-228600">
              <a:spcBef>
                <a:spcPct val="20000"/>
              </a:spcBef>
              <a:buClr>
                <a:schemeClr val="tx1"/>
              </a:buClr>
              <a:buSzPct val="150000"/>
              <a:buChar char="•"/>
              <a:defRPr sz="2200">
                <a:solidFill>
                  <a:schemeClr val="tx1"/>
                </a:solidFill>
                <a:latin typeface="Verdana" charset="0"/>
                <a:ea typeface="MS PGothic" charset="-128"/>
              </a:defRPr>
            </a:lvl3pPr>
            <a:lvl4pPr marL="1600200" indent="-228600">
              <a:spcBef>
                <a:spcPct val="20000"/>
              </a:spcBef>
              <a:buClr>
                <a:schemeClr val="tx2"/>
              </a:buClr>
              <a:buSzPct val="150000"/>
              <a:buChar char="•"/>
              <a:defRPr sz="2000">
                <a:solidFill>
                  <a:schemeClr val="tx1"/>
                </a:solidFill>
                <a:latin typeface="Verdana" charset="0"/>
                <a:ea typeface="MS PGothic" charset="-128"/>
              </a:defRPr>
            </a:lvl4pPr>
            <a:lvl5pPr marL="2057400" indent="-228600">
              <a:spcBef>
                <a:spcPct val="20000"/>
              </a:spcBef>
              <a:buClr>
                <a:schemeClr val="folHlink"/>
              </a:buClr>
              <a:buSzPct val="150000"/>
              <a:buChar char="•"/>
              <a:defRPr sz="2000">
                <a:solidFill>
                  <a:schemeClr val="tx1"/>
                </a:solidFill>
                <a:latin typeface="Verdana" charset="0"/>
                <a:ea typeface="MS PGothic" charset="-128"/>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9pPr>
          </a:lstStyle>
          <a:p>
            <a:pPr algn="ctr">
              <a:spcBef>
                <a:spcPct val="0"/>
              </a:spcBef>
              <a:buClrTx/>
              <a:buSzTx/>
              <a:buFontTx/>
              <a:buNone/>
            </a:pPr>
            <a:r>
              <a:rPr lang="de-DE" altLang="de-DE" sz="1200" dirty="0">
                <a:solidFill>
                  <a:srgbClr val="FF0000"/>
                </a:solidFill>
              </a:rPr>
              <a:t>Forecast in 2000 </a:t>
            </a:r>
          </a:p>
          <a:p>
            <a:pPr algn="ctr">
              <a:spcBef>
                <a:spcPct val="0"/>
              </a:spcBef>
              <a:buClrTx/>
              <a:buSzTx/>
              <a:buFontTx/>
              <a:buNone/>
            </a:pPr>
            <a:r>
              <a:rPr lang="de-DE" altLang="de-DE" sz="1200" dirty="0" err="1">
                <a:solidFill>
                  <a:srgbClr val="FF0000"/>
                </a:solidFill>
              </a:rPr>
              <a:t>for</a:t>
            </a:r>
            <a:r>
              <a:rPr lang="de-DE" altLang="de-DE" sz="1200" dirty="0">
                <a:solidFill>
                  <a:srgbClr val="FF0000"/>
                </a:solidFill>
              </a:rPr>
              <a:t> 2010: 12%</a:t>
            </a:r>
          </a:p>
        </p:txBody>
      </p:sp>
      <p:cxnSp>
        <p:nvCxnSpPr>
          <p:cNvPr id="15" name="Gerade Verbindung mit Pfeil 14">
            <a:extLst>
              <a:ext uri="{FF2B5EF4-FFF2-40B4-BE49-F238E27FC236}">
                <a16:creationId xmlns:a16="http://schemas.microsoft.com/office/drawing/2014/main" id="{180C7183-0BC1-7948-ADCC-8FE381FBCD9A}"/>
              </a:ext>
            </a:extLst>
          </p:cNvPr>
          <p:cNvCxnSpPr/>
          <p:nvPr/>
        </p:nvCxnSpPr>
        <p:spPr>
          <a:xfrm>
            <a:off x="4639345" y="2691961"/>
            <a:ext cx="0" cy="1171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hteck 15">
            <a:extLst>
              <a:ext uri="{FF2B5EF4-FFF2-40B4-BE49-F238E27FC236}">
                <a16:creationId xmlns:a16="http://schemas.microsoft.com/office/drawing/2014/main" id="{1513D7CE-2117-DC40-955C-6201179E9FA5}"/>
              </a:ext>
            </a:extLst>
          </p:cNvPr>
          <p:cNvSpPr/>
          <p:nvPr/>
        </p:nvSpPr>
        <p:spPr>
          <a:xfrm>
            <a:off x="8522473" y="1805871"/>
            <a:ext cx="114275" cy="295320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7" name="Rechteck 16">
            <a:extLst>
              <a:ext uri="{FF2B5EF4-FFF2-40B4-BE49-F238E27FC236}">
                <a16:creationId xmlns:a16="http://schemas.microsoft.com/office/drawing/2014/main" id="{2E860AE9-2537-0849-96CB-2328AF05D2B5}"/>
              </a:ext>
            </a:extLst>
          </p:cNvPr>
          <p:cNvSpPr/>
          <p:nvPr/>
        </p:nvSpPr>
        <p:spPr>
          <a:xfrm>
            <a:off x="8522473" y="1442203"/>
            <a:ext cx="114275" cy="363668"/>
          </a:xfrm>
          <a:prstGeom prst="rect">
            <a:avLst/>
          </a:prstGeom>
          <a:solidFill>
            <a:srgbClr val="FF0000">
              <a:alpha val="4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endParaRPr>
          </a:p>
        </p:txBody>
      </p:sp>
      <p:sp>
        <p:nvSpPr>
          <p:cNvPr id="18" name="Textfeld 6">
            <a:extLst>
              <a:ext uri="{FF2B5EF4-FFF2-40B4-BE49-F238E27FC236}">
                <a16:creationId xmlns:a16="http://schemas.microsoft.com/office/drawing/2014/main" id="{3BF3EC3F-9C37-9146-B18A-7A7EBE4C1A3C}"/>
              </a:ext>
            </a:extLst>
          </p:cNvPr>
          <p:cNvSpPr txBox="1">
            <a:spLocks noChangeArrowheads="1"/>
          </p:cNvSpPr>
          <p:nvPr/>
        </p:nvSpPr>
        <p:spPr bwMode="auto">
          <a:xfrm>
            <a:off x="7223989" y="918652"/>
            <a:ext cx="1557831" cy="4480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charset="2"/>
              <a:buChar char="l"/>
              <a:defRPr sz="3100">
                <a:solidFill>
                  <a:schemeClr val="tx1"/>
                </a:solidFill>
                <a:latin typeface="Verdana" charset="0"/>
                <a:ea typeface="MS PGothic" charset="-128"/>
              </a:defRPr>
            </a:lvl1pPr>
            <a:lvl2pPr marL="742950" indent="-285750">
              <a:spcBef>
                <a:spcPct val="20000"/>
              </a:spcBef>
              <a:buClr>
                <a:schemeClr val="accent1"/>
              </a:buClr>
              <a:buSzPct val="150000"/>
              <a:buChar char="•"/>
              <a:defRPr sz="2600">
                <a:solidFill>
                  <a:schemeClr val="tx1"/>
                </a:solidFill>
                <a:latin typeface="Verdana" charset="0"/>
                <a:ea typeface="MS PGothic" charset="-128"/>
              </a:defRPr>
            </a:lvl2pPr>
            <a:lvl3pPr marL="1143000" indent="-228600">
              <a:spcBef>
                <a:spcPct val="20000"/>
              </a:spcBef>
              <a:buClr>
                <a:schemeClr val="tx1"/>
              </a:buClr>
              <a:buSzPct val="150000"/>
              <a:buChar char="•"/>
              <a:defRPr sz="2200">
                <a:solidFill>
                  <a:schemeClr val="tx1"/>
                </a:solidFill>
                <a:latin typeface="Verdana" charset="0"/>
                <a:ea typeface="MS PGothic" charset="-128"/>
              </a:defRPr>
            </a:lvl3pPr>
            <a:lvl4pPr marL="1600200" indent="-228600">
              <a:spcBef>
                <a:spcPct val="20000"/>
              </a:spcBef>
              <a:buClr>
                <a:schemeClr val="tx2"/>
              </a:buClr>
              <a:buSzPct val="150000"/>
              <a:buChar char="•"/>
              <a:defRPr sz="2000">
                <a:solidFill>
                  <a:schemeClr val="tx1"/>
                </a:solidFill>
                <a:latin typeface="Verdana" charset="0"/>
                <a:ea typeface="MS PGothic" charset="-128"/>
              </a:defRPr>
            </a:lvl4pPr>
            <a:lvl5pPr marL="2057400" indent="-228600">
              <a:spcBef>
                <a:spcPct val="20000"/>
              </a:spcBef>
              <a:buClr>
                <a:schemeClr val="folHlink"/>
              </a:buClr>
              <a:buSzPct val="150000"/>
              <a:buChar char="•"/>
              <a:defRPr sz="2000">
                <a:solidFill>
                  <a:schemeClr val="tx1"/>
                </a:solidFill>
                <a:latin typeface="Verdana" charset="0"/>
                <a:ea typeface="MS PGothic" charset="-128"/>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Verdana" charset="0"/>
                <a:ea typeface="MS PGothic" charset="-128"/>
              </a:defRPr>
            </a:lvl9pPr>
          </a:lstStyle>
          <a:p>
            <a:pPr algn="ctr">
              <a:spcBef>
                <a:spcPct val="0"/>
              </a:spcBef>
              <a:buClrTx/>
              <a:buSzTx/>
              <a:buFontTx/>
              <a:buNone/>
            </a:pPr>
            <a:r>
              <a:rPr lang="de-DE" altLang="de-DE" sz="1200" dirty="0">
                <a:solidFill>
                  <a:srgbClr val="FF0000"/>
                </a:solidFill>
              </a:rPr>
              <a:t>Forecast in 2010</a:t>
            </a:r>
          </a:p>
          <a:p>
            <a:pPr algn="ctr">
              <a:spcBef>
                <a:spcPct val="0"/>
              </a:spcBef>
              <a:buClrTx/>
              <a:buSzTx/>
              <a:buFontTx/>
              <a:buNone/>
            </a:pPr>
            <a:r>
              <a:rPr lang="de-DE" altLang="de-DE" sz="1200" dirty="0" err="1">
                <a:solidFill>
                  <a:srgbClr val="FF0000"/>
                </a:solidFill>
              </a:rPr>
              <a:t>for</a:t>
            </a:r>
            <a:r>
              <a:rPr lang="de-DE" altLang="de-DE" sz="1200" dirty="0">
                <a:solidFill>
                  <a:srgbClr val="FF0000"/>
                </a:solidFill>
              </a:rPr>
              <a:t> 2025: </a:t>
            </a:r>
            <a:br>
              <a:rPr lang="de-DE" altLang="de-DE" sz="1200" dirty="0">
                <a:solidFill>
                  <a:srgbClr val="FF0000"/>
                </a:solidFill>
              </a:rPr>
            </a:br>
            <a:r>
              <a:rPr lang="de-DE" altLang="de-DE" sz="1200" dirty="0">
                <a:solidFill>
                  <a:srgbClr val="FF0000"/>
                </a:solidFill>
              </a:rPr>
              <a:t>40% - 45%</a:t>
            </a:r>
          </a:p>
        </p:txBody>
      </p:sp>
      <p:sp>
        <p:nvSpPr>
          <p:cNvPr id="11" name="Textfeld 10">
            <a:extLst>
              <a:ext uri="{FF2B5EF4-FFF2-40B4-BE49-F238E27FC236}">
                <a16:creationId xmlns:a16="http://schemas.microsoft.com/office/drawing/2014/main" id="{19FAA533-0D6F-5C42-9E40-C9CB0D4086AE}"/>
              </a:ext>
            </a:extLst>
          </p:cNvPr>
          <p:cNvSpPr txBox="1"/>
          <p:nvPr/>
        </p:nvSpPr>
        <p:spPr>
          <a:xfrm>
            <a:off x="682590" y="5507047"/>
            <a:ext cx="8004948" cy="646331"/>
          </a:xfrm>
          <a:prstGeom prst="rect">
            <a:avLst/>
          </a:prstGeom>
          <a:noFill/>
        </p:spPr>
        <p:txBody>
          <a:bodyPr wrap="none" rtlCol="0">
            <a:spAutoFit/>
          </a:bodyPr>
          <a:lstStyle/>
          <a:p>
            <a:r>
              <a:rPr lang="de-DE" dirty="0">
                <a:solidFill>
                  <a:srgbClr val="000000"/>
                </a:solidFill>
              </a:rPr>
              <a:t>~ 90 % Investment </a:t>
            </a:r>
            <a:r>
              <a:rPr lang="de-DE" dirty="0" err="1">
                <a:solidFill>
                  <a:srgbClr val="000000"/>
                </a:solidFill>
              </a:rPr>
              <a:t>from</a:t>
            </a:r>
            <a:r>
              <a:rPr lang="de-DE" dirty="0">
                <a:solidFill>
                  <a:srgbClr val="000000"/>
                </a:solidFill>
              </a:rPr>
              <a:t>: S&amp;M; </a:t>
            </a:r>
            <a:r>
              <a:rPr lang="de-DE" dirty="0" err="1">
                <a:solidFill>
                  <a:srgbClr val="000000"/>
                </a:solidFill>
              </a:rPr>
              <a:t>individuals</a:t>
            </a:r>
            <a:r>
              <a:rPr lang="de-DE" dirty="0">
                <a:solidFill>
                  <a:srgbClr val="000000"/>
                </a:solidFill>
              </a:rPr>
              <a:t>, </a:t>
            </a:r>
            <a:r>
              <a:rPr lang="de-DE" dirty="0" err="1">
                <a:solidFill>
                  <a:srgbClr val="000000"/>
                </a:solidFill>
              </a:rPr>
              <a:t>cooperatives</a:t>
            </a:r>
            <a:r>
              <a:rPr lang="de-DE" dirty="0">
                <a:solidFill>
                  <a:srgbClr val="000000"/>
                </a:solidFill>
              </a:rPr>
              <a:t>, </a:t>
            </a:r>
            <a:r>
              <a:rPr lang="de-DE" dirty="0" err="1">
                <a:solidFill>
                  <a:srgbClr val="000000"/>
                </a:solidFill>
              </a:rPr>
              <a:t>farmers</a:t>
            </a:r>
            <a:r>
              <a:rPr lang="de-DE" dirty="0">
                <a:solidFill>
                  <a:srgbClr val="000000"/>
                </a:solidFill>
              </a:rPr>
              <a:t> </a:t>
            </a:r>
          </a:p>
          <a:p>
            <a:r>
              <a:rPr lang="de-DE" dirty="0">
                <a:solidFill>
                  <a:srgbClr val="000000"/>
                </a:solidFill>
              </a:rPr>
              <a:t>~ 10% </a:t>
            </a:r>
            <a:r>
              <a:rPr lang="de-DE" dirty="0" err="1">
                <a:solidFill>
                  <a:srgbClr val="000000"/>
                </a:solidFill>
              </a:rPr>
              <a:t>from</a:t>
            </a:r>
            <a:r>
              <a:rPr lang="de-DE" dirty="0">
                <a:solidFill>
                  <a:srgbClr val="000000"/>
                </a:solidFill>
              </a:rPr>
              <a:t> </a:t>
            </a:r>
            <a:r>
              <a:rPr lang="de-DE" dirty="0" err="1">
                <a:solidFill>
                  <a:srgbClr val="000000"/>
                </a:solidFill>
              </a:rPr>
              <a:t>the</a:t>
            </a:r>
            <a:r>
              <a:rPr lang="de-DE" dirty="0">
                <a:solidFill>
                  <a:srgbClr val="000000"/>
                </a:solidFill>
              </a:rPr>
              <a:t> </a:t>
            </a:r>
            <a:r>
              <a:rPr lang="de-DE" dirty="0" err="1">
                <a:solidFill>
                  <a:srgbClr val="000000"/>
                </a:solidFill>
              </a:rPr>
              <a:t>big</a:t>
            </a:r>
            <a:r>
              <a:rPr lang="de-DE" dirty="0">
                <a:solidFill>
                  <a:srgbClr val="000000"/>
                </a:solidFill>
              </a:rPr>
              <a:t> 4 utilities (RWE, E.ON, Vattenfall, EnBW</a:t>
            </a:r>
            <a:endParaRPr lang="de-DE" dirty="0"/>
          </a:p>
        </p:txBody>
      </p:sp>
      <p:pic>
        <p:nvPicPr>
          <p:cNvPr id="2" name="Grafik 1">
            <a:extLst>
              <a:ext uri="{FF2B5EF4-FFF2-40B4-BE49-F238E27FC236}">
                <a16:creationId xmlns:a16="http://schemas.microsoft.com/office/drawing/2014/main" id="{36AE3E09-9944-AD48-AE4F-1DCD0C2AF62B}"/>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82318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4FD3B6-4F20-324E-B9F5-28A411CEF3A2}"/>
              </a:ext>
            </a:extLst>
          </p:cNvPr>
          <p:cNvSpPr>
            <a:spLocks noGrp="1"/>
          </p:cNvSpPr>
          <p:nvPr>
            <p:ph type="title"/>
          </p:nvPr>
        </p:nvSpPr>
        <p:spPr>
          <a:xfrm>
            <a:off x="107504" y="260763"/>
            <a:ext cx="8928994" cy="1143000"/>
          </a:xfrm>
        </p:spPr>
        <p:txBody>
          <a:bodyPr/>
          <a:lstStyle/>
          <a:p>
            <a:r>
              <a:rPr lang="de-DE" dirty="0"/>
              <a:t>German Switch: FIT to </a:t>
            </a:r>
            <a:r>
              <a:rPr lang="de-DE" dirty="0" err="1"/>
              <a:t>Auctioning</a:t>
            </a:r>
            <a:r>
              <a:rPr lang="de-DE" dirty="0"/>
              <a:t> </a:t>
            </a:r>
            <a:r>
              <a:rPr lang="de-DE" dirty="0" err="1"/>
              <a:t>is</a:t>
            </a:r>
            <a:r>
              <a:rPr lang="de-DE" dirty="0"/>
              <a:t> </a:t>
            </a:r>
            <a:r>
              <a:rPr lang="de-DE" dirty="0" err="1"/>
              <a:t>calamity</a:t>
            </a:r>
            <a:br>
              <a:rPr lang="de-DE" dirty="0"/>
            </a:br>
            <a:r>
              <a:rPr lang="de-DE" dirty="0"/>
              <a:t>Windpower </a:t>
            </a:r>
            <a:r>
              <a:rPr lang="de-DE" dirty="0" err="1"/>
              <a:t>Permissions</a:t>
            </a:r>
            <a:r>
              <a:rPr lang="de-DE" dirty="0"/>
              <a:t> in GW </a:t>
            </a:r>
            <a:r>
              <a:rPr lang="de-DE" dirty="0" err="1"/>
              <a:t>are</a:t>
            </a:r>
            <a:r>
              <a:rPr lang="de-DE" dirty="0"/>
              <a:t> </a:t>
            </a:r>
            <a:r>
              <a:rPr lang="de-DE" dirty="0" err="1"/>
              <a:t>falling</a:t>
            </a:r>
            <a:r>
              <a:rPr lang="de-DE" dirty="0"/>
              <a:t> </a:t>
            </a:r>
          </a:p>
        </p:txBody>
      </p:sp>
      <p:pic>
        <p:nvPicPr>
          <p:cNvPr id="8" name="Grafik 7">
            <a:extLst>
              <a:ext uri="{FF2B5EF4-FFF2-40B4-BE49-F238E27FC236}">
                <a16:creationId xmlns:a16="http://schemas.microsoft.com/office/drawing/2014/main" id="{6C84D947-FA84-BB4B-A0A4-A10F3A8BA893}"/>
              </a:ext>
            </a:extLst>
          </p:cNvPr>
          <p:cNvPicPr>
            <a:picLocks noChangeAspect="1"/>
          </p:cNvPicPr>
          <p:nvPr/>
        </p:nvPicPr>
        <p:blipFill>
          <a:blip r:embed="rId3"/>
          <a:stretch>
            <a:fillRect/>
          </a:stretch>
        </p:blipFill>
        <p:spPr>
          <a:xfrm>
            <a:off x="0" y="1272451"/>
            <a:ext cx="8510716" cy="3791367"/>
          </a:xfrm>
          <a:prstGeom prst="rect">
            <a:avLst/>
          </a:prstGeom>
        </p:spPr>
      </p:pic>
      <p:sp>
        <p:nvSpPr>
          <p:cNvPr id="7" name="Textfeld 3">
            <a:extLst>
              <a:ext uri="{FF2B5EF4-FFF2-40B4-BE49-F238E27FC236}">
                <a16:creationId xmlns:a16="http://schemas.microsoft.com/office/drawing/2014/main" id="{10E1E5C8-1E21-124D-A79D-E04F460B3CD0}"/>
              </a:ext>
            </a:extLst>
          </p:cNvPr>
          <p:cNvSpPr txBox="1">
            <a:spLocks noChangeArrowheads="1"/>
          </p:cNvSpPr>
          <p:nvPr/>
        </p:nvSpPr>
        <p:spPr bwMode="auto">
          <a:xfrm>
            <a:off x="0" y="6108556"/>
            <a:ext cx="4137025" cy="369332"/>
          </a:xfrm>
          <a:prstGeom prst="rect">
            <a:avLst/>
          </a:prstGeom>
          <a:noFill/>
          <a:ln w="9525">
            <a:noFill/>
            <a:miter lim="800000"/>
            <a:headEnd/>
            <a:tailEnd/>
          </a:ln>
        </p:spPr>
        <p:txBody>
          <a:bodyPr>
            <a:spAutoFit/>
          </a:bodyPr>
          <a:lstStyle/>
          <a:p>
            <a:pPr eaLnBrk="1" hangingPunct="1">
              <a:defRPr/>
            </a:pPr>
            <a:r>
              <a:rPr lang="de-DE" sz="900" dirty="0" err="1">
                <a:solidFill>
                  <a:schemeClr val="bg1"/>
                </a:solidFill>
              </a:rPr>
              <a:t>Sourcee</a:t>
            </a:r>
            <a:r>
              <a:rPr lang="de-DE" sz="900" dirty="0">
                <a:solidFill>
                  <a:schemeClr val="bg1"/>
                </a:solidFill>
              </a:rPr>
              <a:t>: </a:t>
            </a:r>
          </a:p>
          <a:p>
            <a:pPr eaLnBrk="1" hangingPunct="1">
              <a:defRPr/>
            </a:pPr>
            <a:r>
              <a:rPr lang="de-DE" sz="900" dirty="0" err="1">
                <a:solidFill>
                  <a:schemeClr val="bg1"/>
                </a:solidFill>
                <a:ea typeface="MS PGothic" charset="0"/>
                <a:cs typeface="MS PGothic" charset="0"/>
              </a:rPr>
              <a:t>BNetzA</a:t>
            </a:r>
            <a:r>
              <a:rPr lang="de-DE" sz="900" dirty="0">
                <a:solidFill>
                  <a:schemeClr val="bg1"/>
                </a:solidFill>
                <a:ea typeface="MS PGothic" charset="0"/>
                <a:cs typeface="MS PGothic" charset="0"/>
              </a:rPr>
              <a:t> 2019, </a:t>
            </a:r>
            <a:r>
              <a:rPr lang="de-DE" sz="900" dirty="0" err="1">
                <a:solidFill>
                  <a:schemeClr val="bg1"/>
                </a:solidFill>
                <a:ea typeface="MS PGothic" charset="0"/>
                <a:cs typeface="MS PGothic" charset="0"/>
              </a:rPr>
              <a:t>own</a:t>
            </a:r>
            <a:r>
              <a:rPr lang="de-DE" sz="900" dirty="0">
                <a:solidFill>
                  <a:schemeClr val="bg1"/>
                </a:solidFill>
                <a:ea typeface="MS PGothic" charset="0"/>
                <a:cs typeface="MS PGothic" charset="0"/>
              </a:rPr>
              <a:t> </a:t>
            </a:r>
            <a:r>
              <a:rPr lang="de-DE" sz="900" dirty="0" err="1">
                <a:solidFill>
                  <a:schemeClr val="bg1"/>
                </a:solidFill>
                <a:ea typeface="MS PGothic" charset="0"/>
                <a:cs typeface="MS PGothic" charset="0"/>
              </a:rPr>
              <a:t>depiction</a:t>
            </a:r>
            <a:endParaRPr lang="de-DE" sz="900" dirty="0">
              <a:solidFill>
                <a:schemeClr val="bg1"/>
              </a:solidFill>
              <a:ea typeface="MS PGothic" charset="0"/>
              <a:cs typeface="MS PGothic" charset="0"/>
            </a:endParaRPr>
          </a:p>
        </p:txBody>
      </p:sp>
      <p:sp>
        <p:nvSpPr>
          <p:cNvPr id="3" name="Textfeld 2"/>
          <p:cNvSpPr txBox="1"/>
          <p:nvPr/>
        </p:nvSpPr>
        <p:spPr>
          <a:xfrm>
            <a:off x="720090" y="5463540"/>
            <a:ext cx="4959691" cy="461665"/>
          </a:xfrm>
          <a:prstGeom prst="rect">
            <a:avLst/>
          </a:prstGeom>
          <a:noFill/>
        </p:spPr>
        <p:txBody>
          <a:bodyPr wrap="none" rtlCol="0">
            <a:spAutoFit/>
          </a:bodyPr>
          <a:lstStyle/>
          <a:p>
            <a:r>
              <a:rPr lang="de-DE" sz="2400" dirty="0"/>
              <a:t>2017: </a:t>
            </a:r>
            <a:r>
              <a:rPr lang="de-DE" sz="2400" dirty="0" err="1"/>
              <a:t>Auction</a:t>
            </a:r>
            <a:r>
              <a:rPr lang="de-DE" sz="2400" dirty="0"/>
              <a:t> </a:t>
            </a:r>
            <a:r>
              <a:rPr lang="de-DE" sz="2400" dirty="0" err="1"/>
              <a:t>law</a:t>
            </a:r>
            <a:r>
              <a:rPr lang="de-DE" sz="2400" dirty="0"/>
              <a:t> in </a:t>
            </a:r>
            <a:r>
              <a:rPr lang="de-DE" sz="2400" dirty="0" err="1"/>
              <a:t>operation</a:t>
            </a:r>
            <a:endParaRPr lang="de-DE" sz="2400" dirty="0"/>
          </a:p>
        </p:txBody>
      </p:sp>
    </p:spTree>
    <p:extLst>
      <p:ext uri="{BB962C8B-B14F-4D97-AF65-F5344CB8AC3E}">
        <p14:creationId xmlns:p14="http://schemas.microsoft.com/office/powerpoint/2010/main" val="2172446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FCA76E-A0D0-B048-97A9-A9BB6BFFCC29}"/>
              </a:ext>
            </a:extLst>
          </p:cNvPr>
          <p:cNvSpPr>
            <a:spLocks noGrp="1"/>
          </p:cNvSpPr>
          <p:nvPr>
            <p:ph type="title"/>
          </p:nvPr>
        </p:nvSpPr>
        <p:spPr>
          <a:xfrm>
            <a:off x="-102870" y="278354"/>
            <a:ext cx="9338310" cy="1143000"/>
          </a:xfrm>
        </p:spPr>
        <p:txBody>
          <a:bodyPr/>
          <a:lstStyle/>
          <a:p>
            <a:r>
              <a:rPr lang="de-DE" dirty="0">
                <a:solidFill>
                  <a:srgbClr val="008000"/>
                </a:solidFill>
              </a:rPr>
              <a:t>German Switch 2017: FIT to </a:t>
            </a:r>
            <a:r>
              <a:rPr lang="de-DE" dirty="0" err="1">
                <a:solidFill>
                  <a:srgbClr val="008000"/>
                </a:solidFill>
              </a:rPr>
              <a:t>Auctioning</a:t>
            </a:r>
            <a:r>
              <a:rPr lang="de-DE" dirty="0">
                <a:solidFill>
                  <a:srgbClr val="008000"/>
                </a:solidFill>
              </a:rPr>
              <a:t> </a:t>
            </a:r>
            <a:r>
              <a:rPr lang="de-DE" dirty="0" err="1">
                <a:solidFill>
                  <a:srgbClr val="008000"/>
                </a:solidFill>
              </a:rPr>
              <a:t>is</a:t>
            </a:r>
            <a:r>
              <a:rPr lang="de-DE" dirty="0">
                <a:solidFill>
                  <a:srgbClr val="008000"/>
                </a:solidFill>
              </a:rPr>
              <a:t> </a:t>
            </a:r>
            <a:r>
              <a:rPr lang="de-DE" dirty="0" err="1">
                <a:solidFill>
                  <a:srgbClr val="008000"/>
                </a:solidFill>
              </a:rPr>
              <a:t>calamity</a:t>
            </a:r>
            <a:r>
              <a:rPr lang="de-DE" dirty="0">
                <a:solidFill>
                  <a:srgbClr val="008000"/>
                </a:solidFill>
              </a:rPr>
              <a:t> Windpower n</a:t>
            </a:r>
            <a:r>
              <a:rPr lang="en-GB" dirty="0" err="1"/>
              <a:t>ew</a:t>
            </a:r>
            <a:r>
              <a:rPr lang="en-GB" dirty="0"/>
              <a:t>-built capacity fall in 2018 </a:t>
            </a:r>
          </a:p>
        </p:txBody>
      </p:sp>
      <p:pic>
        <p:nvPicPr>
          <p:cNvPr id="5" name="Grafik 4">
            <a:extLst>
              <a:ext uri="{FF2B5EF4-FFF2-40B4-BE49-F238E27FC236}">
                <a16:creationId xmlns:a16="http://schemas.microsoft.com/office/drawing/2014/main" id="{74D2ED43-EBB0-094F-8D9E-B13BBC2B8378}"/>
              </a:ext>
            </a:extLst>
          </p:cNvPr>
          <p:cNvPicPr>
            <a:picLocks noChangeAspect="1"/>
          </p:cNvPicPr>
          <p:nvPr/>
        </p:nvPicPr>
        <p:blipFill>
          <a:blip r:embed="rId2"/>
          <a:stretch>
            <a:fillRect/>
          </a:stretch>
        </p:blipFill>
        <p:spPr>
          <a:xfrm>
            <a:off x="580839" y="1613647"/>
            <a:ext cx="8140251" cy="4406900"/>
          </a:xfrm>
          <a:prstGeom prst="rect">
            <a:avLst/>
          </a:prstGeom>
        </p:spPr>
      </p:pic>
      <p:sp>
        <p:nvSpPr>
          <p:cNvPr id="6" name="Textfeld 3">
            <a:extLst>
              <a:ext uri="{FF2B5EF4-FFF2-40B4-BE49-F238E27FC236}">
                <a16:creationId xmlns:a16="http://schemas.microsoft.com/office/drawing/2014/main" id="{AF02589A-7729-044E-BA98-2F7E8C1AD959}"/>
              </a:ext>
            </a:extLst>
          </p:cNvPr>
          <p:cNvSpPr txBox="1">
            <a:spLocks noChangeArrowheads="1"/>
          </p:cNvSpPr>
          <p:nvPr/>
        </p:nvSpPr>
        <p:spPr bwMode="auto">
          <a:xfrm>
            <a:off x="0" y="6108556"/>
            <a:ext cx="4137025" cy="369332"/>
          </a:xfrm>
          <a:prstGeom prst="rect">
            <a:avLst/>
          </a:prstGeom>
          <a:noFill/>
          <a:ln w="9525">
            <a:noFill/>
            <a:miter lim="800000"/>
            <a:headEnd/>
            <a:tailEnd/>
          </a:ln>
        </p:spPr>
        <p:txBody>
          <a:bodyPr>
            <a:spAutoFit/>
          </a:bodyPr>
          <a:lstStyle/>
          <a:p>
            <a:pPr eaLnBrk="1" hangingPunct="1">
              <a:defRPr/>
            </a:pPr>
            <a:r>
              <a:rPr lang="de-DE" sz="900" dirty="0">
                <a:solidFill>
                  <a:schemeClr val="bg1"/>
                </a:solidFill>
              </a:rPr>
              <a:t>Source: </a:t>
            </a:r>
          </a:p>
          <a:p>
            <a:pPr eaLnBrk="1" hangingPunct="1">
              <a:defRPr/>
            </a:pPr>
            <a:r>
              <a:rPr lang="de-DE" sz="900" dirty="0">
                <a:solidFill>
                  <a:schemeClr val="bg1"/>
                </a:solidFill>
                <a:ea typeface="MS PGothic" charset="0"/>
                <a:cs typeface="MS PGothic" charset="0"/>
              </a:rPr>
              <a:t>BWE 2019</a:t>
            </a:r>
          </a:p>
        </p:txBody>
      </p:sp>
    </p:spTree>
    <p:extLst>
      <p:ext uri="{BB962C8B-B14F-4D97-AF65-F5344CB8AC3E}">
        <p14:creationId xmlns:p14="http://schemas.microsoft.com/office/powerpoint/2010/main" val="748615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165170-13E3-164B-9C98-8472725B787C}"/>
              </a:ext>
            </a:extLst>
          </p:cNvPr>
          <p:cNvSpPr>
            <a:spLocks noGrp="1"/>
          </p:cNvSpPr>
          <p:nvPr>
            <p:ph type="title"/>
          </p:nvPr>
        </p:nvSpPr>
        <p:spPr>
          <a:xfrm>
            <a:off x="-171450" y="285750"/>
            <a:ext cx="9521190" cy="1143000"/>
          </a:xfrm>
        </p:spPr>
        <p:txBody>
          <a:bodyPr/>
          <a:lstStyle/>
          <a:p>
            <a:r>
              <a:rPr lang="de-DE" dirty="0">
                <a:solidFill>
                  <a:srgbClr val="008000"/>
                </a:solidFill>
              </a:rPr>
              <a:t>German Switch 2017: FIT to </a:t>
            </a:r>
            <a:r>
              <a:rPr lang="de-DE" dirty="0" err="1">
                <a:solidFill>
                  <a:srgbClr val="008000"/>
                </a:solidFill>
              </a:rPr>
              <a:t>Auctioning</a:t>
            </a:r>
            <a:r>
              <a:rPr lang="de-DE" dirty="0">
                <a:solidFill>
                  <a:srgbClr val="008000"/>
                </a:solidFill>
              </a:rPr>
              <a:t> </a:t>
            </a:r>
            <a:r>
              <a:rPr lang="de-DE" dirty="0" err="1">
                <a:solidFill>
                  <a:srgbClr val="008000"/>
                </a:solidFill>
              </a:rPr>
              <a:t>is</a:t>
            </a:r>
            <a:r>
              <a:rPr lang="de-DE" dirty="0">
                <a:solidFill>
                  <a:srgbClr val="008000"/>
                </a:solidFill>
              </a:rPr>
              <a:t> </a:t>
            </a:r>
            <a:r>
              <a:rPr lang="de-DE" dirty="0" err="1">
                <a:solidFill>
                  <a:srgbClr val="008000"/>
                </a:solidFill>
              </a:rPr>
              <a:t>calamity</a:t>
            </a:r>
            <a:r>
              <a:rPr lang="de-DE" dirty="0">
                <a:solidFill>
                  <a:srgbClr val="008000"/>
                </a:solidFill>
              </a:rPr>
              <a:t> </a:t>
            </a:r>
            <a:br>
              <a:rPr lang="en-GB" dirty="0"/>
            </a:br>
            <a:r>
              <a:rPr lang="en-GB" dirty="0" err="1"/>
              <a:t>Windpower</a:t>
            </a:r>
            <a:r>
              <a:rPr lang="en-GB" dirty="0"/>
              <a:t>: Investment is falling; tariff is rising</a:t>
            </a:r>
          </a:p>
        </p:txBody>
      </p:sp>
      <p:sp>
        <p:nvSpPr>
          <p:cNvPr id="9" name="Textfeld 8">
            <a:extLst>
              <a:ext uri="{FF2B5EF4-FFF2-40B4-BE49-F238E27FC236}">
                <a16:creationId xmlns:a16="http://schemas.microsoft.com/office/drawing/2014/main" id="{2C0272BD-6231-F541-B6E8-CA5D877038B6}"/>
              </a:ext>
            </a:extLst>
          </p:cNvPr>
          <p:cNvSpPr txBox="1"/>
          <p:nvPr/>
        </p:nvSpPr>
        <p:spPr>
          <a:xfrm>
            <a:off x="7409329" y="1617382"/>
            <a:ext cx="1734671" cy="923330"/>
          </a:xfrm>
          <a:prstGeom prst="rect">
            <a:avLst/>
          </a:prstGeom>
          <a:noFill/>
        </p:spPr>
        <p:txBody>
          <a:bodyPr wrap="square" rtlCol="0">
            <a:spAutoFit/>
          </a:bodyPr>
          <a:lstStyle/>
          <a:p>
            <a:endParaRPr lang="en-GB" dirty="0"/>
          </a:p>
          <a:p>
            <a:endParaRPr lang="en-GB" dirty="0"/>
          </a:p>
          <a:p>
            <a:endParaRPr lang="en-GB" dirty="0"/>
          </a:p>
        </p:txBody>
      </p:sp>
      <p:sp>
        <p:nvSpPr>
          <p:cNvPr id="6" name="Textfeld 3">
            <a:extLst>
              <a:ext uri="{FF2B5EF4-FFF2-40B4-BE49-F238E27FC236}">
                <a16:creationId xmlns:a16="http://schemas.microsoft.com/office/drawing/2014/main" id="{DF7CEFC1-B78B-484E-9E4B-812AE2B771FE}"/>
              </a:ext>
            </a:extLst>
          </p:cNvPr>
          <p:cNvSpPr txBox="1">
            <a:spLocks noChangeArrowheads="1"/>
          </p:cNvSpPr>
          <p:nvPr/>
        </p:nvSpPr>
        <p:spPr bwMode="auto">
          <a:xfrm>
            <a:off x="0" y="6108556"/>
            <a:ext cx="4137025" cy="369332"/>
          </a:xfrm>
          <a:prstGeom prst="rect">
            <a:avLst/>
          </a:prstGeom>
          <a:noFill/>
          <a:ln w="9525">
            <a:noFill/>
            <a:miter lim="800000"/>
            <a:headEnd/>
            <a:tailEnd/>
          </a:ln>
        </p:spPr>
        <p:txBody>
          <a:bodyPr>
            <a:spAutoFit/>
          </a:bodyPr>
          <a:lstStyle/>
          <a:p>
            <a:pPr eaLnBrk="1" hangingPunct="1">
              <a:defRPr/>
            </a:pPr>
            <a:r>
              <a:rPr lang="de-DE" sz="900" dirty="0" err="1">
                <a:solidFill>
                  <a:schemeClr val="bg1"/>
                </a:solidFill>
              </a:rPr>
              <a:t>Sourcee</a:t>
            </a:r>
            <a:r>
              <a:rPr lang="de-DE" sz="900" dirty="0">
                <a:solidFill>
                  <a:schemeClr val="bg1"/>
                </a:solidFill>
              </a:rPr>
              <a:t>: </a:t>
            </a:r>
          </a:p>
          <a:p>
            <a:pPr eaLnBrk="1" hangingPunct="1">
              <a:defRPr/>
            </a:pPr>
            <a:r>
              <a:rPr lang="de-DE" sz="900" dirty="0" err="1">
                <a:solidFill>
                  <a:schemeClr val="bg1"/>
                </a:solidFill>
                <a:ea typeface="MS PGothic" charset="0"/>
                <a:cs typeface="MS PGothic" charset="0"/>
              </a:rPr>
              <a:t>BNetzA</a:t>
            </a:r>
            <a:r>
              <a:rPr lang="de-DE" sz="900" dirty="0">
                <a:solidFill>
                  <a:schemeClr val="bg1"/>
                </a:solidFill>
                <a:ea typeface="MS PGothic" charset="0"/>
                <a:cs typeface="MS PGothic" charset="0"/>
              </a:rPr>
              <a:t> 2019, </a:t>
            </a:r>
            <a:r>
              <a:rPr lang="de-DE" sz="900" dirty="0" err="1">
                <a:solidFill>
                  <a:schemeClr val="bg1"/>
                </a:solidFill>
                <a:ea typeface="MS PGothic" charset="0"/>
                <a:cs typeface="MS PGothic" charset="0"/>
              </a:rPr>
              <a:t>own</a:t>
            </a:r>
            <a:r>
              <a:rPr lang="de-DE" sz="900" dirty="0">
                <a:solidFill>
                  <a:schemeClr val="bg1"/>
                </a:solidFill>
                <a:ea typeface="MS PGothic" charset="0"/>
                <a:cs typeface="MS PGothic" charset="0"/>
              </a:rPr>
              <a:t> </a:t>
            </a:r>
            <a:r>
              <a:rPr lang="de-DE" sz="900" dirty="0" err="1">
                <a:solidFill>
                  <a:schemeClr val="bg1"/>
                </a:solidFill>
                <a:ea typeface="MS PGothic" charset="0"/>
                <a:cs typeface="MS PGothic" charset="0"/>
              </a:rPr>
              <a:t>depiction</a:t>
            </a:r>
            <a:endParaRPr lang="de-DE" sz="900" dirty="0">
              <a:solidFill>
                <a:schemeClr val="bg1"/>
              </a:solidFill>
              <a:ea typeface="MS PGothic" charset="0"/>
              <a:cs typeface="MS PGothic" charset="0"/>
            </a:endParaRPr>
          </a:p>
        </p:txBody>
      </p:sp>
      <p:pic>
        <p:nvPicPr>
          <p:cNvPr id="11" name="Grafik 10">
            <a:extLst>
              <a:ext uri="{FF2B5EF4-FFF2-40B4-BE49-F238E27FC236}">
                <a16:creationId xmlns:a16="http://schemas.microsoft.com/office/drawing/2014/main" id="{17CC2309-93D0-764D-9D74-586812696C3D}"/>
              </a:ext>
            </a:extLst>
          </p:cNvPr>
          <p:cNvPicPr>
            <a:picLocks noChangeAspect="1"/>
          </p:cNvPicPr>
          <p:nvPr/>
        </p:nvPicPr>
        <p:blipFill>
          <a:blip r:embed="rId2"/>
          <a:stretch>
            <a:fillRect/>
          </a:stretch>
        </p:blipFill>
        <p:spPr>
          <a:xfrm>
            <a:off x="0" y="1428750"/>
            <a:ext cx="8721090" cy="4444788"/>
          </a:xfrm>
          <a:prstGeom prst="rect">
            <a:avLst/>
          </a:prstGeom>
        </p:spPr>
      </p:pic>
    </p:spTree>
    <p:extLst>
      <p:ext uri="{BB962C8B-B14F-4D97-AF65-F5344CB8AC3E}">
        <p14:creationId xmlns:p14="http://schemas.microsoft.com/office/powerpoint/2010/main" val="210483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E47ACB-F4B7-9047-AAFA-5DD37A24A78F}"/>
              </a:ext>
            </a:extLst>
          </p:cNvPr>
          <p:cNvSpPr>
            <a:spLocks noGrp="1"/>
          </p:cNvSpPr>
          <p:nvPr>
            <p:ph type="title"/>
          </p:nvPr>
        </p:nvSpPr>
        <p:spPr/>
        <p:txBody>
          <a:bodyPr/>
          <a:lstStyle/>
          <a:p>
            <a:r>
              <a:rPr lang="en-GB" dirty="0"/>
              <a:t>Development of Feed-in Tariff for ground-mounted PV before and since Tendering</a:t>
            </a:r>
          </a:p>
        </p:txBody>
      </p:sp>
      <p:pic>
        <p:nvPicPr>
          <p:cNvPr id="4" name="Grafik 3">
            <a:extLst>
              <a:ext uri="{FF2B5EF4-FFF2-40B4-BE49-F238E27FC236}">
                <a16:creationId xmlns:a16="http://schemas.microsoft.com/office/drawing/2014/main" id="{2556FC67-EC8B-C647-92E6-FFD42A806B3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74058" y="1818304"/>
            <a:ext cx="6022116" cy="3412602"/>
          </a:xfrm>
          <a:prstGeom prst="rect">
            <a:avLst/>
          </a:prstGeom>
          <a:noFill/>
          <a:ln>
            <a:noFill/>
          </a:ln>
        </p:spPr>
      </p:pic>
      <p:sp>
        <p:nvSpPr>
          <p:cNvPr id="6" name="Rechteckige Legende 5">
            <a:extLst>
              <a:ext uri="{FF2B5EF4-FFF2-40B4-BE49-F238E27FC236}">
                <a16:creationId xmlns:a16="http://schemas.microsoft.com/office/drawing/2014/main" id="{588801C4-4A6A-D940-9968-11FE45D1F777}"/>
              </a:ext>
            </a:extLst>
          </p:cNvPr>
          <p:cNvSpPr/>
          <p:nvPr/>
        </p:nvSpPr>
        <p:spPr>
          <a:xfrm>
            <a:off x="6504174" y="1970801"/>
            <a:ext cx="1596838" cy="1143000"/>
          </a:xfrm>
          <a:prstGeom prst="wedgeRectCallout">
            <a:avLst>
              <a:gd name="adj1" fmla="val -109068"/>
              <a:gd name="adj2" fmla="val 15249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Introduction of Tendering</a:t>
            </a:r>
          </a:p>
        </p:txBody>
      </p:sp>
    </p:spTree>
    <p:extLst>
      <p:ext uri="{BB962C8B-B14F-4D97-AF65-F5344CB8AC3E}">
        <p14:creationId xmlns:p14="http://schemas.microsoft.com/office/powerpoint/2010/main" val="2521140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188640"/>
            <a:ext cx="8699862" cy="1143000"/>
          </a:xfrm>
        </p:spPr>
        <p:txBody>
          <a:bodyPr/>
          <a:lstStyle/>
          <a:p>
            <a:r>
              <a:rPr lang="de-DE" b="1" dirty="0"/>
              <a:t>EU lost </a:t>
            </a:r>
            <a:r>
              <a:rPr lang="de-DE" b="1" dirty="0" err="1"/>
              <a:t>the</a:t>
            </a:r>
            <a:r>
              <a:rPr lang="de-DE" b="1" dirty="0"/>
              <a:t> </a:t>
            </a:r>
            <a:r>
              <a:rPr lang="de-DE" b="1" dirty="0" err="1"/>
              <a:t>leading</a:t>
            </a:r>
            <a:r>
              <a:rPr lang="de-DE" b="1" dirty="0"/>
              <a:t> </a:t>
            </a:r>
            <a:r>
              <a:rPr lang="de-DE" b="1" dirty="0" err="1"/>
              <a:t>role</a:t>
            </a:r>
            <a:r>
              <a:rPr lang="de-DE" b="1" dirty="0"/>
              <a:t> in </a:t>
            </a:r>
            <a:r>
              <a:rPr lang="de-DE" b="1" dirty="0" err="1"/>
              <a:t>Renewables</a:t>
            </a:r>
            <a:r>
              <a:rPr lang="de-DE" b="1" dirty="0"/>
              <a:t>.</a:t>
            </a:r>
            <a:br>
              <a:rPr lang="de-DE" b="1" dirty="0"/>
            </a:br>
            <a:r>
              <a:rPr lang="de-DE" dirty="0"/>
              <a:t>Due to </a:t>
            </a:r>
            <a:r>
              <a:rPr lang="de-DE" dirty="0" err="1"/>
              <a:t>the</a:t>
            </a:r>
            <a:r>
              <a:rPr lang="de-DE" dirty="0"/>
              <a:t> </a:t>
            </a:r>
            <a:r>
              <a:rPr lang="de-DE" dirty="0" err="1"/>
              <a:t>switch</a:t>
            </a:r>
            <a:r>
              <a:rPr lang="de-DE" dirty="0"/>
              <a:t> to </a:t>
            </a:r>
            <a:r>
              <a:rPr lang="de-DE" dirty="0" err="1"/>
              <a:t>auctioning</a:t>
            </a:r>
            <a:r>
              <a:rPr lang="de-DE" dirty="0"/>
              <a:t>, </a:t>
            </a:r>
            <a:r>
              <a:rPr lang="de-DE" dirty="0" err="1"/>
              <a:t>the</a:t>
            </a:r>
            <a:r>
              <a:rPr lang="de-DE" dirty="0"/>
              <a:t> EU </a:t>
            </a:r>
            <a:r>
              <a:rPr lang="de-DE" dirty="0" err="1"/>
              <a:t>yearly</a:t>
            </a:r>
            <a:r>
              <a:rPr lang="de-DE" dirty="0"/>
              <a:t> </a:t>
            </a:r>
            <a:r>
              <a:rPr lang="de-DE" dirty="0" err="1"/>
              <a:t>investment</a:t>
            </a:r>
            <a:r>
              <a:rPr lang="de-DE" dirty="0"/>
              <a:t> was </a:t>
            </a:r>
            <a:r>
              <a:rPr lang="de-DE" dirty="0" err="1"/>
              <a:t>cut</a:t>
            </a:r>
            <a:r>
              <a:rPr lang="de-DE" dirty="0"/>
              <a:t> </a:t>
            </a:r>
            <a:r>
              <a:rPr lang="de-DE" dirty="0" err="1"/>
              <a:t>by</a:t>
            </a:r>
            <a:r>
              <a:rPr lang="de-DE" dirty="0"/>
              <a:t> </a:t>
            </a:r>
            <a:r>
              <a:rPr lang="de-DE" dirty="0" err="1"/>
              <a:t>more</a:t>
            </a:r>
            <a:r>
              <a:rPr lang="de-DE" dirty="0"/>
              <a:t> </a:t>
            </a:r>
            <a:r>
              <a:rPr lang="de-DE" dirty="0" err="1"/>
              <a:t>than</a:t>
            </a:r>
            <a:r>
              <a:rPr lang="de-DE" dirty="0"/>
              <a:t> a half </a:t>
            </a:r>
          </a:p>
        </p:txBody>
      </p:sp>
      <p:graphicFrame>
        <p:nvGraphicFramePr>
          <p:cNvPr id="6" name="Inhaltsplatzhalter 4">
            <a:extLst>
              <a:ext uri="{FF2B5EF4-FFF2-40B4-BE49-F238E27FC236}">
                <a16:creationId xmlns:a16="http://schemas.microsoft.com/office/drawing/2014/main" id="{8AC1E66B-7D86-5442-9193-C244C0E1BA4C}"/>
              </a:ext>
            </a:extLst>
          </p:cNvPr>
          <p:cNvGraphicFramePr>
            <a:graphicFrameLocks noGrp="1"/>
          </p:cNvGraphicFramePr>
          <p:nvPr>
            <p:ph idx="1"/>
            <p:extLst/>
          </p:nvPr>
        </p:nvGraphicFramePr>
        <p:xfrm>
          <a:off x="222250" y="1643063"/>
          <a:ext cx="8699500" cy="4038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72535813"/>
      </p:ext>
    </p:extLst>
  </p:cSld>
  <p:clrMapOvr>
    <a:masterClrMapping/>
  </p:clrMapOvr>
</p:sld>
</file>

<file path=ppt/theme/theme1.xml><?xml version="1.0" encoding="utf-8"?>
<a:theme xmlns:a="http://schemas.openxmlformats.org/drawingml/2006/main" name="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Hans-Josef deutsch neu">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deutsch neu" id="{032E3C06-A419-F243-B311-58CD7DEA4B34}" vid="{D1E1975F-B5E3-0E4C-B170-A4AF19717F67}"/>
    </a:ext>
  </a:extLst>
</a:theme>
</file>

<file path=ppt/theme/theme14.xml><?xml version="1.0" encoding="utf-8"?>
<a:theme xmlns:a="http://schemas.openxmlformats.org/drawingml/2006/main" name="2_Hans-Josef deutsch neu">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deutsch neu" id="{3B1E4BB3-30B1-8445-96D4-1E0F00AC5B0A}" vid="{946E99D1-185A-024C-8171-F58D2FB25DD4}"/>
    </a:ext>
  </a:extLst>
</a:theme>
</file>

<file path=ppt/theme/theme15.xml><?xml version="1.0" encoding="utf-8"?>
<a:theme xmlns:a="http://schemas.openxmlformats.org/drawingml/2006/main" name="3_Hans-Josef deutsch neu">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deutsch neu" id="{3B1E4BB3-30B1-8445-96D4-1E0F00AC5B0A}" vid="{946E99D1-185A-024C-8171-F58D2FB25DD4}"/>
    </a:ext>
  </a:extLst>
</a:theme>
</file>

<file path=ppt/theme/theme16.xml><?xml version="1.0" encoding="utf-8"?>
<a:theme xmlns:a="http://schemas.openxmlformats.org/drawingml/2006/main" name="1_Hans-Josef englisch">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englisch" id="{D83A29BC-1196-404A-9E27-401B6C87242F}" vid="{EAA47040-55C4-8647-BF69-5943CED61CDC}"/>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orlage engl Folien Fell">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Vorlage engl Folien Fell">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Vorlage engl Folien Fell">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Hans-Josef englisch">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englisch" id="{D83A29BC-1196-404A-9E27-401B6C87242F}" vid="{EAA47040-55C4-8647-BF69-5943CED61CDC}"/>
    </a:ext>
  </a:extLst>
</a:theme>
</file>

<file path=ppt/theme/theme6.xml><?xml version="1.0" encoding="utf-8"?>
<a:theme xmlns:a="http://schemas.openxmlformats.org/drawingml/2006/main" name="1_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Blank Cover + wallpap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klassinen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Hans-Josef deutsch neu">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Thaumas">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ans-Josef deutsch neu" id="{3B1E4BB3-30B1-8445-96D4-1E0F00AC5B0A}" vid="{946E99D1-185A-024C-8171-F58D2FB25DD4}"/>
    </a:ext>
  </a:extLst>
</a:theme>
</file>

<file path=ppt/theme/theme9.xml><?xml version="1.0" encoding="utf-8"?>
<a:theme xmlns:a="http://schemas.openxmlformats.org/drawingml/2006/main" name="2_Praesentation">
  <a:themeElements>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
      <a:clrScheme name="Studio 11">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12">
        <a:dk1>
          <a:srgbClr val="000000"/>
        </a:dk1>
        <a:lt1>
          <a:srgbClr val="FFFFFF"/>
        </a:lt1>
        <a:dk2>
          <a:srgbClr val="15851A"/>
        </a:dk2>
        <a:lt2>
          <a:srgbClr val="F1F472"/>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3">
        <a:dk1>
          <a:srgbClr val="000000"/>
        </a:dk1>
        <a:lt1>
          <a:srgbClr val="FFFFFF"/>
        </a:lt1>
        <a:dk2>
          <a:srgbClr val="009900"/>
        </a:dk2>
        <a:lt2>
          <a:srgbClr val="FFFF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F8B24"/>
        </a:folHlink>
      </a:clrScheme>
      <a:clrMap bg1="lt1" tx1="dk1" bg2="lt2" tx2="dk2" accent1="accent1" accent2="accent2" accent3="accent3" accent4="accent4" accent5="accent5" accent6="accent6" hlink="hlink" folHlink="folHlink"/>
    </a:extraClrScheme>
    <a:extraClrScheme>
      <a:clrScheme name="Studio 14">
        <a:dk1>
          <a:srgbClr val="000000"/>
        </a:dk1>
        <a:lt1>
          <a:srgbClr val="FFFFFF"/>
        </a:lt1>
        <a:dk2>
          <a:srgbClr val="008000"/>
        </a:dk2>
        <a:lt2>
          <a:srgbClr val="FF99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Studio 15">
        <a:dk1>
          <a:srgbClr val="000000"/>
        </a:dk1>
        <a:lt1>
          <a:srgbClr val="FFFFFF"/>
        </a:lt1>
        <a:dk2>
          <a:srgbClr val="008000"/>
        </a:dk2>
        <a:lt2>
          <a:srgbClr val="FF6600"/>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0080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1153</Words>
  <Application>Microsoft Macintosh PowerPoint</Application>
  <PresentationFormat>Bildschirmpräsentation (4:3)</PresentationFormat>
  <Paragraphs>145</Paragraphs>
  <Slides>21</Slides>
  <Notes>7</Notes>
  <HiddenSlides>0</HiddenSlides>
  <MMClips>0</MMClips>
  <ScaleCrop>false</ScaleCrop>
  <HeadingPairs>
    <vt:vector size="6" baseType="variant">
      <vt:variant>
        <vt:lpstr>Verwendete Schriftarten</vt:lpstr>
      </vt:variant>
      <vt:variant>
        <vt:i4>6</vt:i4>
      </vt:variant>
      <vt:variant>
        <vt:lpstr>Design</vt:lpstr>
      </vt:variant>
      <vt:variant>
        <vt:i4>16</vt:i4>
      </vt:variant>
      <vt:variant>
        <vt:lpstr>Folientitel</vt:lpstr>
      </vt:variant>
      <vt:variant>
        <vt:i4>21</vt:i4>
      </vt:variant>
    </vt:vector>
  </HeadingPairs>
  <TitlesOfParts>
    <vt:vector size="43" baseType="lpstr">
      <vt:lpstr>Arial</vt:lpstr>
      <vt:lpstr>Arial Black</vt:lpstr>
      <vt:lpstr>Calibri</vt:lpstr>
      <vt:lpstr>Times New Roman</vt:lpstr>
      <vt:lpstr>Verdana</vt:lpstr>
      <vt:lpstr>Wingdings</vt:lpstr>
      <vt:lpstr>Praesentation</vt:lpstr>
      <vt:lpstr>Vorlage engl Folien Fell</vt:lpstr>
      <vt:lpstr>1_Vorlage engl Folien Fell</vt:lpstr>
      <vt:lpstr>2_Vorlage engl Folien Fell</vt:lpstr>
      <vt:lpstr>Hans-Josef englisch</vt:lpstr>
      <vt:lpstr>1_Praesentation</vt:lpstr>
      <vt:lpstr>Blank Cover + wallpaper</vt:lpstr>
      <vt:lpstr>Hans-Josef deutsch neu</vt:lpstr>
      <vt:lpstr>2_Praesentation</vt:lpstr>
      <vt:lpstr>3_Praesentation</vt:lpstr>
      <vt:lpstr>4_Praesentation</vt:lpstr>
      <vt:lpstr>14_Praesentation</vt:lpstr>
      <vt:lpstr>1_Hans-Josef deutsch neu</vt:lpstr>
      <vt:lpstr>2_Hans-Josef deutsch neu</vt:lpstr>
      <vt:lpstr>3_Hans-Josef deutsch neu</vt:lpstr>
      <vt:lpstr>1_Hans-Josef englisch</vt:lpstr>
      <vt:lpstr>The transition to auction system of REN support failed:  Less investment and higher cost.  </vt:lpstr>
      <vt:lpstr>100% Renewables for Ukraine with decentralised investment will bring:</vt:lpstr>
      <vt:lpstr>Renewable energy in the hands of citizens</vt:lpstr>
      <vt:lpstr>Political support stimulates renewable growth  Share of renewable electricity in Germany </vt:lpstr>
      <vt:lpstr>German Switch: FIT to Auctioning is calamity Windpower Permissions in GW are falling </vt:lpstr>
      <vt:lpstr>German Switch 2017: FIT to Auctioning is calamity Windpower new-built capacity fall in 2018 </vt:lpstr>
      <vt:lpstr>German Switch 2017: FIT to Auctioning is calamity  Windpower: Investment is falling; tariff is rising</vt:lpstr>
      <vt:lpstr>Development of Feed-in Tariff for ground-mounted PV before and since Tendering</vt:lpstr>
      <vt:lpstr>EU lost the leading role in Renewables. Due to the switch to auctioning, the EU yearly investment was cut by more than a half </vt:lpstr>
      <vt:lpstr>Auctioning versus FIT</vt:lpstr>
      <vt:lpstr>Current Ukraine Legislation Proposal for New Green Tariff </vt:lpstr>
      <vt:lpstr>Historic breakthrough in 2000: Enactment of Renewable Energy Act (EEG) in German Parliament</vt:lpstr>
      <vt:lpstr>Feed-in tariff for combined renewable power producer </vt:lpstr>
      <vt:lpstr>PowerPoint-Präsentation</vt:lpstr>
      <vt:lpstr>Study Release: LUT University &amp; Energy Watch Group </vt:lpstr>
      <vt:lpstr>100% Renewables in Ukraine:  </vt:lpstr>
      <vt:lpstr>PowerPoint-Präsentation</vt:lpstr>
      <vt:lpstr>PowerPoint-Präsentation</vt:lpstr>
      <vt:lpstr>A 100% renewable energy system in Europe will support millions of local jobs in the power sector</vt:lpstr>
      <vt:lpstr>Policies necessary for renewable growth &amp; climate protection</vt:lpstr>
      <vt:lpstr>Thank you very much for your attention!</vt:lpstr>
    </vt:vector>
  </TitlesOfParts>
  <Company>Deutscher Bundestag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fellhama11</dc:creator>
  <cp:lastModifiedBy>Hans-Josef Fell</cp:lastModifiedBy>
  <cp:revision>262</cp:revision>
  <dcterms:created xsi:type="dcterms:W3CDTF">2013-04-03T08:26:04Z</dcterms:created>
  <dcterms:modified xsi:type="dcterms:W3CDTF">2019-02-21T09:32:35Z</dcterms:modified>
</cp:coreProperties>
</file>