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98" r:id="rId3"/>
    <p:sldId id="296" r:id="rId4"/>
    <p:sldId id="297" r:id="rId5"/>
    <p:sldId id="291" r:id="rId6"/>
    <p:sldId id="276" r:id="rId7"/>
    <p:sldId id="277" r:id="rId8"/>
    <p:sldId id="278" r:id="rId9"/>
    <p:sldId id="293" r:id="rId10"/>
    <p:sldId id="292" r:id="rId11"/>
    <p:sldId id="271" r:id="rId12"/>
    <p:sldId id="272" r:id="rId13"/>
    <p:sldId id="260" r:id="rId14"/>
    <p:sldId id="275" r:id="rId15"/>
    <p:sldId id="294" r:id="rId16"/>
    <p:sldId id="274" r:id="rId1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29" autoAdjust="0"/>
  </p:normalViewPr>
  <p:slideViewPr>
    <p:cSldViewPr>
      <p:cViewPr varScale="1">
        <p:scale>
          <a:sx n="66" d="100"/>
          <a:sy n="66" d="100"/>
        </p:scale>
        <p:origin x="6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asymbekova\Desktop\&#1055;&#1088;&#1077;&#1079;&#1077;&#1085;&#1090;&#1072;&#1094;&#1080;&#1103;%20&#1056;&#1060;&#1062;\z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khmetova_z\Desktop\&#1047;&#1072;&#1084;&#1080;&#1088;&#1072;\&#1056;&#1072;&#1089;&#1095;&#1077;&#1090;%20&#1090;&#1072;&#1088;&#1080;&#1092;&#1072;\&#1056;&#1072;&#1089;&#1095;&#1077;&#1090;%20&#1090;&#1072;&#1088;&#1080;&#1092;&#1072;%20&#1087;&#1086;%20ERG_30.0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khmetova_z\Desktop\&#1047;&#1072;&#1084;&#1080;&#1088;&#1072;\&#1056;&#1072;&#1089;&#1095;&#1077;&#1090;%20&#1090;&#1072;&#1088;&#1080;&#1092;&#1072;\&#1056;&#1072;&#1089;&#1095;&#1077;&#1090;%20&#1090;&#1072;&#1088;&#1080;&#1092;&#1072;%20&#1087;&#1086;%20ERG_30.0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600" b="1" i="0" baseline="0" dirty="0" smtClean="0">
                <a:solidFill>
                  <a:schemeClr val="accent5">
                    <a:lumMod val="50000"/>
                  </a:schemeClr>
                </a:solidFill>
              </a:rPr>
              <a:t>Долгосрочные цели развития ВИЭ</a:t>
            </a:r>
            <a:endParaRPr lang="ru-RU" sz="1600" b="1" i="0" baseline="0" dirty="0">
              <a:solidFill>
                <a:schemeClr val="accent5">
                  <a:lumMod val="50000"/>
                </a:schemeClr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8499583636355349"/>
          <c:y val="9.9622801009779466E-2"/>
          <c:w val="0.62587399480217765"/>
          <c:h val="0.62981886390996389"/>
        </c:manualLayout>
      </c:layout>
      <c:barChart>
        <c:barDir val="col"/>
        <c:grouping val="clustered"/>
        <c:varyColors val="0"/>
        <c:ser>
          <c:idx val="0"/>
          <c:order val="0"/>
          <c:spPr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c:spPr>
          <c:invertIfNegative val="0"/>
          <c:dLbls>
            <c:dLbl>
              <c:idx val="0"/>
              <c:layout>
                <c:manualLayout>
                  <c:x val="-2.6714744236992057E-17"/>
                  <c:y val="-3.8094971463766926E-2"/>
                </c:manualLayout>
              </c:layout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8289682811049522E-3"/>
                  <c:y val="-9.3121374645214014E-2"/>
                </c:manualLayout>
              </c:layout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7428787268932929E-3"/>
                  <c:y val="-0.1015865905700447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</a:t>
                    </a:r>
                    <a:r>
                      <a:rPr lang="en-US" dirty="0" smtClean="0"/>
                      <a:t>%  *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Open San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Лист1!$E$100:$E$102</c:f>
              <c:numCache>
                <c:formatCode>0%</c:formatCode>
                <c:ptCount val="3"/>
                <c:pt idx="0">
                  <c:v>3.0000000000000106E-2</c:v>
                </c:pt>
                <c:pt idx="1">
                  <c:v>0.1</c:v>
                </c:pt>
                <c:pt idx="2">
                  <c:v>0.5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40"/>
        <c:axId val="453936544"/>
        <c:axId val="453944776"/>
      </c:barChart>
      <c:catAx>
        <c:axId val="453936544"/>
        <c:scaling>
          <c:orientation val="minMax"/>
        </c:scaling>
        <c:delete val="1"/>
        <c:axPos val="b"/>
        <c:majorTickMark val="none"/>
        <c:minorTickMark val="none"/>
        <c:tickLblPos val="nextTo"/>
        <c:crossAx val="453944776"/>
        <c:crosses val="autoZero"/>
        <c:auto val="1"/>
        <c:lblAlgn val="ctr"/>
        <c:lblOffset val="100"/>
        <c:noMultiLvlLbl val="0"/>
      </c:catAx>
      <c:valAx>
        <c:axId val="4539447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53936544"/>
        <c:crosses val="autoZero"/>
        <c:crossBetween val="between"/>
      </c:valAx>
      <c:spPr>
        <a:noFill/>
        <a:ln w="3175">
          <a:noFill/>
        </a:ln>
      </c:spPr>
    </c:plotArea>
    <c:plotVisOnly val="1"/>
    <c:dispBlanksAs val="gap"/>
    <c:showDLblsOverMax val="0"/>
  </c:chart>
  <c:spPr>
    <a:ln>
      <a:solidFill>
        <a:schemeClr val="accent5">
          <a:lumMod val="50000"/>
        </a:schemeClr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rgbClr val="002060"/>
                </a:solidFill>
                <a:latin typeface="+mj-lt"/>
                <a:cs typeface="Arial" pitchFamily="34" charset="0"/>
              </a:defRPr>
            </a:pPr>
            <a:r>
              <a:rPr lang="ru-RU" sz="1800" dirty="0">
                <a:solidFill>
                  <a:srgbClr val="002060"/>
                </a:solidFill>
                <a:latin typeface="+mj-lt"/>
                <a:cs typeface="Arial" pitchFamily="34" charset="0"/>
              </a:rPr>
              <a:t>Затраты 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на</a:t>
            </a:r>
            <a:r>
              <a:rPr lang="ru-RU" sz="1800" baseline="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покупку электроэнергии ВИЭ, тыс. тенге</a:t>
            </a:r>
            <a:endParaRPr lang="ru-RU" sz="1800" dirty="0">
              <a:solidFill>
                <a:srgbClr val="002060"/>
              </a:solidFill>
              <a:latin typeface="+mj-lt"/>
              <a:cs typeface="Arial" pitchFamily="34" charset="0"/>
            </a:endParaRPr>
          </a:p>
        </c:rich>
      </c:tx>
      <c:layout>
        <c:manualLayout>
          <c:xMode val="edge"/>
          <c:yMode val="edge"/>
          <c:x val="0.19150993222740756"/>
          <c:y val="2.857150128910257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890286251445578"/>
          <c:y val="0.13173745914024199"/>
          <c:w val="0.84796756828098696"/>
          <c:h val="0.749910596706895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Свод!$I$22</c:f>
              <c:strCache>
                <c:ptCount val="1"/>
                <c:pt idx="0">
                  <c:v>Затраты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233 224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1163873035426003E-3"/>
                  <c:y val="2.0125645301612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232774607085198E-3"/>
                  <c:y val="1.6771371084677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Свод!$H$23:$H$29</c:f>
              <c:numCache>
                <c:formatCode>0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Свод!$I$23:$I$29</c:f>
              <c:numCache>
                <c:formatCode>#,##0</c:formatCode>
                <c:ptCount val="7"/>
                <c:pt idx="0">
                  <c:v>233223.56736000004</c:v>
                </c:pt>
                <c:pt idx="1">
                  <c:v>5605749.3284800006</c:v>
                </c:pt>
                <c:pt idx="2">
                  <c:v>11962613.384960001</c:v>
                </c:pt>
                <c:pt idx="3">
                  <c:v>27926378.27496</c:v>
                </c:pt>
                <c:pt idx="4">
                  <c:v>43890143.164960004</c:v>
                </c:pt>
                <c:pt idx="5">
                  <c:v>59853908.054959998</c:v>
                </c:pt>
                <c:pt idx="6">
                  <c:v>75817672.944960028</c:v>
                </c:pt>
              </c:numCache>
            </c:numRef>
          </c:val>
        </c:ser>
        <c:ser>
          <c:idx val="1"/>
          <c:order val="1"/>
          <c:tx>
            <c:strRef>
              <c:f>Свод!$H$22</c:f>
              <c:strCache>
                <c:ptCount val="1"/>
                <c:pt idx="0">
                  <c:v>Год</c:v>
                </c:pt>
              </c:strCache>
            </c:strRef>
          </c:tx>
          <c:invertIfNegative val="0"/>
          <c:cat>
            <c:numRef>
              <c:f>Свод!$H$23:$H$29</c:f>
              <c:numCache>
                <c:formatCode>0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Свод!$H$23:$H$29</c:f>
              <c:numCache>
                <c:formatCode>0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25408072"/>
        <c:axId val="325413168"/>
      </c:barChart>
      <c:catAx>
        <c:axId val="325408072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crossAx val="325413168"/>
        <c:crosses val="autoZero"/>
        <c:auto val="1"/>
        <c:lblAlgn val="ctr"/>
        <c:lblOffset val="100"/>
        <c:noMultiLvlLbl val="0"/>
      </c:catAx>
      <c:valAx>
        <c:axId val="325413168"/>
        <c:scaling>
          <c:orientation val="minMax"/>
        </c:scaling>
        <c:delete val="0"/>
        <c:axPos val="l"/>
        <c:majorGridlines/>
        <c:numFmt formatCode="0" sourceLinked="0"/>
        <c:majorTickMark val="none"/>
        <c:minorTickMark val="none"/>
        <c:tickLblPos val="nextTo"/>
        <c:spPr>
          <a:ln w="9525">
            <a:noFill/>
          </a:ln>
        </c:spPr>
        <c:crossAx val="325408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</a:defRPr>
            </a:pPr>
            <a:r>
              <a:rPr lang="ru-RU" dirty="0" smtClean="0">
                <a:solidFill>
                  <a:srgbClr val="002060"/>
                </a:solidFill>
              </a:rPr>
              <a:t>Затраты на покупку электроэнергии ВИЭ, тыс. тенге</a:t>
            </a:r>
            <a:endParaRPr lang="ru-RU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0.24525424462152814"/>
          <c:y val="1.748621640959786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977834562201427"/>
          <c:y val="0.11388644239943933"/>
          <c:w val="0.87567630163727483"/>
          <c:h val="0.8043606768496722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Свод!$I$22</c:f>
              <c:strCache>
                <c:ptCount val="1"/>
                <c:pt idx="0">
                  <c:v>Затраты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0.128232253670384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161503045234392E-3"/>
                  <c:y val="-0.25646450734076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373039283404754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Свод!$H$29:$H$31</c:f>
              <c:numCache>
                <c:formatCode>0</c:formatCode>
                <c:ptCount val="3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</c:numCache>
            </c:numRef>
          </c:cat>
          <c:val>
            <c:numRef>
              <c:f>Свод!$I$29:$I$31</c:f>
              <c:numCache>
                <c:formatCode>#,##0</c:formatCode>
                <c:ptCount val="3"/>
                <c:pt idx="0">
                  <c:v>75817672.944960013</c:v>
                </c:pt>
                <c:pt idx="1">
                  <c:v>151635345.88992003</c:v>
                </c:pt>
                <c:pt idx="2">
                  <c:v>252725576.48320004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5407288"/>
        <c:axId val="325408464"/>
      </c:barChart>
      <c:catAx>
        <c:axId val="32540728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325408464"/>
        <c:crosses val="autoZero"/>
        <c:auto val="1"/>
        <c:lblAlgn val="ctr"/>
        <c:lblOffset val="100"/>
        <c:noMultiLvlLbl val="0"/>
      </c:catAx>
      <c:valAx>
        <c:axId val="32540846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325407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7BD388BF-B4FF-4B80-9967-6DC2732670D0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705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705"/>
            <a:ext cx="2945659" cy="495936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544AD5D6-451E-43ED-B122-6DF99959DD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5329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0341CD6A-0141-4022-8729-7E3C2BDC4EAB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97E1B7DC-A8C0-4258-920C-DBEB83B8CB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776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tlassolar.kz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://www.atlas.windenergy.kz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khmetova_z\Desktop\ВИ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4"/>
            <a:ext cx="914399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-24"/>
            <a:ext cx="7772400" cy="14475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Аукционная с</a:t>
            </a:r>
            <a:r>
              <a:rPr lang="ru-RU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стема ВИЭ 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Казахстане</a:t>
            </a:r>
            <a:endParaRPr lang="ru-RU" sz="4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6068318"/>
            <a:ext cx="6400800" cy="432516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г.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Астана, 2019</a:t>
            </a:r>
            <a:endParaRPr lang="ru-RU" sz="2000" b="1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3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-24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2600" b="1" dirty="0">
                <a:solidFill>
                  <a:srgbClr val="002060"/>
                </a:solidFill>
                <a:cs typeface="Times New Roman" pitchFamily="18" charset="0"/>
              </a:rPr>
              <a:t>Причины </a:t>
            </a: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необходимости проведения </a:t>
            </a:r>
            <a:r>
              <a:rPr lang="en-US" sz="2600" b="1" dirty="0" smtClean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en-US" sz="26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квалификационного </a:t>
            </a:r>
            <a:r>
              <a:rPr lang="ru-RU" sz="2600" b="1" dirty="0">
                <a:solidFill>
                  <a:srgbClr val="002060"/>
                </a:solidFill>
                <a:cs typeface="Times New Roman" pitchFamily="18" charset="0"/>
              </a:rPr>
              <a:t>отбора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85852" y="2000240"/>
            <a:ext cx="6979705" cy="421484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Квалифицированные компании (опыт </a:t>
            </a:r>
            <a:endParaRPr lang="en-US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строительства)</a:t>
            </a:r>
            <a:endParaRPr lang="en-US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Финансово-состоятельные компании (финансовая </a:t>
            </a:r>
            <a:endParaRPr lang="en-US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гарантия 1-5% от стоимости проекта)</a:t>
            </a:r>
          </a:p>
          <a:p>
            <a:pPr>
              <a:buNone/>
            </a:pPr>
            <a:endParaRPr lang="en-US" sz="12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Конкурентоспособные компании (современные </a:t>
            </a:r>
            <a:endParaRPr lang="en-US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технологии)</a:t>
            </a:r>
            <a:endParaRPr lang="en-US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Поддержка отечественных производителей</a:t>
            </a:r>
            <a:endParaRPr lang="en-US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товаров, работ и услуг (социальный фактор)</a:t>
            </a:r>
            <a:endParaRPr lang="ru-RU" sz="24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2000232" y="1214422"/>
            <a:ext cx="4202708" cy="516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Допуск </a:t>
            </a:r>
            <a:r>
              <a:rPr lang="ru-RU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 </a:t>
            </a: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торгам</a:t>
            </a:r>
            <a:endParaRPr lang="ru-RU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6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7" name="Rectangle 146"/>
          <p:cNvSpPr/>
          <p:nvPr/>
        </p:nvSpPr>
        <p:spPr>
          <a:xfrm>
            <a:off x="357158" y="1071546"/>
            <a:ext cx="8501122" cy="5357850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sp>
        <p:nvSpPr>
          <p:cNvPr id="12" name="Oval 117"/>
          <p:cNvSpPr/>
          <p:nvPr/>
        </p:nvSpPr>
        <p:spPr>
          <a:xfrm>
            <a:off x="571472" y="2268132"/>
            <a:ext cx="535785" cy="446488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14" name="Oval 85"/>
          <p:cNvSpPr/>
          <p:nvPr/>
        </p:nvSpPr>
        <p:spPr>
          <a:xfrm>
            <a:off x="556101" y="3277280"/>
            <a:ext cx="515437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15" name="Freeform 691"/>
          <p:cNvSpPr>
            <a:spLocks noEditPoints="1"/>
          </p:cNvSpPr>
          <p:nvPr/>
        </p:nvSpPr>
        <p:spPr bwMode="auto">
          <a:xfrm>
            <a:off x="642910" y="2268132"/>
            <a:ext cx="357190" cy="357190"/>
          </a:xfrm>
          <a:custGeom>
            <a:avLst/>
            <a:gdLst>
              <a:gd name="T0" fmla="*/ 29 w 457"/>
              <a:gd name="T1" fmla="*/ 608 h 633"/>
              <a:gd name="T2" fmla="*/ 109 w 457"/>
              <a:gd name="T3" fmla="*/ 142 h 633"/>
              <a:gd name="T4" fmla="*/ 142 w 457"/>
              <a:gd name="T5" fmla="*/ 76 h 633"/>
              <a:gd name="T6" fmla="*/ 353 w 457"/>
              <a:gd name="T7" fmla="*/ 76 h 633"/>
              <a:gd name="T8" fmla="*/ 428 w 457"/>
              <a:gd name="T9" fmla="*/ 142 h 633"/>
              <a:gd name="T10" fmla="*/ 457 w 457"/>
              <a:gd name="T11" fmla="*/ 608 h 633"/>
              <a:gd name="T12" fmla="*/ 194 w 457"/>
              <a:gd name="T13" fmla="*/ 186 h 633"/>
              <a:gd name="T14" fmla="*/ 245 w 457"/>
              <a:gd name="T15" fmla="*/ 186 h 633"/>
              <a:gd name="T16" fmla="*/ 297 w 457"/>
              <a:gd name="T17" fmla="*/ 186 h 633"/>
              <a:gd name="T18" fmla="*/ 194 w 457"/>
              <a:gd name="T19" fmla="*/ 99 h 633"/>
              <a:gd name="T20" fmla="*/ 245 w 457"/>
              <a:gd name="T21" fmla="*/ 99 h 633"/>
              <a:gd name="T22" fmla="*/ 297 w 457"/>
              <a:gd name="T23" fmla="*/ 99 h 633"/>
              <a:gd name="T24" fmla="*/ 194 w 457"/>
              <a:gd name="T25" fmla="*/ 232 h 633"/>
              <a:gd name="T26" fmla="*/ 245 w 457"/>
              <a:gd name="T27" fmla="*/ 232 h 633"/>
              <a:gd name="T28" fmla="*/ 297 w 457"/>
              <a:gd name="T29" fmla="*/ 232 h 633"/>
              <a:gd name="T30" fmla="*/ 194 w 457"/>
              <a:gd name="T31" fmla="*/ 279 h 633"/>
              <a:gd name="T32" fmla="*/ 245 w 457"/>
              <a:gd name="T33" fmla="*/ 279 h 633"/>
              <a:gd name="T34" fmla="*/ 297 w 457"/>
              <a:gd name="T35" fmla="*/ 279 h 633"/>
              <a:gd name="T36" fmla="*/ 194 w 457"/>
              <a:gd name="T37" fmla="*/ 375 h 633"/>
              <a:gd name="T38" fmla="*/ 245 w 457"/>
              <a:gd name="T39" fmla="*/ 375 h 633"/>
              <a:gd name="T40" fmla="*/ 297 w 457"/>
              <a:gd name="T41" fmla="*/ 375 h 633"/>
              <a:gd name="T42" fmla="*/ 194 w 457"/>
              <a:gd name="T43" fmla="*/ 421 h 633"/>
              <a:gd name="T44" fmla="*/ 245 w 457"/>
              <a:gd name="T45" fmla="*/ 421 h 633"/>
              <a:gd name="T46" fmla="*/ 297 w 457"/>
              <a:gd name="T47" fmla="*/ 421 h 633"/>
              <a:gd name="T48" fmla="*/ 194 w 457"/>
              <a:gd name="T49" fmla="*/ 468 h 633"/>
              <a:gd name="T50" fmla="*/ 245 w 457"/>
              <a:gd name="T51" fmla="*/ 468 h 633"/>
              <a:gd name="T52" fmla="*/ 297 w 457"/>
              <a:gd name="T53" fmla="*/ 468 h 633"/>
              <a:gd name="T54" fmla="*/ 366 w 457"/>
              <a:gd name="T55" fmla="*/ 186 h 633"/>
              <a:gd name="T56" fmla="*/ 366 w 457"/>
              <a:gd name="T57" fmla="*/ 232 h 633"/>
              <a:gd name="T58" fmla="*/ 366 w 457"/>
              <a:gd name="T59" fmla="*/ 279 h 633"/>
              <a:gd name="T60" fmla="*/ 366 w 457"/>
              <a:gd name="T61" fmla="*/ 375 h 633"/>
              <a:gd name="T62" fmla="*/ 366 w 457"/>
              <a:gd name="T63" fmla="*/ 421 h 633"/>
              <a:gd name="T64" fmla="*/ 328 w 457"/>
              <a:gd name="T65" fmla="*/ 539 h 633"/>
              <a:gd name="T66" fmla="*/ 392 w 457"/>
              <a:gd name="T67" fmla="*/ 186 h 633"/>
              <a:gd name="T68" fmla="*/ 392 w 457"/>
              <a:gd name="T69" fmla="*/ 232 h 633"/>
              <a:gd name="T70" fmla="*/ 392 w 457"/>
              <a:gd name="T71" fmla="*/ 279 h 633"/>
              <a:gd name="T72" fmla="*/ 392 w 457"/>
              <a:gd name="T73" fmla="*/ 375 h 633"/>
              <a:gd name="T74" fmla="*/ 392 w 457"/>
              <a:gd name="T75" fmla="*/ 421 h 633"/>
              <a:gd name="T76" fmla="*/ 354 w 457"/>
              <a:gd name="T77" fmla="*/ 539 h 633"/>
              <a:gd name="T78" fmla="*/ 79 w 457"/>
              <a:gd name="T79" fmla="*/ 186 h 633"/>
              <a:gd name="T80" fmla="*/ 79 w 457"/>
              <a:gd name="T81" fmla="*/ 232 h 633"/>
              <a:gd name="T82" fmla="*/ 79 w 457"/>
              <a:gd name="T83" fmla="*/ 279 h 633"/>
              <a:gd name="T84" fmla="*/ 79 w 457"/>
              <a:gd name="T85" fmla="*/ 375 h 633"/>
              <a:gd name="T86" fmla="*/ 79 w 457"/>
              <a:gd name="T87" fmla="*/ 421 h 633"/>
              <a:gd name="T88" fmla="*/ 122 w 457"/>
              <a:gd name="T89" fmla="*/ 539 h 633"/>
              <a:gd name="T90" fmla="*/ 106 w 457"/>
              <a:gd name="T91" fmla="*/ 186 h 633"/>
              <a:gd name="T92" fmla="*/ 106 w 457"/>
              <a:gd name="T93" fmla="*/ 232 h 633"/>
              <a:gd name="T94" fmla="*/ 106 w 457"/>
              <a:gd name="T95" fmla="*/ 279 h 633"/>
              <a:gd name="T96" fmla="*/ 106 w 457"/>
              <a:gd name="T97" fmla="*/ 375 h 633"/>
              <a:gd name="T98" fmla="*/ 106 w 457"/>
              <a:gd name="T99" fmla="*/ 421 h 633"/>
              <a:gd name="T100" fmla="*/ 148 w 457"/>
              <a:gd name="T101" fmla="*/ 539 h 633"/>
              <a:gd name="T102" fmla="*/ 226 w 457"/>
              <a:gd name="T103" fmla="*/ 539 h 633"/>
              <a:gd name="T104" fmla="*/ 232 w 457"/>
              <a:gd name="T105" fmla="*/ 53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633">
                <a:moveTo>
                  <a:pt x="457" y="608"/>
                </a:moveTo>
                <a:lnTo>
                  <a:pt x="457" y="633"/>
                </a:lnTo>
                <a:lnTo>
                  <a:pt x="0" y="633"/>
                </a:lnTo>
                <a:lnTo>
                  <a:pt x="0" y="608"/>
                </a:lnTo>
                <a:lnTo>
                  <a:pt x="29" y="608"/>
                </a:lnTo>
                <a:lnTo>
                  <a:pt x="29" y="152"/>
                </a:lnTo>
                <a:lnTo>
                  <a:pt x="18" y="152"/>
                </a:lnTo>
                <a:lnTo>
                  <a:pt x="18" y="142"/>
                </a:lnTo>
                <a:lnTo>
                  <a:pt x="29" y="142"/>
                </a:lnTo>
                <a:lnTo>
                  <a:pt x="109" y="142"/>
                </a:lnTo>
                <a:lnTo>
                  <a:pt x="109" y="88"/>
                </a:lnTo>
                <a:lnTo>
                  <a:pt x="96" y="88"/>
                </a:lnTo>
                <a:lnTo>
                  <a:pt x="96" y="76"/>
                </a:lnTo>
                <a:lnTo>
                  <a:pt x="109" y="76"/>
                </a:lnTo>
                <a:lnTo>
                  <a:pt x="142" y="76"/>
                </a:lnTo>
                <a:lnTo>
                  <a:pt x="142" y="60"/>
                </a:lnTo>
                <a:lnTo>
                  <a:pt x="227" y="0"/>
                </a:lnTo>
                <a:lnTo>
                  <a:pt x="314" y="60"/>
                </a:lnTo>
                <a:lnTo>
                  <a:pt x="314" y="76"/>
                </a:lnTo>
                <a:lnTo>
                  <a:pt x="353" y="76"/>
                </a:lnTo>
                <a:lnTo>
                  <a:pt x="366" y="76"/>
                </a:lnTo>
                <a:lnTo>
                  <a:pt x="366" y="88"/>
                </a:lnTo>
                <a:lnTo>
                  <a:pt x="353" y="88"/>
                </a:lnTo>
                <a:lnTo>
                  <a:pt x="353" y="142"/>
                </a:lnTo>
                <a:lnTo>
                  <a:pt x="428" y="142"/>
                </a:lnTo>
                <a:lnTo>
                  <a:pt x="439" y="142"/>
                </a:lnTo>
                <a:lnTo>
                  <a:pt x="439" y="152"/>
                </a:lnTo>
                <a:lnTo>
                  <a:pt x="428" y="152"/>
                </a:lnTo>
                <a:lnTo>
                  <a:pt x="428" y="608"/>
                </a:lnTo>
                <a:lnTo>
                  <a:pt x="457" y="608"/>
                </a:lnTo>
                <a:close/>
                <a:moveTo>
                  <a:pt x="194" y="186"/>
                </a:moveTo>
                <a:lnTo>
                  <a:pt x="158" y="186"/>
                </a:lnTo>
                <a:lnTo>
                  <a:pt x="158" y="222"/>
                </a:lnTo>
                <a:lnTo>
                  <a:pt x="194" y="222"/>
                </a:lnTo>
                <a:lnTo>
                  <a:pt x="194" y="186"/>
                </a:lnTo>
                <a:close/>
                <a:moveTo>
                  <a:pt x="245" y="186"/>
                </a:moveTo>
                <a:lnTo>
                  <a:pt x="210" y="186"/>
                </a:lnTo>
                <a:lnTo>
                  <a:pt x="210" y="222"/>
                </a:lnTo>
                <a:lnTo>
                  <a:pt x="245" y="222"/>
                </a:lnTo>
                <a:lnTo>
                  <a:pt x="245" y="186"/>
                </a:lnTo>
                <a:close/>
                <a:moveTo>
                  <a:pt x="297" y="186"/>
                </a:moveTo>
                <a:lnTo>
                  <a:pt x="261" y="186"/>
                </a:lnTo>
                <a:lnTo>
                  <a:pt x="261" y="222"/>
                </a:lnTo>
                <a:lnTo>
                  <a:pt x="297" y="222"/>
                </a:lnTo>
                <a:lnTo>
                  <a:pt x="297" y="186"/>
                </a:lnTo>
                <a:close/>
                <a:moveTo>
                  <a:pt x="194" y="99"/>
                </a:moveTo>
                <a:lnTo>
                  <a:pt x="158" y="99"/>
                </a:lnTo>
                <a:lnTo>
                  <a:pt x="158" y="135"/>
                </a:lnTo>
                <a:lnTo>
                  <a:pt x="194" y="135"/>
                </a:lnTo>
                <a:lnTo>
                  <a:pt x="194" y="99"/>
                </a:lnTo>
                <a:close/>
                <a:moveTo>
                  <a:pt x="245" y="99"/>
                </a:moveTo>
                <a:lnTo>
                  <a:pt x="210" y="99"/>
                </a:lnTo>
                <a:lnTo>
                  <a:pt x="210" y="135"/>
                </a:lnTo>
                <a:lnTo>
                  <a:pt x="245" y="135"/>
                </a:lnTo>
                <a:lnTo>
                  <a:pt x="245" y="99"/>
                </a:lnTo>
                <a:close/>
                <a:moveTo>
                  <a:pt x="297" y="99"/>
                </a:moveTo>
                <a:lnTo>
                  <a:pt x="261" y="99"/>
                </a:lnTo>
                <a:lnTo>
                  <a:pt x="261" y="135"/>
                </a:lnTo>
                <a:lnTo>
                  <a:pt x="297" y="135"/>
                </a:lnTo>
                <a:lnTo>
                  <a:pt x="297" y="99"/>
                </a:lnTo>
                <a:close/>
                <a:moveTo>
                  <a:pt x="194" y="232"/>
                </a:moveTo>
                <a:lnTo>
                  <a:pt x="158" y="232"/>
                </a:lnTo>
                <a:lnTo>
                  <a:pt x="158" y="268"/>
                </a:lnTo>
                <a:lnTo>
                  <a:pt x="194" y="268"/>
                </a:lnTo>
                <a:lnTo>
                  <a:pt x="194" y="232"/>
                </a:lnTo>
                <a:close/>
                <a:moveTo>
                  <a:pt x="245" y="232"/>
                </a:moveTo>
                <a:lnTo>
                  <a:pt x="210" y="232"/>
                </a:lnTo>
                <a:lnTo>
                  <a:pt x="210" y="268"/>
                </a:lnTo>
                <a:lnTo>
                  <a:pt x="245" y="268"/>
                </a:lnTo>
                <a:lnTo>
                  <a:pt x="245" y="232"/>
                </a:lnTo>
                <a:close/>
                <a:moveTo>
                  <a:pt x="297" y="232"/>
                </a:moveTo>
                <a:lnTo>
                  <a:pt x="261" y="232"/>
                </a:lnTo>
                <a:lnTo>
                  <a:pt x="261" y="268"/>
                </a:lnTo>
                <a:lnTo>
                  <a:pt x="297" y="268"/>
                </a:lnTo>
                <a:lnTo>
                  <a:pt x="297" y="232"/>
                </a:lnTo>
                <a:close/>
                <a:moveTo>
                  <a:pt x="194" y="279"/>
                </a:moveTo>
                <a:lnTo>
                  <a:pt x="158" y="279"/>
                </a:lnTo>
                <a:lnTo>
                  <a:pt x="158" y="315"/>
                </a:lnTo>
                <a:lnTo>
                  <a:pt x="194" y="315"/>
                </a:lnTo>
                <a:lnTo>
                  <a:pt x="194" y="279"/>
                </a:lnTo>
                <a:close/>
                <a:moveTo>
                  <a:pt x="245" y="279"/>
                </a:moveTo>
                <a:lnTo>
                  <a:pt x="210" y="279"/>
                </a:lnTo>
                <a:lnTo>
                  <a:pt x="210" y="315"/>
                </a:lnTo>
                <a:lnTo>
                  <a:pt x="245" y="315"/>
                </a:lnTo>
                <a:lnTo>
                  <a:pt x="245" y="279"/>
                </a:lnTo>
                <a:close/>
                <a:moveTo>
                  <a:pt x="297" y="279"/>
                </a:moveTo>
                <a:lnTo>
                  <a:pt x="261" y="279"/>
                </a:lnTo>
                <a:lnTo>
                  <a:pt x="261" y="315"/>
                </a:lnTo>
                <a:lnTo>
                  <a:pt x="297" y="315"/>
                </a:lnTo>
                <a:lnTo>
                  <a:pt x="297" y="279"/>
                </a:lnTo>
                <a:close/>
                <a:moveTo>
                  <a:pt x="194" y="375"/>
                </a:moveTo>
                <a:lnTo>
                  <a:pt x="158" y="375"/>
                </a:lnTo>
                <a:lnTo>
                  <a:pt x="158" y="409"/>
                </a:lnTo>
                <a:lnTo>
                  <a:pt x="194" y="409"/>
                </a:lnTo>
                <a:lnTo>
                  <a:pt x="194" y="375"/>
                </a:lnTo>
                <a:close/>
                <a:moveTo>
                  <a:pt x="245" y="375"/>
                </a:moveTo>
                <a:lnTo>
                  <a:pt x="210" y="375"/>
                </a:lnTo>
                <a:lnTo>
                  <a:pt x="210" y="409"/>
                </a:lnTo>
                <a:lnTo>
                  <a:pt x="245" y="409"/>
                </a:lnTo>
                <a:lnTo>
                  <a:pt x="245" y="375"/>
                </a:lnTo>
                <a:close/>
                <a:moveTo>
                  <a:pt x="297" y="375"/>
                </a:moveTo>
                <a:lnTo>
                  <a:pt x="261" y="375"/>
                </a:lnTo>
                <a:lnTo>
                  <a:pt x="261" y="409"/>
                </a:lnTo>
                <a:lnTo>
                  <a:pt x="297" y="409"/>
                </a:lnTo>
                <a:lnTo>
                  <a:pt x="297" y="375"/>
                </a:lnTo>
                <a:close/>
                <a:moveTo>
                  <a:pt x="194" y="421"/>
                </a:moveTo>
                <a:lnTo>
                  <a:pt x="158" y="421"/>
                </a:lnTo>
                <a:lnTo>
                  <a:pt x="158" y="457"/>
                </a:lnTo>
                <a:lnTo>
                  <a:pt x="194" y="457"/>
                </a:lnTo>
                <a:lnTo>
                  <a:pt x="194" y="421"/>
                </a:lnTo>
                <a:close/>
                <a:moveTo>
                  <a:pt x="245" y="421"/>
                </a:moveTo>
                <a:lnTo>
                  <a:pt x="210" y="421"/>
                </a:lnTo>
                <a:lnTo>
                  <a:pt x="210" y="457"/>
                </a:lnTo>
                <a:lnTo>
                  <a:pt x="245" y="457"/>
                </a:lnTo>
                <a:lnTo>
                  <a:pt x="245" y="421"/>
                </a:lnTo>
                <a:close/>
                <a:moveTo>
                  <a:pt x="297" y="421"/>
                </a:moveTo>
                <a:lnTo>
                  <a:pt x="261" y="421"/>
                </a:lnTo>
                <a:lnTo>
                  <a:pt x="261" y="457"/>
                </a:lnTo>
                <a:lnTo>
                  <a:pt x="297" y="457"/>
                </a:lnTo>
                <a:lnTo>
                  <a:pt x="297" y="421"/>
                </a:lnTo>
                <a:close/>
                <a:moveTo>
                  <a:pt x="194" y="468"/>
                </a:moveTo>
                <a:lnTo>
                  <a:pt x="158" y="468"/>
                </a:lnTo>
                <a:lnTo>
                  <a:pt x="158" y="504"/>
                </a:lnTo>
                <a:lnTo>
                  <a:pt x="194" y="504"/>
                </a:lnTo>
                <a:lnTo>
                  <a:pt x="194" y="468"/>
                </a:lnTo>
                <a:close/>
                <a:moveTo>
                  <a:pt x="245" y="468"/>
                </a:moveTo>
                <a:lnTo>
                  <a:pt x="210" y="468"/>
                </a:lnTo>
                <a:lnTo>
                  <a:pt x="210" y="504"/>
                </a:lnTo>
                <a:lnTo>
                  <a:pt x="245" y="504"/>
                </a:lnTo>
                <a:lnTo>
                  <a:pt x="245" y="468"/>
                </a:lnTo>
                <a:close/>
                <a:moveTo>
                  <a:pt x="297" y="468"/>
                </a:moveTo>
                <a:lnTo>
                  <a:pt x="261" y="468"/>
                </a:lnTo>
                <a:lnTo>
                  <a:pt x="261" y="504"/>
                </a:lnTo>
                <a:lnTo>
                  <a:pt x="297" y="504"/>
                </a:lnTo>
                <a:lnTo>
                  <a:pt x="297" y="468"/>
                </a:lnTo>
                <a:close/>
                <a:moveTo>
                  <a:pt x="366" y="186"/>
                </a:moveTo>
                <a:lnTo>
                  <a:pt x="351" y="186"/>
                </a:lnTo>
                <a:lnTo>
                  <a:pt x="351" y="222"/>
                </a:lnTo>
                <a:lnTo>
                  <a:pt x="366" y="222"/>
                </a:lnTo>
                <a:lnTo>
                  <a:pt x="366" y="186"/>
                </a:lnTo>
                <a:close/>
                <a:moveTo>
                  <a:pt x="366" y="232"/>
                </a:moveTo>
                <a:lnTo>
                  <a:pt x="351" y="232"/>
                </a:lnTo>
                <a:lnTo>
                  <a:pt x="351" y="268"/>
                </a:lnTo>
                <a:lnTo>
                  <a:pt x="366" y="268"/>
                </a:lnTo>
                <a:lnTo>
                  <a:pt x="366" y="232"/>
                </a:lnTo>
                <a:close/>
                <a:moveTo>
                  <a:pt x="366" y="279"/>
                </a:moveTo>
                <a:lnTo>
                  <a:pt x="351" y="279"/>
                </a:lnTo>
                <a:lnTo>
                  <a:pt x="351" y="315"/>
                </a:lnTo>
                <a:lnTo>
                  <a:pt x="366" y="315"/>
                </a:lnTo>
                <a:lnTo>
                  <a:pt x="366" y="279"/>
                </a:lnTo>
                <a:close/>
                <a:moveTo>
                  <a:pt x="366" y="375"/>
                </a:moveTo>
                <a:lnTo>
                  <a:pt x="351" y="375"/>
                </a:lnTo>
                <a:lnTo>
                  <a:pt x="351" y="409"/>
                </a:lnTo>
                <a:lnTo>
                  <a:pt x="366" y="409"/>
                </a:lnTo>
                <a:lnTo>
                  <a:pt x="366" y="375"/>
                </a:lnTo>
                <a:close/>
                <a:moveTo>
                  <a:pt x="366" y="421"/>
                </a:moveTo>
                <a:lnTo>
                  <a:pt x="351" y="421"/>
                </a:lnTo>
                <a:lnTo>
                  <a:pt x="351" y="457"/>
                </a:lnTo>
                <a:lnTo>
                  <a:pt x="366" y="457"/>
                </a:lnTo>
                <a:lnTo>
                  <a:pt x="366" y="421"/>
                </a:lnTo>
                <a:close/>
                <a:moveTo>
                  <a:pt x="328" y="539"/>
                </a:moveTo>
                <a:lnTo>
                  <a:pt x="314" y="539"/>
                </a:lnTo>
                <a:lnTo>
                  <a:pt x="314" y="575"/>
                </a:lnTo>
                <a:lnTo>
                  <a:pt x="328" y="575"/>
                </a:lnTo>
                <a:lnTo>
                  <a:pt x="328" y="539"/>
                </a:lnTo>
                <a:close/>
                <a:moveTo>
                  <a:pt x="392" y="186"/>
                </a:moveTo>
                <a:lnTo>
                  <a:pt x="377" y="186"/>
                </a:lnTo>
                <a:lnTo>
                  <a:pt x="377" y="222"/>
                </a:lnTo>
                <a:lnTo>
                  <a:pt x="392" y="222"/>
                </a:lnTo>
                <a:lnTo>
                  <a:pt x="392" y="186"/>
                </a:lnTo>
                <a:close/>
                <a:moveTo>
                  <a:pt x="392" y="232"/>
                </a:moveTo>
                <a:lnTo>
                  <a:pt x="377" y="232"/>
                </a:lnTo>
                <a:lnTo>
                  <a:pt x="377" y="268"/>
                </a:lnTo>
                <a:lnTo>
                  <a:pt x="392" y="268"/>
                </a:lnTo>
                <a:lnTo>
                  <a:pt x="392" y="232"/>
                </a:lnTo>
                <a:close/>
                <a:moveTo>
                  <a:pt x="392" y="279"/>
                </a:moveTo>
                <a:lnTo>
                  <a:pt x="377" y="279"/>
                </a:lnTo>
                <a:lnTo>
                  <a:pt x="377" y="315"/>
                </a:lnTo>
                <a:lnTo>
                  <a:pt x="392" y="315"/>
                </a:lnTo>
                <a:lnTo>
                  <a:pt x="392" y="279"/>
                </a:lnTo>
                <a:close/>
                <a:moveTo>
                  <a:pt x="392" y="375"/>
                </a:moveTo>
                <a:lnTo>
                  <a:pt x="377" y="375"/>
                </a:lnTo>
                <a:lnTo>
                  <a:pt x="377" y="409"/>
                </a:lnTo>
                <a:lnTo>
                  <a:pt x="392" y="409"/>
                </a:lnTo>
                <a:lnTo>
                  <a:pt x="392" y="375"/>
                </a:lnTo>
                <a:close/>
                <a:moveTo>
                  <a:pt x="392" y="421"/>
                </a:moveTo>
                <a:lnTo>
                  <a:pt x="377" y="421"/>
                </a:lnTo>
                <a:lnTo>
                  <a:pt x="377" y="457"/>
                </a:lnTo>
                <a:lnTo>
                  <a:pt x="392" y="457"/>
                </a:lnTo>
                <a:lnTo>
                  <a:pt x="392" y="421"/>
                </a:lnTo>
                <a:close/>
                <a:moveTo>
                  <a:pt x="354" y="539"/>
                </a:moveTo>
                <a:lnTo>
                  <a:pt x="341" y="539"/>
                </a:lnTo>
                <a:lnTo>
                  <a:pt x="341" y="575"/>
                </a:lnTo>
                <a:lnTo>
                  <a:pt x="354" y="575"/>
                </a:lnTo>
                <a:lnTo>
                  <a:pt x="354" y="539"/>
                </a:lnTo>
                <a:close/>
                <a:moveTo>
                  <a:pt x="79" y="186"/>
                </a:moveTo>
                <a:lnTo>
                  <a:pt x="65" y="186"/>
                </a:lnTo>
                <a:lnTo>
                  <a:pt x="65" y="222"/>
                </a:lnTo>
                <a:lnTo>
                  <a:pt x="79" y="222"/>
                </a:lnTo>
                <a:lnTo>
                  <a:pt x="79" y="186"/>
                </a:lnTo>
                <a:close/>
                <a:moveTo>
                  <a:pt x="79" y="232"/>
                </a:moveTo>
                <a:lnTo>
                  <a:pt x="65" y="232"/>
                </a:lnTo>
                <a:lnTo>
                  <a:pt x="65" y="268"/>
                </a:lnTo>
                <a:lnTo>
                  <a:pt x="79" y="268"/>
                </a:lnTo>
                <a:lnTo>
                  <a:pt x="79" y="232"/>
                </a:lnTo>
                <a:close/>
                <a:moveTo>
                  <a:pt x="79" y="279"/>
                </a:moveTo>
                <a:lnTo>
                  <a:pt x="65" y="279"/>
                </a:lnTo>
                <a:lnTo>
                  <a:pt x="65" y="315"/>
                </a:lnTo>
                <a:lnTo>
                  <a:pt x="79" y="315"/>
                </a:lnTo>
                <a:lnTo>
                  <a:pt x="79" y="279"/>
                </a:lnTo>
                <a:close/>
                <a:moveTo>
                  <a:pt x="79" y="375"/>
                </a:moveTo>
                <a:lnTo>
                  <a:pt x="65" y="375"/>
                </a:lnTo>
                <a:lnTo>
                  <a:pt x="65" y="409"/>
                </a:lnTo>
                <a:lnTo>
                  <a:pt x="79" y="409"/>
                </a:lnTo>
                <a:lnTo>
                  <a:pt x="79" y="375"/>
                </a:lnTo>
                <a:close/>
                <a:moveTo>
                  <a:pt x="79" y="421"/>
                </a:moveTo>
                <a:lnTo>
                  <a:pt x="65" y="421"/>
                </a:lnTo>
                <a:lnTo>
                  <a:pt x="65" y="457"/>
                </a:lnTo>
                <a:lnTo>
                  <a:pt x="79" y="457"/>
                </a:lnTo>
                <a:lnTo>
                  <a:pt x="79" y="421"/>
                </a:lnTo>
                <a:close/>
                <a:moveTo>
                  <a:pt x="122" y="539"/>
                </a:moveTo>
                <a:lnTo>
                  <a:pt x="108" y="539"/>
                </a:lnTo>
                <a:lnTo>
                  <a:pt x="108" y="575"/>
                </a:lnTo>
                <a:lnTo>
                  <a:pt x="122" y="575"/>
                </a:lnTo>
                <a:lnTo>
                  <a:pt x="122" y="539"/>
                </a:lnTo>
                <a:close/>
                <a:moveTo>
                  <a:pt x="106" y="186"/>
                </a:moveTo>
                <a:lnTo>
                  <a:pt x="92" y="186"/>
                </a:lnTo>
                <a:lnTo>
                  <a:pt x="92" y="222"/>
                </a:lnTo>
                <a:lnTo>
                  <a:pt x="106" y="222"/>
                </a:lnTo>
                <a:lnTo>
                  <a:pt x="106" y="186"/>
                </a:lnTo>
                <a:close/>
                <a:moveTo>
                  <a:pt x="106" y="232"/>
                </a:moveTo>
                <a:lnTo>
                  <a:pt x="92" y="232"/>
                </a:lnTo>
                <a:lnTo>
                  <a:pt x="92" y="268"/>
                </a:lnTo>
                <a:lnTo>
                  <a:pt x="106" y="268"/>
                </a:lnTo>
                <a:lnTo>
                  <a:pt x="106" y="232"/>
                </a:lnTo>
                <a:close/>
                <a:moveTo>
                  <a:pt x="106" y="279"/>
                </a:moveTo>
                <a:lnTo>
                  <a:pt x="92" y="279"/>
                </a:lnTo>
                <a:lnTo>
                  <a:pt x="92" y="315"/>
                </a:lnTo>
                <a:lnTo>
                  <a:pt x="106" y="315"/>
                </a:lnTo>
                <a:lnTo>
                  <a:pt x="106" y="279"/>
                </a:lnTo>
                <a:close/>
                <a:moveTo>
                  <a:pt x="106" y="375"/>
                </a:moveTo>
                <a:lnTo>
                  <a:pt x="92" y="375"/>
                </a:lnTo>
                <a:lnTo>
                  <a:pt x="92" y="409"/>
                </a:lnTo>
                <a:lnTo>
                  <a:pt x="106" y="409"/>
                </a:lnTo>
                <a:lnTo>
                  <a:pt x="106" y="375"/>
                </a:lnTo>
                <a:close/>
                <a:moveTo>
                  <a:pt x="106" y="421"/>
                </a:moveTo>
                <a:lnTo>
                  <a:pt x="92" y="421"/>
                </a:lnTo>
                <a:lnTo>
                  <a:pt x="92" y="457"/>
                </a:lnTo>
                <a:lnTo>
                  <a:pt x="106" y="457"/>
                </a:lnTo>
                <a:lnTo>
                  <a:pt x="106" y="421"/>
                </a:lnTo>
                <a:close/>
                <a:moveTo>
                  <a:pt x="148" y="539"/>
                </a:moveTo>
                <a:lnTo>
                  <a:pt x="134" y="539"/>
                </a:lnTo>
                <a:lnTo>
                  <a:pt x="134" y="575"/>
                </a:lnTo>
                <a:lnTo>
                  <a:pt x="148" y="575"/>
                </a:lnTo>
                <a:lnTo>
                  <a:pt x="148" y="539"/>
                </a:lnTo>
                <a:close/>
                <a:moveTo>
                  <a:pt x="226" y="539"/>
                </a:moveTo>
                <a:lnTo>
                  <a:pt x="183" y="539"/>
                </a:lnTo>
                <a:lnTo>
                  <a:pt x="183" y="608"/>
                </a:lnTo>
                <a:lnTo>
                  <a:pt x="226" y="608"/>
                </a:lnTo>
                <a:lnTo>
                  <a:pt x="226" y="539"/>
                </a:lnTo>
                <a:close/>
                <a:moveTo>
                  <a:pt x="232" y="539"/>
                </a:moveTo>
                <a:lnTo>
                  <a:pt x="232" y="608"/>
                </a:lnTo>
                <a:lnTo>
                  <a:pt x="274" y="608"/>
                </a:lnTo>
                <a:lnTo>
                  <a:pt x="274" y="539"/>
                </a:lnTo>
                <a:lnTo>
                  <a:pt x="232" y="539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sp>
        <p:nvSpPr>
          <p:cNvPr id="17" name="Freeform 164"/>
          <p:cNvSpPr>
            <a:spLocks/>
          </p:cNvSpPr>
          <p:nvPr/>
        </p:nvSpPr>
        <p:spPr bwMode="auto">
          <a:xfrm>
            <a:off x="702109" y="3286124"/>
            <a:ext cx="170369" cy="71110"/>
          </a:xfrm>
          <a:custGeom>
            <a:avLst/>
            <a:gdLst>
              <a:gd name="T0" fmla="*/ 28 w 167"/>
              <a:gd name="T1" fmla="*/ 68 h 71"/>
              <a:gd name="T2" fmla="*/ 34 w 167"/>
              <a:gd name="T3" fmla="*/ 71 h 71"/>
              <a:gd name="T4" fmla="*/ 134 w 167"/>
              <a:gd name="T5" fmla="*/ 71 h 71"/>
              <a:gd name="T6" fmla="*/ 140 w 167"/>
              <a:gd name="T7" fmla="*/ 68 h 71"/>
              <a:gd name="T8" fmla="*/ 165 w 167"/>
              <a:gd name="T9" fmla="*/ 32 h 71"/>
              <a:gd name="T10" fmla="*/ 166 w 167"/>
              <a:gd name="T11" fmla="*/ 19 h 71"/>
              <a:gd name="T12" fmla="*/ 91 w 167"/>
              <a:gd name="T13" fmla="*/ 9 h 71"/>
              <a:gd name="T14" fmla="*/ 71 w 167"/>
              <a:gd name="T15" fmla="*/ 9 h 71"/>
              <a:gd name="T16" fmla="*/ 2 w 167"/>
              <a:gd name="T17" fmla="*/ 19 h 71"/>
              <a:gd name="T18" fmla="*/ 4 w 167"/>
              <a:gd name="T19" fmla="*/ 32 h 71"/>
              <a:gd name="T20" fmla="*/ 28 w 167"/>
              <a:gd name="T21" fmla="*/ 6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71">
                <a:moveTo>
                  <a:pt x="28" y="68"/>
                </a:moveTo>
                <a:cubicBezTo>
                  <a:pt x="30" y="70"/>
                  <a:pt x="32" y="71"/>
                  <a:pt x="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6" y="71"/>
                  <a:pt x="138" y="70"/>
                  <a:pt x="140" y="68"/>
                </a:cubicBezTo>
                <a:cubicBezTo>
                  <a:pt x="148" y="57"/>
                  <a:pt x="156" y="45"/>
                  <a:pt x="165" y="32"/>
                </a:cubicBezTo>
                <a:cubicBezTo>
                  <a:pt x="167" y="28"/>
                  <a:pt x="167" y="23"/>
                  <a:pt x="166" y="19"/>
                </a:cubicBezTo>
                <a:cubicBezTo>
                  <a:pt x="162" y="0"/>
                  <a:pt x="121" y="3"/>
                  <a:pt x="91" y="9"/>
                </a:cubicBezTo>
                <a:cubicBezTo>
                  <a:pt x="84" y="11"/>
                  <a:pt x="78" y="11"/>
                  <a:pt x="71" y="9"/>
                </a:cubicBezTo>
                <a:cubicBezTo>
                  <a:pt x="44" y="1"/>
                  <a:pt x="8" y="2"/>
                  <a:pt x="2" y="19"/>
                </a:cubicBezTo>
                <a:cubicBezTo>
                  <a:pt x="0" y="23"/>
                  <a:pt x="1" y="28"/>
                  <a:pt x="4" y="32"/>
                </a:cubicBezTo>
                <a:cubicBezTo>
                  <a:pt x="12" y="45"/>
                  <a:pt x="21" y="57"/>
                  <a:pt x="28" y="68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sp>
        <p:nvSpPr>
          <p:cNvPr id="18" name="Freeform 165"/>
          <p:cNvSpPr>
            <a:spLocks noEditPoints="1"/>
          </p:cNvSpPr>
          <p:nvPr/>
        </p:nvSpPr>
        <p:spPr bwMode="auto">
          <a:xfrm>
            <a:off x="627539" y="3357562"/>
            <a:ext cx="380826" cy="428628"/>
          </a:xfrm>
          <a:custGeom>
            <a:avLst/>
            <a:gdLst>
              <a:gd name="T0" fmla="*/ 244 w 374"/>
              <a:gd name="T1" fmla="*/ 3 h 409"/>
              <a:gd name="T2" fmla="*/ 238 w 374"/>
              <a:gd name="T3" fmla="*/ 0 h 409"/>
              <a:gd name="T4" fmla="*/ 198 w 374"/>
              <a:gd name="T5" fmla="*/ 0 h 409"/>
              <a:gd name="T6" fmla="*/ 176 w 374"/>
              <a:gd name="T7" fmla="*/ 0 h 409"/>
              <a:gd name="T8" fmla="*/ 136 w 374"/>
              <a:gd name="T9" fmla="*/ 0 h 409"/>
              <a:gd name="T10" fmla="*/ 130 w 374"/>
              <a:gd name="T11" fmla="*/ 3 h 409"/>
              <a:gd name="T12" fmla="*/ 0 w 374"/>
              <a:gd name="T13" fmla="*/ 196 h 409"/>
              <a:gd name="T14" fmla="*/ 374 w 374"/>
              <a:gd name="T15" fmla="*/ 196 h 409"/>
              <a:gd name="T16" fmla="*/ 244 w 374"/>
              <a:gd name="T17" fmla="*/ 3 h 409"/>
              <a:gd name="T18" fmla="*/ 252 w 374"/>
              <a:gd name="T19" fmla="*/ 255 h 409"/>
              <a:gd name="T20" fmla="*/ 202 w 374"/>
              <a:gd name="T21" fmla="*/ 273 h 409"/>
              <a:gd name="T22" fmla="*/ 202 w 374"/>
              <a:gd name="T23" fmla="*/ 291 h 409"/>
              <a:gd name="T24" fmla="*/ 172 w 374"/>
              <a:gd name="T25" fmla="*/ 291 h 409"/>
              <a:gd name="T26" fmla="*/ 172 w 374"/>
              <a:gd name="T27" fmla="*/ 273 h 409"/>
              <a:gd name="T28" fmla="*/ 126 w 374"/>
              <a:gd name="T29" fmla="*/ 258 h 409"/>
              <a:gd name="T30" fmla="*/ 106 w 374"/>
              <a:gd name="T31" fmla="*/ 213 h 409"/>
              <a:gd name="T32" fmla="*/ 106 w 374"/>
              <a:gd name="T33" fmla="*/ 204 h 409"/>
              <a:gd name="T34" fmla="*/ 172 w 374"/>
              <a:gd name="T35" fmla="*/ 204 h 409"/>
              <a:gd name="T36" fmla="*/ 172 w 374"/>
              <a:gd name="T37" fmla="*/ 216 h 409"/>
              <a:gd name="T38" fmla="*/ 174 w 374"/>
              <a:gd name="T39" fmla="*/ 240 h 409"/>
              <a:gd name="T40" fmla="*/ 183 w 374"/>
              <a:gd name="T41" fmla="*/ 244 h 409"/>
              <a:gd name="T42" fmla="*/ 193 w 374"/>
              <a:gd name="T43" fmla="*/ 241 h 409"/>
              <a:gd name="T44" fmla="*/ 197 w 374"/>
              <a:gd name="T45" fmla="*/ 231 h 409"/>
              <a:gd name="T46" fmla="*/ 193 w 374"/>
              <a:gd name="T47" fmla="*/ 208 h 409"/>
              <a:gd name="T48" fmla="*/ 172 w 374"/>
              <a:gd name="T49" fmla="*/ 193 h 409"/>
              <a:gd name="T50" fmla="*/ 132 w 374"/>
              <a:gd name="T51" fmla="*/ 173 h 409"/>
              <a:gd name="T52" fmla="*/ 113 w 374"/>
              <a:gd name="T53" fmla="*/ 155 h 409"/>
              <a:gd name="T54" fmla="*/ 105 w 374"/>
              <a:gd name="T55" fmla="*/ 129 h 409"/>
              <a:gd name="T56" fmla="*/ 122 w 374"/>
              <a:gd name="T57" fmla="*/ 95 h 409"/>
              <a:gd name="T58" fmla="*/ 172 w 374"/>
              <a:gd name="T59" fmla="*/ 81 h 409"/>
              <a:gd name="T60" fmla="*/ 172 w 374"/>
              <a:gd name="T61" fmla="*/ 65 h 409"/>
              <a:gd name="T62" fmla="*/ 202 w 374"/>
              <a:gd name="T63" fmla="*/ 65 h 409"/>
              <a:gd name="T64" fmla="*/ 202 w 374"/>
              <a:gd name="T65" fmla="*/ 81 h 409"/>
              <a:gd name="T66" fmla="*/ 247 w 374"/>
              <a:gd name="T67" fmla="*/ 95 h 409"/>
              <a:gd name="T68" fmla="*/ 262 w 374"/>
              <a:gd name="T69" fmla="*/ 128 h 409"/>
              <a:gd name="T70" fmla="*/ 262 w 374"/>
              <a:gd name="T71" fmla="*/ 137 h 409"/>
              <a:gd name="T72" fmla="*/ 196 w 374"/>
              <a:gd name="T73" fmla="*/ 137 h 409"/>
              <a:gd name="T74" fmla="*/ 196 w 374"/>
              <a:gd name="T75" fmla="*/ 129 h 409"/>
              <a:gd name="T76" fmla="*/ 194 w 374"/>
              <a:gd name="T77" fmla="*/ 113 h 409"/>
              <a:gd name="T78" fmla="*/ 184 w 374"/>
              <a:gd name="T79" fmla="*/ 109 h 409"/>
              <a:gd name="T80" fmla="*/ 175 w 374"/>
              <a:gd name="T81" fmla="*/ 112 h 409"/>
              <a:gd name="T82" fmla="*/ 172 w 374"/>
              <a:gd name="T83" fmla="*/ 122 h 409"/>
              <a:gd name="T84" fmla="*/ 178 w 374"/>
              <a:gd name="T85" fmla="*/ 138 h 409"/>
              <a:gd name="T86" fmla="*/ 214 w 374"/>
              <a:gd name="T87" fmla="*/ 156 h 409"/>
              <a:gd name="T88" fmla="*/ 248 w 374"/>
              <a:gd name="T89" fmla="*/ 172 h 409"/>
              <a:gd name="T90" fmla="*/ 263 w 374"/>
              <a:gd name="T91" fmla="*/ 189 h 409"/>
              <a:gd name="T92" fmla="*/ 269 w 374"/>
              <a:gd name="T93" fmla="*/ 215 h 409"/>
              <a:gd name="T94" fmla="*/ 252 w 374"/>
              <a:gd name="T95" fmla="*/ 25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" h="409">
                <a:moveTo>
                  <a:pt x="244" y="3"/>
                </a:moveTo>
                <a:cubicBezTo>
                  <a:pt x="243" y="1"/>
                  <a:pt x="241" y="0"/>
                  <a:pt x="238" y="0"/>
                </a:cubicBezTo>
                <a:cubicBezTo>
                  <a:pt x="220" y="0"/>
                  <a:pt x="207" y="0"/>
                  <a:pt x="198" y="0"/>
                </a:cubicBezTo>
                <a:cubicBezTo>
                  <a:pt x="182" y="0"/>
                  <a:pt x="177" y="0"/>
                  <a:pt x="176" y="0"/>
                </a:cubicBezTo>
                <a:cubicBezTo>
                  <a:pt x="167" y="0"/>
                  <a:pt x="154" y="0"/>
                  <a:pt x="136" y="0"/>
                </a:cubicBezTo>
                <a:cubicBezTo>
                  <a:pt x="134" y="0"/>
                  <a:pt x="132" y="1"/>
                  <a:pt x="130" y="3"/>
                </a:cubicBezTo>
                <a:cubicBezTo>
                  <a:pt x="76" y="60"/>
                  <a:pt x="0" y="119"/>
                  <a:pt x="0" y="196"/>
                </a:cubicBezTo>
                <a:cubicBezTo>
                  <a:pt x="0" y="409"/>
                  <a:pt x="374" y="409"/>
                  <a:pt x="374" y="196"/>
                </a:cubicBezTo>
                <a:cubicBezTo>
                  <a:pt x="374" y="119"/>
                  <a:pt x="298" y="60"/>
                  <a:pt x="244" y="3"/>
                </a:cubicBezTo>
                <a:close/>
                <a:moveTo>
                  <a:pt x="252" y="255"/>
                </a:moveTo>
                <a:cubicBezTo>
                  <a:pt x="241" y="265"/>
                  <a:pt x="224" y="271"/>
                  <a:pt x="202" y="273"/>
                </a:cubicBezTo>
                <a:cubicBezTo>
                  <a:pt x="202" y="291"/>
                  <a:pt x="202" y="291"/>
                  <a:pt x="202" y="291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72" y="273"/>
                  <a:pt x="172" y="273"/>
                  <a:pt x="172" y="273"/>
                </a:cubicBezTo>
                <a:cubicBezTo>
                  <a:pt x="154" y="271"/>
                  <a:pt x="139" y="266"/>
                  <a:pt x="126" y="258"/>
                </a:cubicBezTo>
                <a:cubicBezTo>
                  <a:pt x="113" y="249"/>
                  <a:pt x="106" y="235"/>
                  <a:pt x="106" y="213"/>
                </a:cubicBezTo>
                <a:cubicBezTo>
                  <a:pt x="106" y="204"/>
                  <a:pt x="106" y="204"/>
                  <a:pt x="106" y="204"/>
                </a:cubicBezTo>
                <a:cubicBezTo>
                  <a:pt x="172" y="204"/>
                  <a:pt x="172" y="204"/>
                  <a:pt x="172" y="204"/>
                </a:cubicBezTo>
                <a:cubicBezTo>
                  <a:pt x="172" y="216"/>
                  <a:pt x="172" y="216"/>
                  <a:pt x="172" y="216"/>
                </a:cubicBezTo>
                <a:cubicBezTo>
                  <a:pt x="172" y="228"/>
                  <a:pt x="172" y="236"/>
                  <a:pt x="174" y="240"/>
                </a:cubicBezTo>
                <a:cubicBezTo>
                  <a:pt x="175" y="243"/>
                  <a:pt x="178" y="244"/>
                  <a:pt x="183" y="244"/>
                </a:cubicBezTo>
                <a:cubicBezTo>
                  <a:pt x="188" y="244"/>
                  <a:pt x="191" y="243"/>
                  <a:pt x="193" y="241"/>
                </a:cubicBezTo>
                <a:cubicBezTo>
                  <a:pt x="195" y="239"/>
                  <a:pt x="197" y="236"/>
                  <a:pt x="197" y="231"/>
                </a:cubicBezTo>
                <a:cubicBezTo>
                  <a:pt x="197" y="221"/>
                  <a:pt x="196" y="213"/>
                  <a:pt x="193" y="208"/>
                </a:cubicBezTo>
                <a:cubicBezTo>
                  <a:pt x="191" y="204"/>
                  <a:pt x="184" y="199"/>
                  <a:pt x="172" y="193"/>
                </a:cubicBezTo>
                <a:cubicBezTo>
                  <a:pt x="152" y="184"/>
                  <a:pt x="139" y="178"/>
                  <a:pt x="132" y="173"/>
                </a:cubicBezTo>
                <a:cubicBezTo>
                  <a:pt x="124" y="169"/>
                  <a:pt x="118" y="163"/>
                  <a:pt x="113" y="155"/>
                </a:cubicBezTo>
                <a:cubicBezTo>
                  <a:pt x="108" y="147"/>
                  <a:pt x="105" y="139"/>
                  <a:pt x="105" y="129"/>
                </a:cubicBezTo>
                <a:cubicBezTo>
                  <a:pt x="105" y="115"/>
                  <a:pt x="111" y="104"/>
                  <a:pt x="122" y="95"/>
                </a:cubicBezTo>
                <a:cubicBezTo>
                  <a:pt x="133" y="87"/>
                  <a:pt x="149" y="82"/>
                  <a:pt x="172" y="81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2" y="81"/>
                  <a:pt x="202" y="81"/>
                  <a:pt x="202" y="81"/>
                </a:cubicBezTo>
                <a:cubicBezTo>
                  <a:pt x="222" y="82"/>
                  <a:pt x="237" y="87"/>
                  <a:pt x="247" y="95"/>
                </a:cubicBezTo>
                <a:cubicBezTo>
                  <a:pt x="257" y="103"/>
                  <a:pt x="262" y="114"/>
                  <a:pt x="262" y="128"/>
                </a:cubicBezTo>
                <a:cubicBezTo>
                  <a:pt x="262" y="130"/>
                  <a:pt x="262" y="133"/>
                  <a:pt x="262" y="137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196" y="121"/>
                  <a:pt x="195" y="115"/>
                  <a:pt x="194" y="113"/>
                </a:cubicBezTo>
                <a:cubicBezTo>
                  <a:pt x="192" y="110"/>
                  <a:pt x="189" y="109"/>
                  <a:pt x="184" y="109"/>
                </a:cubicBezTo>
                <a:cubicBezTo>
                  <a:pt x="180" y="109"/>
                  <a:pt x="177" y="110"/>
                  <a:pt x="175" y="112"/>
                </a:cubicBezTo>
                <a:cubicBezTo>
                  <a:pt x="173" y="115"/>
                  <a:pt x="172" y="118"/>
                  <a:pt x="172" y="122"/>
                </a:cubicBezTo>
                <a:cubicBezTo>
                  <a:pt x="172" y="130"/>
                  <a:pt x="174" y="135"/>
                  <a:pt x="178" y="138"/>
                </a:cubicBezTo>
                <a:cubicBezTo>
                  <a:pt x="182" y="141"/>
                  <a:pt x="194" y="147"/>
                  <a:pt x="214" y="156"/>
                </a:cubicBezTo>
                <a:cubicBezTo>
                  <a:pt x="230" y="163"/>
                  <a:pt x="242" y="168"/>
                  <a:pt x="248" y="172"/>
                </a:cubicBezTo>
                <a:cubicBezTo>
                  <a:pt x="254" y="176"/>
                  <a:pt x="259" y="182"/>
                  <a:pt x="263" y="189"/>
                </a:cubicBezTo>
                <a:cubicBezTo>
                  <a:pt x="267" y="196"/>
                  <a:pt x="269" y="205"/>
                  <a:pt x="269" y="215"/>
                </a:cubicBezTo>
                <a:cubicBezTo>
                  <a:pt x="269" y="232"/>
                  <a:pt x="264" y="246"/>
                  <a:pt x="252" y="255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pic>
        <p:nvPicPr>
          <p:cNvPr id="19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62" y="4543010"/>
            <a:ext cx="411138" cy="314750"/>
          </a:xfrm>
          <a:prstGeom prst="rect">
            <a:avLst/>
          </a:prstGeom>
        </p:spPr>
      </p:pic>
      <p:sp>
        <p:nvSpPr>
          <p:cNvPr id="20" name="Oval 140"/>
          <p:cNvSpPr/>
          <p:nvPr/>
        </p:nvSpPr>
        <p:spPr>
          <a:xfrm>
            <a:off x="571472" y="4429132"/>
            <a:ext cx="500066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21" name="Oval 117"/>
          <p:cNvSpPr/>
          <p:nvPr/>
        </p:nvSpPr>
        <p:spPr>
          <a:xfrm>
            <a:off x="539552" y="5500702"/>
            <a:ext cx="535785" cy="446488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22" name="Freeform 691"/>
          <p:cNvSpPr>
            <a:spLocks noEditPoints="1"/>
          </p:cNvSpPr>
          <p:nvPr/>
        </p:nvSpPr>
        <p:spPr bwMode="auto">
          <a:xfrm>
            <a:off x="623935" y="5500702"/>
            <a:ext cx="357190" cy="357190"/>
          </a:xfrm>
          <a:custGeom>
            <a:avLst/>
            <a:gdLst>
              <a:gd name="T0" fmla="*/ 29 w 457"/>
              <a:gd name="T1" fmla="*/ 608 h 633"/>
              <a:gd name="T2" fmla="*/ 109 w 457"/>
              <a:gd name="T3" fmla="*/ 142 h 633"/>
              <a:gd name="T4" fmla="*/ 142 w 457"/>
              <a:gd name="T5" fmla="*/ 76 h 633"/>
              <a:gd name="T6" fmla="*/ 353 w 457"/>
              <a:gd name="T7" fmla="*/ 76 h 633"/>
              <a:gd name="T8" fmla="*/ 428 w 457"/>
              <a:gd name="T9" fmla="*/ 142 h 633"/>
              <a:gd name="T10" fmla="*/ 457 w 457"/>
              <a:gd name="T11" fmla="*/ 608 h 633"/>
              <a:gd name="T12" fmla="*/ 194 w 457"/>
              <a:gd name="T13" fmla="*/ 186 h 633"/>
              <a:gd name="T14" fmla="*/ 245 w 457"/>
              <a:gd name="T15" fmla="*/ 186 h 633"/>
              <a:gd name="T16" fmla="*/ 297 w 457"/>
              <a:gd name="T17" fmla="*/ 186 h 633"/>
              <a:gd name="T18" fmla="*/ 194 w 457"/>
              <a:gd name="T19" fmla="*/ 99 h 633"/>
              <a:gd name="T20" fmla="*/ 245 w 457"/>
              <a:gd name="T21" fmla="*/ 99 h 633"/>
              <a:gd name="T22" fmla="*/ 297 w 457"/>
              <a:gd name="T23" fmla="*/ 99 h 633"/>
              <a:gd name="T24" fmla="*/ 194 w 457"/>
              <a:gd name="T25" fmla="*/ 232 h 633"/>
              <a:gd name="T26" fmla="*/ 245 w 457"/>
              <a:gd name="T27" fmla="*/ 232 h 633"/>
              <a:gd name="T28" fmla="*/ 297 w 457"/>
              <a:gd name="T29" fmla="*/ 232 h 633"/>
              <a:gd name="T30" fmla="*/ 194 w 457"/>
              <a:gd name="T31" fmla="*/ 279 h 633"/>
              <a:gd name="T32" fmla="*/ 245 w 457"/>
              <a:gd name="T33" fmla="*/ 279 h 633"/>
              <a:gd name="T34" fmla="*/ 297 w 457"/>
              <a:gd name="T35" fmla="*/ 279 h 633"/>
              <a:gd name="T36" fmla="*/ 194 w 457"/>
              <a:gd name="T37" fmla="*/ 375 h 633"/>
              <a:gd name="T38" fmla="*/ 245 w 457"/>
              <a:gd name="T39" fmla="*/ 375 h 633"/>
              <a:gd name="T40" fmla="*/ 297 w 457"/>
              <a:gd name="T41" fmla="*/ 375 h 633"/>
              <a:gd name="T42" fmla="*/ 194 w 457"/>
              <a:gd name="T43" fmla="*/ 421 h 633"/>
              <a:gd name="T44" fmla="*/ 245 w 457"/>
              <a:gd name="T45" fmla="*/ 421 h 633"/>
              <a:gd name="T46" fmla="*/ 297 w 457"/>
              <a:gd name="T47" fmla="*/ 421 h 633"/>
              <a:gd name="T48" fmla="*/ 194 w 457"/>
              <a:gd name="T49" fmla="*/ 468 h 633"/>
              <a:gd name="T50" fmla="*/ 245 w 457"/>
              <a:gd name="T51" fmla="*/ 468 h 633"/>
              <a:gd name="T52" fmla="*/ 297 w 457"/>
              <a:gd name="T53" fmla="*/ 468 h 633"/>
              <a:gd name="T54" fmla="*/ 366 w 457"/>
              <a:gd name="T55" fmla="*/ 186 h 633"/>
              <a:gd name="T56" fmla="*/ 366 w 457"/>
              <a:gd name="T57" fmla="*/ 232 h 633"/>
              <a:gd name="T58" fmla="*/ 366 w 457"/>
              <a:gd name="T59" fmla="*/ 279 h 633"/>
              <a:gd name="T60" fmla="*/ 366 w 457"/>
              <a:gd name="T61" fmla="*/ 375 h 633"/>
              <a:gd name="T62" fmla="*/ 366 w 457"/>
              <a:gd name="T63" fmla="*/ 421 h 633"/>
              <a:gd name="T64" fmla="*/ 328 w 457"/>
              <a:gd name="T65" fmla="*/ 539 h 633"/>
              <a:gd name="T66" fmla="*/ 392 w 457"/>
              <a:gd name="T67" fmla="*/ 186 h 633"/>
              <a:gd name="T68" fmla="*/ 392 w 457"/>
              <a:gd name="T69" fmla="*/ 232 h 633"/>
              <a:gd name="T70" fmla="*/ 392 w 457"/>
              <a:gd name="T71" fmla="*/ 279 h 633"/>
              <a:gd name="T72" fmla="*/ 392 w 457"/>
              <a:gd name="T73" fmla="*/ 375 h 633"/>
              <a:gd name="T74" fmla="*/ 392 w 457"/>
              <a:gd name="T75" fmla="*/ 421 h 633"/>
              <a:gd name="T76" fmla="*/ 354 w 457"/>
              <a:gd name="T77" fmla="*/ 539 h 633"/>
              <a:gd name="T78" fmla="*/ 79 w 457"/>
              <a:gd name="T79" fmla="*/ 186 h 633"/>
              <a:gd name="T80" fmla="*/ 79 w 457"/>
              <a:gd name="T81" fmla="*/ 232 h 633"/>
              <a:gd name="T82" fmla="*/ 79 w 457"/>
              <a:gd name="T83" fmla="*/ 279 h 633"/>
              <a:gd name="T84" fmla="*/ 79 w 457"/>
              <a:gd name="T85" fmla="*/ 375 h 633"/>
              <a:gd name="T86" fmla="*/ 79 w 457"/>
              <a:gd name="T87" fmla="*/ 421 h 633"/>
              <a:gd name="T88" fmla="*/ 122 w 457"/>
              <a:gd name="T89" fmla="*/ 539 h 633"/>
              <a:gd name="T90" fmla="*/ 106 w 457"/>
              <a:gd name="T91" fmla="*/ 186 h 633"/>
              <a:gd name="T92" fmla="*/ 106 w 457"/>
              <a:gd name="T93" fmla="*/ 232 h 633"/>
              <a:gd name="T94" fmla="*/ 106 w 457"/>
              <a:gd name="T95" fmla="*/ 279 h 633"/>
              <a:gd name="T96" fmla="*/ 106 w 457"/>
              <a:gd name="T97" fmla="*/ 375 h 633"/>
              <a:gd name="T98" fmla="*/ 106 w 457"/>
              <a:gd name="T99" fmla="*/ 421 h 633"/>
              <a:gd name="T100" fmla="*/ 148 w 457"/>
              <a:gd name="T101" fmla="*/ 539 h 633"/>
              <a:gd name="T102" fmla="*/ 226 w 457"/>
              <a:gd name="T103" fmla="*/ 539 h 633"/>
              <a:gd name="T104" fmla="*/ 232 w 457"/>
              <a:gd name="T105" fmla="*/ 53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633">
                <a:moveTo>
                  <a:pt x="457" y="608"/>
                </a:moveTo>
                <a:lnTo>
                  <a:pt x="457" y="633"/>
                </a:lnTo>
                <a:lnTo>
                  <a:pt x="0" y="633"/>
                </a:lnTo>
                <a:lnTo>
                  <a:pt x="0" y="608"/>
                </a:lnTo>
                <a:lnTo>
                  <a:pt x="29" y="608"/>
                </a:lnTo>
                <a:lnTo>
                  <a:pt x="29" y="152"/>
                </a:lnTo>
                <a:lnTo>
                  <a:pt x="18" y="152"/>
                </a:lnTo>
                <a:lnTo>
                  <a:pt x="18" y="142"/>
                </a:lnTo>
                <a:lnTo>
                  <a:pt x="29" y="142"/>
                </a:lnTo>
                <a:lnTo>
                  <a:pt x="109" y="142"/>
                </a:lnTo>
                <a:lnTo>
                  <a:pt x="109" y="88"/>
                </a:lnTo>
                <a:lnTo>
                  <a:pt x="96" y="88"/>
                </a:lnTo>
                <a:lnTo>
                  <a:pt x="96" y="76"/>
                </a:lnTo>
                <a:lnTo>
                  <a:pt x="109" y="76"/>
                </a:lnTo>
                <a:lnTo>
                  <a:pt x="142" y="76"/>
                </a:lnTo>
                <a:lnTo>
                  <a:pt x="142" y="60"/>
                </a:lnTo>
                <a:lnTo>
                  <a:pt x="227" y="0"/>
                </a:lnTo>
                <a:lnTo>
                  <a:pt x="314" y="60"/>
                </a:lnTo>
                <a:lnTo>
                  <a:pt x="314" y="76"/>
                </a:lnTo>
                <a:lnTo>
                  <a:pt x="353" y="76"/>
                </a:lnTo>
                <a:lnTo>
                  <a:pt x="366" y="76"/>
                </a:lnTo>
                <a:lnTo>
                  <a:pt x="366" y="88"/>
                </a:lnTo>
                <a:lnTo>
                  <a:pt x="353" y="88"/>
                </a:lnTo>
                <a:lnTo>
                  <a:pt x="353" y="142"/>
                </a:lnTo>
                <a:lnTo>
                  <a:pt x="428" y="142"/>
                </a:lnTo>
                <a:lnTo>
                  <a:pt x="439" y="142"/>
                </a:lnTo>
                <a:lnTo>
                  <a:pt x="439" y="152"/>
                </a:lnTo>
                <a:lnTo>
                  <a:pt x="428" y="152"/>
                </a:lnTo>
                <a:lnTo>
                  <a:pt x="428" y="608"/>
                </a:lnTo>
                <a:lnTo>
                  <a:pt x="457" y="608"/>
                </a:lnTo>
                <a:close/>
                <a:moveTo>
                  <a:pt x="194" y="186"/>
                </a:moveTo>
                <a:lnTo>
                  <a:pt x="158" y="186"/>
                </a:lnTo>
                <a:lnTo>
                  <a:pt x="158" y="222"/>
                </a:lnTo>
                <a:lnTo>
                  <a:pt x="194" y="222"/>
                </a:lnTo>
                <a:lnTo>
                  <a:pt x="194" y="186"/>
                </a:lnTo>
                <a:close/>
                <a:moveTo>
                  <a:pt x="245" y="186"/>
                </a:moveTo>
                <a:lnTo>
                  <a:pt x="210" y="186"/>
                </a:lnTo>
                <a:lnTo>
                  <a:pt x="210" y="222"/>
                </a:lnTo>
                <a:lnTo>
                  <a:pt x="245" y="222"/>
                </a:lnTo>
                <a:lnTo>
                  <a:pt x="245" y="186"/>
                </a:lnTo>
                <a:close/>
                <a:moveTo>
                  <a:pt x="297" y="186"/>
                </a:moveTo>
                <a:lnTo>
                  <a:pt x="261" y="186"/>
                </a:lnTo>
                <a:lnTo>
                  <a:pt x="261" y="222"/>
                </a:lnTo>
                <a:lnTo>
                  <a:pt x="297" y="222"/>
                </a:lnTo>
                <a:lnTo>
                  <a:pt x="297" y="186"/>
                </a:lnTo>
                <a:close/>
                <a:moveTo>
                  <a:pt x="194" y="99"/>
                </a:moveTo>
                <a:lnTo>
                  <a:pt x="158" y="99"/>
                </a:lnTo>
                <a:lnTo>
                  <a:pt x="158" y="135"/>
                </a:lnTo>
                <a:lnTo>
                  <a:pt x="194" y="135"/>
                </a:lnTo>
                <a:lnTo>
                  <a:pt x="194" y="99"/>
                </a:lnTo>
                <a:close/>
                <a:moveTo>
                  <a:pt x="245" y="99"/>
                </a:moveTo>
                <a:lnTo>
                  <a:pt x="210" y="99"/>
                </a:lnTo>
                <a:lnTo>
                  <a:pt x="210" y="135"/>
                </a:lnTo>
                <a:lnTo>
                  <a:pt x="245" y="135"/>
                </a:lnTo>
                <a:lnTo>
                  <a:pt x="245" y="99"/>
                </a:lnTo>
                <a:close/>
                <a:moveTo>
                  <a:pt x="297" y="99"/>
                </a:moveTo>
                <a:lnTo>
                  <a:pt x="261" y="99"/>
                </a:lnTo>
                <a:lnTo>
                  <a:pt x="261" y="135"/>
                </a:lnTo>
                <a:lnTo>
                  <a:pt x="297" y="135"/>
                </a:lnTo>
                <a:lnTo>
                  <a:pt x="297" y="99"/>
                </a:lnTo>
                <a:close/>
                <a:moveTo>
                  <a:pt x="194" y="232"/>
                </a:moveTo>
                <a:lnTo>
                  <a:pt x="158" y="232"/>
                </a:lnTo>
                <a:lnTo>
                  <a:pt x="158" y="268"/>
                </a:lnTo>
                <a:lnTo>
                  <a:pt x="194" y="268"/>
                </a:lnTo>
                <a:lnTo>
                  <a:pt x="194" y="232"/>
                </a:lnTo>
                <a:close/>
                <a:moveTo>
                  <a:pt x="245" y="232"/>
                </a:moveTo>
                <a:lnTo>
                  <a:pt x="210" y="232"/>
                </a:lnTo>
                <a:lnTo>
                  <a:pt x="210" y="268"/>
                </a:lnTo>
                <a:lnTo>
                  <a:pt x="245" y="268"/>
                </a:lnTo>
                <a:lnTo>
                  <a:pt x="245" y="232"/>
                </a:lnTo>
                <a:close/>
                <a:moveTo>
                  <a:pt x="297" y="232"/>
                </a:moveTo>
                <a:lnTo>
                  <a:pt x="261" y="232"/>
                </a:lnTo>
                <a:lnTo>
                  <a:pt x="261" y="268"/>
                </a:lnTo>
                <a:lnTo>
                  <a:pt x="297" y="268"/>
                </a:lnTo>
                <a:lnTo>
                  <a:pt x="297" y="232"/>
                </a:lnTo>
                <a:close/>
                <a:moveTo>
                  <a:pt x="194" y="279"/>
                </a:moveTo>
                <a:lnTo>
                  <a:pt x="158" y="279"/>
                </a:lnTo>
                <a:lnTo>
                  <a:pt x="158" y="315"/>
                </a:lnTo>
                <a:lnTo>
                  <a:pt x="194" y="315"/>
                </a:lnTo>
                <a:lnTo>
                  <a:pt x="194" y="279"/>
                </a:lnTo>
                <a:close/>
                <a:moveTo>
                  <a:pt x="245" y="279"/>
                </a:moveTo>
                <a:lnTo>
                  <a:pt x="210" y="279"/>
                </a:lnTo>
                <a:lnTo>
                  <a:pt x="210" y="315"/>
                </a:lnTo>
                <a:lnTo>
                  <a:pt x="245" y="315"/>
                </a:lnTo>
                <a:lnTo>
                  <a:pt x="245" y="279"/>
                </a:lnTo>
                <a:close/>
                <a:moveTo>
                  <a:pt x="297" y="279"/>
                </a:moveTo>
                <a:lnTo>
                  <a:pt x="261" y="279"/>
                </a:lnTo>
                <a:lnTo>
                  <a:pt x="261" y="315"/>
                </a:lnTo>
                <a:lnTo>
                  <a:pt x="297" y="315"/>
                </a:lnTo>
                <a:lnTo>
                  <a:pt x="297" y="279"/>
                </a:lnTo>
                <a:close/>
                <a:moveTo>
                  <a:pt x="194" y="375"/>
                </a:moveTo>
                <a:lnTo>
                  <a:pt x="158" y="375"/>
                </a:lnTo>
                <a:lnTo>
                  <a:pt x="158" y="409"/>
                </a:lnTo>
                <a:lnTo>
                  <a:pt x="194" y="409"/>
                </a:lnTo>
                <a:lnTo>
                  <a:pt x="194" y="375"/>
                </a:lnTo>
                <a:close/>
                <a:moveTo>
                  <a:pt x="245" y="375"/>
                </a:moveTo>
                <a:lnTo>
                  <a:pt x="210" y="375"/>
                </a:lnTo>
                <a:lnTo>
                  <a:pt x="210" y="409"/>
                </a:lnTo>
                <a:lnTo>
                  <a:pt x="245" y="409"/>
                </a:lnTo>
                <a:lnTo>
                  <a:pt x="245" y="375"/>
                </a:lnTo>
                <a:close/>
                <a:moveTo>
                  <a:pt x="297" y="375"/>
                </a:moveTo>
                <a:lnTo>
                  <a:pt x="261" y="375"/>
                </a:lnTo>
                <a:lnTo>
                  <a:pt x="261" y="409"/>
                </a:lnTo>
                <a:lnTo>
                  <a:pt x="297" y="409"/>
                </a:lnTo>
                <a:lnTo>
                  <a:pt x="297" y="375"/>
                </a:lnTo>
                <a:close/>
                <a:moveTo>
                  <a:pt x="194" y="421"/>
                </a:moveTo>
                <a:lnTo>
                  <a:pt x="158" y="421"/>
                </a:lnTo>
                <a:lnTo>
                  <a:pt x="158" y="457"/>
                </a:lnTo>
                <a:lnTo>
                  <a:pt x="194" y="457"/>
                </a:lnTo>
                <a:lnTo>
                  <a:pt x="194" y="421"/>
                </a:lnTo>
                <a:close/>
                <a:moveTo>
                  <a:pt x="245" y="421"/>
                </a:moveTo>
                <a:lnTo>
                  <a:pt x="210" y="421"/>
                </a:lnTo>
                <a:lnTo>
                  <a:pt x="210" y="457"/>
                </a:lnTo>
                <a:lnTo>
                  <a:pt x="245" y="457"/>
                </a:lnTo>
                <a:lnTo>
                  <a:pt x="245" y="421"/>
                </a:lnTo>
                <a:close/>
                <a:moveTo>
                  <a:pt x="297" y="421"/>
                </a:moveTo>
                <a:lnTo>
                  <a:pt x="261" y="421"/>
                </a:lnTo>
                <a:lnTo>
                  <a:pt x="261" y="457"/>
                </a:lnTo>
                <a:lnTo>
                  <a:pt x="297" y="457"/>
                </a:lnTo>
                <a:lnTo>
                  <a:pt x="297" y="421"/>
                </a:lnTo>
                <a:close/>
                <a:moveTo>
                  <a:pt x="194" y="468"/>
                </a:moveTo>
                <a:lnTo>
                  <a:pt x="158" y="468"/>
                </a:lnTo>
                <a:lnTo>
                  <a:pt x="158" y="504"/>
                </a:lnTo>
                <a:lnTo>
                  <a:pt x="194" y="504"/>
                </a:lnTo>
                <a:lnTo>
                  <a:pt x="194" y="468"/>
                </a:lnTo>
                <a:close/>
                <a:moveTo>
                  <a:pt x="245" y="468"/>
                </a:moveTo>
                <a:lnTo>
                  <a:pt x="210" y="468"/>
                </a:lnTo>
                <a:lnTo>
                  <a:pt x="210" y="504"/>
                </a:lnTo>
                <a:lnTo>
                  <a:pt x="245" y="504"/>
                </a:lnTo>
                <a:lnTo>
                  <a:pt x="245" y="468"/>
                </a:lnTo>
                <a:close/>
                <a:moveTo>
                  <a:pt x="297" y="468"/>
                </a:moveTo>
                <a:lnTo>
                  <a:pt x="261" y="468"/>
                </a:lnTo>
                <a:lnTo>
                  <a:pt x="261" y="504"/>
                </a:lnTo>
                <a:lnTo>
                  <a:pt x="297" y="504"/>
                </a:lnTo>
                <a:lnTo>
                  <a:pt x="297" y="468"/>
                </a:lnTo>
                <a:close/>
                <a:moveTo>
                  <a:pt x="366" y="186"/>
                </a:moveTo>
                <a:lnTo>
                  <a:pt x="351" y="186"/>
                </a:lnTo>
                <a:lnTo>
                  <a:pt x="351" y="222"/>
                </a:lnTo>
                <a:lnTo>
                  <a:pt x="366" y="222"/>
                </a:lnTo>
                <a:lnTo>
                  <a:pt x="366" y="186"/>
                </a:lnTo>
                <a:close/>
                <a:moveTo>
                  <a:pt x="366" y="232"/>
                </a:moveTo>
                <a:lnTo>
                  <a:pt x="351" y="232"/>
                </a:lnTo>
                <a:lnTo>
                  <a:pt x="351" y="268"/>
                </a:lnTo>
                <a:lnTo>
                  <a:pt x="366" y="268"/>
                </a:lnTo>
                <a:lnTo>
                  <a:pt x="366" y="232"/>
                </a:lnTo>
                <a:close/>
                <a:moveTo>
                  <a:pt x="366" y="279"/>
                </a:moveTo>
                <a:lnTo>
                  <a:pt x="351" y="279"/>
                </a:lnTo>
                <a:lnTo>
                  <a:pt x="351" y="315"/>
                </a:lnTo>
                <a:lnTo>
                  <a:pt x="366" y="315"/>
                </a:lnTo>
                <a:lnTo>
                  <a:pt x="366" y="279"/>
                </a:lnTo>
                <a:close/>
                <a:moveTo>
                  <a:pt x="366" y="375"/>
                </a:moveTo>
                <a:lnTo>
                  <a:pt x="351" y="375"/>
                </a:lnTo>
                <a:lnTo>
                  <a:pt x="351" y="409"/>
                </a:lnTo>
                <a:lnTo>
                  <a:pt x="366" y="409"/>
                </a:lnTo>
                <a:lnTo>
                  <a:pt x="366" y="375"/>
                </a:lnTo>
                <a:close/>
                <a:moveTo>
                  <a:pt x="366" y="421"/>
                </a:moveTo>
                <a:lnTo>
                  <a:pt x="351" y="421"/>
                </a:lnTo>
                <a:lnTo>
                  <a:pt x="351" y="457"/>
                </a:lnTo>
                <a:lnTo>
                  <a:pt x="366" y="457"/>
                </a:lnTo>
                <a:lnTo>
                  <a:pt x="366" y="421"/>
                </a:lnTo>
                <a:close/>
                <a:moveTo>
                  <a:pt x="328" y="539"/>
                </a:moveTo>
                <a:lnTo>
                  <a:pt x="314" y="539"/>
                </a:lnTo>
                <a:lnTo>
                  <a:pt x="314" y="575"/>
                </a:lnTo>
                <a:lnTo>
                  <a:pt x="328" y="575"/>
                </a:lnTo>
                <a:lnTo>
                  <a:pt x="328" y="539"/>
                </a:lnTo>
                <a:close/>
                <a:moveTo>
                  <a:pt x="392" y="186"/>
                </a:moveTo>
                <a:lnTo>
                  <a:pt x="377" y="186"/>
                </a:lnTo>
                <a:lnTo>
                  <a:pt x="377" y="222"/>
                </a:lnTo>
                <a:lnTo>
                  <a:pt x="392" y="222"/>
                </a:lnTo>
                <a:lnTo>
                  <a:pt x="392" y="186"/>
                </a:lnTo>
                <a:close/>
                <a:moveTo>
                  <a:pt x="392" y="232"/>
                </a:moveTo>
                <a:lnTo>
                  <a:pt x="377" y="232"/>
                </a:lnTo>
                <a:lnTo>
                  <a:pt x="377" y="268"/>
                </a:lnTo>
                <a:lnTo>
                  <a:pt x="392" y="268"/>
                </a:lnTo>
                <a:lnTo>
                  <a:pt x="392" y="232"/>
                </a:lnTo>
                <a:close/>
                <a:moveTo>
                  <a:pt x="392" y="279"/>
                </a:moveTo>
                <a:lnTo>
                  <a:pt x="377" y="279"/>
                </a:lnTo>
                <a:lnTo>
                  <a:pt x="377" y="315"/>
                </a:lnTo>
                <a:lnTo>
                  <a:pt x="392" y="315"/>
                </a:lnTo>
                <a:lnTo>
                  <a:pt x="392" y="279"/>
                </a:lnTo>
                <a:close/>
                <a:moveTo>
                  <a:pt x="392" y="375"/>
                </a:moveTo>
                <a:lnTo>
                  <a:pt x="377" y="375"/>
                </a:lnTo>
                <a:lnTo>
                  <a:pt x="377" y="409"/>
                </a:lnTo>
                <a:lnTo>
                  <a:pt x="392" y="409"/>
                </a:lnTo>
                <a:lnTo>
                  <a:pt x="392" y="375"/>
                </a:lnTo>
                <a:close/>
                <a:moveTo>
                  <a:pt x="392" y="421"/>
                </a:moveTo>
                <a:lnTo>
                  <a:pt x="377" y="421"/>
                </a:lnTo>
                <a:lnTo>
                  <a:pt x="377" y="457"/>
                </a:lnTo>
                <a:lnTo>
                  <a:pt x="392" y="457"/>
                </a:lnTo>
                <a:lnTo>
                  <a:pt x="392" y="421"/>
                </a:lnTo>
                <a:close/>
                <a:moveTo>
                  <a:pt x="354" y="539"/>
                </a:moveTo>
                <a:lnTo>
                  <a:pt x="341" y="539"/>
                </a:lnTo>
                <a:lnTo>
                  <a:pt x="341" y="575"/>
                </a:lnTo>
                <a:lnTo>
                  <a:pt x="354" y="575"/>
                </a:lnTo>
                <a:lnTo>
                  <a:pt x="354" y="539"/>
                </a:lnTo>
                <a:close/>
                <a:moveTo>
                  <a:pt x="79" y="186"/>
                </a:moveTo>
                <a:lnTo>
                  <a:pt x="65" y="186"/>
                </a:lnTo>
                <a:lnTo>
                  <a:pt x="65" y="222"/>
                </a:lnTo>
                <a:lnTo>
                  <a:pt x="79" y="222"/>
                </a:lnTo>
                <a:lnTo>
                  <a:pt x="79" y="186"/>
                </a:lnTo>
                <a:close/>
                <a:moveTo>
                  <a:pt x="79" y="232"/>
                </a:moveTo>
                <a:lnTo>
                  <a:pt x="65" y="232"/>
                </a:lnTo>
                <a:lnTo>
                  <a:pt x="65" y="268"/>
                </a:lnTo>
                <a:lnTo>
                  <a:pt x="79" y="268"/>
                </a:lnTo>
                <a:lnTo>
                  <a:pt x="79" y="232"/>
                </a:lnTo>
                <a:close/>
                <a:moveTo>
                  <a:pt x="79" y="279"/>
                </a:moveTo>
                <a:lnTo>
                  <a:pt x="65" y="279"/>
                </a:lnTo>
                <a:lnTo>
                  <a:pt x="65" y="315"/>
                </a:lnTo>
                <a:lnTo>
                  <a:pt x="79" y="315"/>
                </a:lnTo>
                <a:lnTo>
                  <a:pt x="79" y="279"/>
                </a:lnTo>
                <a:close/>
                <a:moveTo>
                  <a:pt x="79" y="375"/>
                </a:moveTo>
                <a:lnTo>
                  <a:pt x="65" y="375"/>
                </a:lnTo>
                <a:lnTo>
                  <a:pt x="65" y="409"/>
                </a:lnTo>
                <a:lnTo>
                  <a:pt x="79" y="409"/>
                </a:lnTo>
                <a:lnTo>
                  <a:pt x="79" y="375"/>
                </a:lnTo>
                <a:close/>
                <a:moveTo>
                  <a:pt x="79" y="421"/>
                </a:moveTo>
                <a:lnTo>
                  <a:pt x="65" y="421"/>
                </a:lnTo>
                <a:lnTo>
                  <a:pt x="65" y="457"/>
                </a:lnTo>
                <a:lnTo>
                  <a:pt x="79" y="457"/>
                </a:lnTo>
                <a:lnTo>
                  <a:pt x="79" y="421"/>
                </a:lnTo>
                <a:close/>
                <a:moveTo>
                  <a:pt x="122" y="539"/>
                </a:moveTo>
                <a:lnTo>
                  <a:pt x="108" y="539"/>
                </a:lnTo>
                <a:lnTo>
                  <a:pt x="108" y="575"/>
                </a:lnTo>
                <a:lnTo>
                  <a:pt x="122" y="575"/>
                </a:lnTo>
                <a:lnTo>
                  <a:pt x="122" y="539"/>
                </a:lnTo>
                <a:close/>
                <a:moveTo>
                  <a:pt x="106" y="186"/>
                </a:moveTo>
                <a:lnTo>
                  <a:pt x="92" y="186"/>
                </a:lnTo>
                <a:lnTo>
                  <a:pt x="92" y="222"/>
                </a:lnTo>
                <a:lnTo>
                  <a:pt x="106" y="222"/>
                </a:lnTo>
                <a:lnTo>
                  <a:pt x="106" y="186"/>
                </a:lnTo>
                <a:close/>
                <a:moveTo>
                  <a:pt x="106" y="232"/>
                </a:moveTo>
                <a:lnTo>
                  <a:pt x="92" y="232"/>
                </a:lnTo>
                <a:lnTo>
                  <a:pt x="92" y="268"/>
                </a:lnTo>
                <a:lnTo>
                  <a:pt x="106" y="268"/>
                </a:lnTo>
                <a:lnTo>
                  <a:pt x="106" y="232"/>
                </a:lnTo>
                <a:close/>
                <a:moveTo>
                  <a:pt x="106" y="279"/>
                </a:moveTo>
                <a:lnTo>
                  <a:pt x="92" y="279"/>
                </a:lnTo>
                <a:lnTo>
                  <a:pt x="92" y="315"/>
                </a:lnTo>
                <a:lnTo>
                  <a:pt x="106" y="315"/>
                </a:lnTo>
                <a:lnTo>
                  <a:pt x="106" y="279"/>
                </a:lnTo>
                <a:close/>
                <a:moveTo>
                  <a:pt x="106" y="375"/>
                </a:moveTo>
                <a:lnTo>
                  <a:pt x="92" y="375"/>
                </a:lnTo>
                <a:lnTo>
                  <a:pt x="92" y="409"/>
                </a:lnTo>
                <a:lnTo>
                  <a:pt x="106" y="409"/>
                </a:lnTo>
                <a:lnTo>
                  <a:pt x="106" y="375"/>
                </a:lnTo>
                <a:close/>
                <a:moveTo>
                  <a:pt x="106" y="421"/>
                </a:moveTo>
                <a:lnTo>
                  <a:pt x="92" y="421"/>
                </a:lnTo>
                <a:lnTo>
                  <a:pt x="92" y="457"/>
                </a:lnTo>
                <a:lnTo>
                  <a:pt x="106" y="457"/>
                </a:lnTo>
                <a:lnTo>
                  <a:pt x="106" y="421"/>
                </a:lnTo>
                <a:close/>
                <a:moveTo>
                  <a:pt x="148" y="539"/>
                </a:moveTo>
                <a:lnTo>
                  <a:pt x="134" y="539"/>
                </a:lnTo>
                <a:lnTo>
                  <a:pt x="134" y="575"/>
                </a:lnTo>
                <a:lnTo>
                  <a:pt x="148" y="575"/>
                </a:lnTo>
                <a:lnTo>
                  <a:pt x="148" y="539"/>
                </a:lnTo>
                <a:close/>
                <a:moveTo>
                  <a:pt x="226" y="539"/>
                </a:moveTo>
                <a:lnTo>
                  <a:pt x="183" y="539"/>
                </a:lnTo>
                <a:lnTo>
                  <a:pt x="183" y="608"/>
                </a:lnTo>
                <a:lnTo>
                  <a:pt x="226" y="608"/>
                </a:lnTo>
                <a:lnTo>
                  <a:pt x="226" y="539"/>
                </a:lnTo>
                <a:close/>
                <a:moveTo>
                  <a:pt x="232" y="539"/>
                </a:moveTo>
                <a:lnTo>
                  <a:pt x="232" y="608"/>
                </a:lnTo>
                <a:lnTo>
                  <a:pt x="274" y="608"/>
                </a:lnTo>
                <a:lnTo>
                  <a:pt x="274" y="539"/>
                </a:lnTo>
                <a:lnTo>
                  <a:pt x="232" y="539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pic>
        <p:nvPicPr>
          <p:cNvPr id="6146" name="Picture 2" descr="C:\Users\akhmetova_z\Desktop\1266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071546"/>
            <a:ext cx="1238245" cy="928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899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-24"/>
            <a:ext cx="8229600" cy="78579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Участники и роли</a:t>
            </a:r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7406" y="1563062"/>
            <a:ext cx="3738842" cy="1294434"/>
          </a:xfrm>
          <a:prstGeom prst="roundRect">
            <a:avLst/>
          </a:prstGeom>
          <a:noFill/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Уполномоченный орган </a:t>
            </a:r>
            <a:r>
              <a:rPr lang="ru-RU" sz="20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(Министерство энергетики РК)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dirty="0"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3736" y="1420186"/>
            <a:ext cx="4144544" cy="158018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Утверждение правил</a:t>
            </a:r>
          </a:p>
          <a:p>
            <a:pPr marL="342900" indent="-342900"/>
            <a:endParaRPr lang="en-US" sz="16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Утверждение графика проведения</a:t>
            </a:r>
          </a:p>
          <a:p>
            <a:pPr marL="342900" indent="-342900"/>
            <a:endParaRPr lang="en-US" sz="12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Проведение квалификационного 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отбора (список допущенных к торгам)</a:t>
            </a:r>
          </a:p>
          <a:p>
            <a:pPr marL="342900" indent="-342900" algn="ctr">
              <a:buFont typeface="Arial" pitchFamily="34" charset="0"/>
              <a:buChar char="•"/>
            </a:pPr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dirty="0"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7406" y="3206136"/>
            <a:ext cx="3738842" cy="1080120"/>
          </a:xfrm>
          <a:prstGeom prst="roundRect">
            <a:avLst/>
          </a:prstGeom>
          <a:noFill/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Организатор аукциона (КОРЭМ) 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dirty="0"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6" y="3143248"/>
            <a:ext cx="4178206" cy="10801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Проведение аукциона</a:t>
            </a:r>
          </a:p>
          <a:p>
            <a:pPr marL="342900" indent="-342900"/>
            <a:endParaRPr lang="en-US" sz="11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endParaRPr lang="en-US" sz="5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Подведение итогов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dirty="0"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7406" y="4634896"/>
            <a:ext cx="3738842" cy="1080120"/>
          </a:xfrm>
          <a:prstGeom prst="roundRect">
            <a:avLst/>
          </a:prstGeom>
          <a:noFill/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Участники (инвесторы) 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dirty="0">
              <a:latin typeface="+mj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80074" y="4563458"/>
            <a:ext cx="3963892" cy="12229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Подготовка документации</a:t>
            </a:r>
          </a:p>
          <a:p>
            <a:pPr marL="342900" indent="-342900"/>
            <a:endParaRPr lang="en-US" sz="6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Подача заявок на аукцион </a:t>
            </a:r>
          </a:p>
          <a:p>
            <a:pPr marL="342900" indent="-342900"/>
            <a:endParaRPr lang="en-US" sz="800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Заключение договора с РФЦ</a:t>
            </a:r>
          </a:p>
          <a:p>
            <a:pPr marL="342900" indent="-342900" algn="ctr">
              <a:buFont typeface="Arial" pitchFamily="34" charset="0"/>
              <a:buChar char="•"/>
            </a:pPr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dirty="0">
              <a:latin typeface="+mj-lt"/>
            </a:endParaRPr>
          </a:p>
        </p:txBody>
      </p:sp>
      <p:pic>
        <p:nvPicPr>
          <p:cNvPr id="11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13" name="Rectangle 146"/>
          <p:cNvSpPr/>
          <p:nvPr/>
        </p:nvSpPr>
        <p:spPr>
          <a:xfrm>
            <a:off x="357158" y="1214422"/>
            <a:ext cx="8501122" cy="4857784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sp>
        <p:nvSpPr>
          <p:cNvPr id="14" name="IsoclesTriangle"/>
          <p:cNvSpPr/>
          <p:nvPr/>
        </p:nvSpPr>
        <p:spPr bwMode="auto">
          <a:xfrm rot="5400000">
            <a:off x="4429123" y="157161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5" name="IsoclesTriangle"/>
          <p:cNvSpPr/>
          <p:nvPr/>
        </p:nvSpPr>
        <p:spPr bwMode="auto">
          <a:xfrm rot="5400000">
            <a:off x="4429123" y="2071677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6" name="IsoclesTriangle"/>
          <p:cNvSpPr/>
          <p:nvPr/>
        </p:nvSpPr>
        <p:spPr bwMode="auto">
          <a:xfrm rot="5400000">
            <a:off x="4429123" y="257174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7" name="IsoclesTriangle"/>
          <p:cNvSpPr/>
          <p:nvPr/>
        </p:nvSpPr>
        <p:spPr bwMode="auto">
          <a:xfrm rot="5400000">
            <a:off x="4429124" y="3357561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8" name="IsoclesTriangle"/>
          <p:cNvSpPr/>
          <p:nvPr/>
        </p:nvSpPr>
        <p:spPr bwMode="auto">
          <a:xfrm rot="5400000">
            <a:off x="4429124" y="3857627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9" name="IsoclesTriangle"/>
          <p:cNvSpPr/>
          <p:nvPr/>
        </p:nvSpPr>
        <p:spPr bwMode="auto">
          <a:xfrm rot="5400000">
            <a:off x="4428554" y="470633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33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0" name="IsoclesTriangle"/>
          <p:cNvSpPr/>
          <p:nvPr/>
        </p:nvSpPr>
        <p:spPr bwMode="auto">
          <a:xfrm rot="5400000">
            <a:off x="4428554" y="506352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1" name="IsoclesTriangle"/>
          <p:cNvSpPr/>
          <p:nvPr/>
        </p:nvSpPr>
        <p:spPr bwMode="auto">
          <a:xfrm rot="5400000">
            <a:off x="4428554" y="542071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1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8229600" cy="928670"/>
          </a:xfrm>
        </p:spPr>
        <p:txBody>
          <a:bodyPr>
            <a:noAutofit/>
          </a:bodyPr>
          <a:lstStyle/>
          <a:p>
            <a:r>
              <a:rPr lang="ru-RU" sz="2700" b="1" dirty="0" smtClean="0">
                <a:solidFill>
                  <a:srgbClr val="002060"/>
                </a:solidFill>
                <a:cs typeface="Times New Roman" pitchFamily="18" charset="0"/>
              </a:rPr>
              <a:t>Уполномоченный орган</a:t>
            </a:r>
            <a:br>
              <a:rPr lang="ru-RU" sz="27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cs typeface="Times New Roman" pitchFamily="18" charset="0"/>
              </a:rPr>
              <a:t>(Министерство энергетики РК)</a:t>
            </a:r>
            <a:endParaRPr lang="ru-RU" sz="27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80276" y="1357298"/>
            <a:ext cx="792088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Утверждение Правил проведения аукционных торгов</a:t>
            </a:r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37400" y="3143248"/>
            <a:ext cx="7920880" cy="15824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Разработка и утверждение расписания проведения торгов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сроки проведения аукциона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з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оны и районы на которые проводится аукцион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предельные уровни цен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требуемый срок ввода объекта ВИЭ в эксплуатацию</a:t>
            </a:r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8838" y="2281432"/>
            <a:ext cx="7920880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Определение организатора аукционных торгов</a:t>
            </a:r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5000636"/>
            <a:ext cx="7920880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Квалификационный отбор претендентов на основе критериев</a:t>
            </a:r>
          </a:p>
          <a:p>
            <a:pPr algn="just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9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10" name="Rectangle 146"/>
          <p:cNvSpPr/>
          <p:nvPr/>
        </p:nvSpPr>
        <p:spPr>
          <a:xfrm>
            <a:off x="357158" y="1214422"/>
            <a:ext cx="8501122" cy="4857784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pic>
        <p:nvPicPr>
          <p:cNvPr id="11" name="Picture 3" descr="C:\Users\akhmetova_z\Desktop\znak_eco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5000637"/>
            <a:ext cx="563984" cy="571504"/>
          </a:xfrm>
          <a:prstGeom prst="rect">
            <a:avLst/>
          </a:prstGeom>
          <a:noFill/>
        </p:spPr>
      </p:pic>
      <p:pic>
        <p:nvPicPr>
          <p:cNvPr id="12" name="Picture 3" descr="C:\Users\akhmetova_z\Desktop\znak_eco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563984" cy="571504"/>
          </a:xfrm>
          <a:prstGeom prst="rect">
            <a:avLst/>
          </a:prstGeom>
          <a:noFill/>
        </p:spPr>
      </p:pic>
      <p:pic>
        <p:nvPicPr>
          <p:cNvPr id="13" name="Picture 3" descr="C:\Users\akhmetova_z\Desktop\znak_eco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285992"/>
            <a:ext cx="563984" cy="571504"/>
          </a:xfrm>
          <a:prstGeom prst="rect">
            <a:avLst/>
          </a:prstGeom>
          <a:noFill/>
        </p:spPr>
      </p:pic>
      <p:pic>
        <p:nvPicPr>
          <p:cNvPr id="14" name="Picture 3" descr="C:\Users\akhmetova_z\Desktop\znak_eco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071810"/>
            <a:ext cx="563984" cy="571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781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14"/>
            <a:ext cx="8229600" cy="78581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  <a:cs typeface="Times New Roman" pitchFamily="18" charset="0"/>
              </a:rPr>
              <a:t>Организатор аукционных </a:t>
            </a: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торгов</a:t>
            </a:r>
            <a:r>
              <a:rPr lang="en-US" sz="3200" b="1" dirty="0" smtClean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(КОРЭМ-действующая торговая площадка)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0034" y="2643182"/>
            <a:ext cx="3643338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электронных торгов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беспечение беспрепятственной подачи заявок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корректного ценообразования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реестра победителей в автоматическом режиме</a:t>
            </a:r>
          </a:p>
          <a:p>
            <a:pPr algn="ctr"/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500174"/>
            <a:ext cx="3627764" cy="8568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Торговая площадка для проведения аукционов практически готова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3504" y="2643182"/>
            <a:ext cx="3714777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Доверие к результатам торгов государства и инвесторов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4286248" y="3363454"/>
            <a:ext cx="732234" cy="42273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3" y="4857760"/>
            <a:ext cx="3643339" cy="13321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Преимущества КОРЭМ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пятнадцатилетний опыт по организации проведения торгов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ысокая ликвидность торгов. 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72066" y="1500174"/>
            <a:ext cx="3711356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Экономия средств на организацию аукционов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3504" y="4849210"/>
            <a:ext cx="3714776" cy="13658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было реализовано 10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млрд.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кВт*ч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электроэнергии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 составило 25% от оптового рынка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электроэнергии РК</a:t>
            </a:r>
            <a:endParaRPr lang="ru-RU" sz="1600" b="1" dirty="0"/>
          </a:p>
        </p:txBody>
      </p:sp>
      <p:pic>
        <p:nvPicPr>
          <p:cNvPr id="14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15" name="Стрелка вправо 14"/>
          <p:cNvSpPr/>
          <p:nvPr/>
        </p:nvSpPr>
        <p:spPr>
          <a:xfrm>
            <a:off x="4268394" y="1714488"/>
            <a:ext cx="732234" cy="42273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286248" y="5220842"/>
            <a:ext cx="732234" cy="42273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7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24"/>
            <a:ext cx="8286776" cy="86409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Участники торгов</a:t>
            </a:r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51714" y="1643050"/>
            <a:ext cx="7920880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Прохождение квалификационного отбора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(предоставление требуемых документов)</a:t>
            </a:r>
            <a:endParaRPr lang="ru-RU" sz="20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14414" y="2643182"/>
            <a:ext cx="7572428" cy="6840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Заключение договора с организатором аукционных торгов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33465" y="3587266"/>
            <a:ext cx="7277938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Участие в электронных торгах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7624" y="4451362"/>
            <a:ext cx="792088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Подписание контракта с РФЦ по итогам электронных торгов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8" name="Rectangle 146"/>
          <p:cNvSpPr/>
          <p:nvPr/>
        </p:nvSpPr>
        <p:spPr>
          <a:xfrm>
            <a:off x="357158" y="1214422"/>
            <a:ext cx="8501122" cy="4857784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pic>
        <p:nvPicPr>
          <p:cNvPr id="9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1899804"/>
            <a:ext cx="411138" cy="314750"/>
          </a:xfrm>
          <a:prstGeom prst="rect">
            <a:avLst/>
          </a:prstGeom>
        </p:spPr>
      </p:pic>
      <p:sp>
        <p:nvSpPr>
          <p:cNvPr id="10" name="Oval 140"/>
          <p:cNvSpPr/>
          <p:nvPr/>
        </p:nvSpPr>
        <p:spPr>
          <a:xfrm>
            <a:off x="571472" y="1785926"/>
            <a:ext cx="500066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pic>
        <p:nvPicPr>
          <p:cNvPr id="11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5" y="2818973"/>
            <a:ext cx="411138" cy="314750"/>
          </a:xfrm>
          <a:prstGeom prst="rect">
            <a:avLst/>
          </a:prstGeom>
        </p:spPr>
      </p:pic>
      <p:sp>
        <p:nvSpPr>
          <p:cNvPr id="12" name="Oval 140"/>
          <p:cNvSpPr/>
          <p:nvPr/>
        </p:nvSpPr>
        <p:spPr>
          <a:xfrm>
            <a:off x="586975" y="2714620"/>
            <a:ext cx="500066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pic>
        <p:nvPicPr>
          <p:cNvPr id="13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75" y="3747667"/>
            <a:ext cx="411138" cy="314750"/>
          </a:xfrm>
          <a:prstGeom prst="rect">
            <a:avLst/>
          </a:prstGeom>
        </p:spPr>
      </p:pic>
      <p:sp>
        <p:nvSpPr>
          <p:cNvPr id="14" name="Oval 140"/>
          <p:cNvSpPr/>
          <p:nvPr/>
        </p:nvSpPr>
        <p:spPr>
          <a:xfrm>
            <a:off x="595285" y="3643314"/>
            <a:ext cx="500066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pic>
        <p:nvPicPr>
          <p:cNvPr id="15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43" y="4614448"/>
            <a:ext cx="411138" cy="314750"/>
          </a:xfrm>
          <a:prstGeom prst="rect">
            <a:avLst/>
          </a:prstGeom>
        </p:spPr>
      </p:pic>
      <p:sp>
        <p:nvSpPr>
          <p:cNvPr id="16" name="Oval 140"/>
          <p:cNvSpPr/>
          <p:nvPr/>
        </p:nvSpPr>
        <p:spPr>
          <a:xfrm>
            <a:off x="590523" y="4500570"/>
            <a:ext cx="500066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2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160236"/>
            <a:ext cx="5209257" cy="6334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24"/>
            <a:ext cx="8286776" cy="864096"/>
          </a:xfrm>
        </p:spPr>
        <p:txBody>
          <a:bodyPr vert="horz" lIns="91440" tIns="45720" rIns="91440" bIns="45720" rtlCol="0" anchor="ctr">
            <a:noAutofit/>
          </a:bodyPr>
          <a:lstStyle/>
          <a:p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51714" y="1643050"/>
            <a:ext cx="7920880" cy="7920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14414" y="2643182"/>
            <a:ext cx="7572428" cy="6840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672" y="4653136"/>
            <a:ext cx="7277938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7624" y="4451362"/>
            <a:ext cx="792088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pic>
        <p:nvPicPr>
          <p:cNvPr id="1026" name="Picture 2" descr="C:\Users\Makanov\Documents\Презентации\Аукционы_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0236"/>
            <a:ext cx="5209257" cy="633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6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Спасибо за внимание</a:t>
            </a:r>
            <a:r>
              <a:rPr lang="en-US" sz="3600" b="1" dirty="0" smtClean="0">
                <a:solidFill>
                  <a:srgbClr val="002060"/>
                </a:solidFill>
                <a:cs typeface="Times New Roman" pitchFamily="18" charset="0"/>
              </a:rPr>
              <a:t>!</a:t>
            </a:r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58777"/>
            <a:ext cx="2909901" cy="71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681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42844" y="3643314"/>
            <a:ext cx="8858312" cy="3071834"/>
          </a:xfrm>
          <a:prstGeom prst="rect">
            <a:avLst/>
          </a:prstGeom>
          <a:ln w="31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57158" y="3714752"/>
          <a:ext cx="6143668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Text Placeholder 3"/>
          <p:cNvSpPr txBox="1">
            <a:spLocks/>
          </p:cNvSpPr>
          <p:nvPr/>
        </p:nvSpPr>
        <p:spPr>
          <a:xfrm>
            <a:off x="755576" y="125393"/>
            <a:ext cx="8572528" cy="517525"/>
          </a:xfrm>
          <a:prstGeom prst="rect">
            <a:avLst/>
          </a:prstGeom>
        </p:spPr>
        <p:txBody>
          <a:bodyPr/>
          <a:lstStyle/>
          <a:p>
            <a:pPr marL="342818" marR="0" lvl="0" indent="-342818" algn="l" defTabSz="91418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  <a:ea typeface="Open Sans"/>
                <a:cs typeface="Open Sans"/>
              </a:rPr>
              <a:t> РЕСУРСНЫЙ ПОТЕНЦИАЛ. ЦЕЛЕВЫЕ ПОКАЗАТЕЛИ</a:t>
            </a:r>
            <a:endParaRPr kumimoji="0" lang="ru-RU" alt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Open Sans"/>
              <a:ea typeface="Open Sans"/>
              <a:cs typeface="Open Sans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571472" y="571480"/>
            <a:ext cx="8001056" cy="1588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4" t="25057" r="26647" b="23021"/>
          <a:stretch/>
        </p:blipFill>
        <p:spPr bwMode="auto">
          <a:xfrm>
            <a:off x="142844" y="714356"/>
            <a:ext cx="4357718" cy="2786082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1071538" y="5857892"/>
            <a:ext cx="5429288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400" dirty="0" smtClean="0">
                <a:latin typeface="Open Sans"/>
              </a:rPr>
              <a:t>               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2020г.                    2030г.                   2050г.</a:t>
            </a:r>
          </a:p>
          <a:p>
            <a:pPr marL="342900" indent="-342900"/>
            <a:endParaRPr lang="ru-RU" sz="100" b="1" dirty="0" smtClean="0">
              <a:solidFill>
                <a:schemeClr val="accent5">
                  <a:lumMod val="50000"/>
                </a:schemeClr>
              </a:solidFill>
              <a:latin typeface="Open Sans"/>
            </a:endParaRPr>
          </a:p>
          <a:p>
            <a:pPr marL="342900" indent="-342900"/>
            <a:r>
              <a:rPr lang="ru-RU" sz="1400" dirty="0" smtClean="0">
                <a:solidFill>
                  <a:srgbClr val="002060"/>
                </a:solidFill>
                <a:latin typeface="Open Sans"/>
              </a:rPr>
              <a:t>   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      </a:t>
            </a: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–  доля возобновляемой энергетики в объеме производства</a:t>
            </a:r>
          </a:p>
          <a:p>
            <a:pPr marL="342900" indent="-342900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       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*</a:t>
            </a: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  –  с учетом альтернативной энергетики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1428728" y="6218046"/>
            <a:ext cx="142876" cy="9127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142844" y="714356"/>
            <a:ext cx="1695187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Open Sans"/>
              </a:rPr>
              <a:t>Ветровой Атлас Казахстана</a:t>
            </a:r>
            <a:endParaRPr lang="ru-RU" sz="1400" b="1" dirty="0">
              <a:latin typeface="Open San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786050" y="714356"/>
            <a:ext cx="1695187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50000"/>
                  </a:schemeClr>
                </a:solidFill>
                <a:latin typeface="Open Sans"/>
                <a:hlinkClick r:id="rId4"/>
              </a:rPr>
              <a:t>www.atlas.windenergy.kz</a:t>
            </a:r>
            <a:endParaRPr lang="ru-RU" sz="1000" b="1" dirty="0">
              <a:latin typeface="Open San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43702" y="3714752"/>
            <a:ext cx="2214578" cy="2123658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endParaRPr lang="ru-RU" sz="1200" b="1" dirty="0" smtClean="0">
              <a:solidFill>
                <a:schemeClr val="accent5">
                  <a:lumMod val="50000"/>
                </a:schemeClr>
              </a:solidFill>
              <a:latin typeface="Open Sans"/>
            </a:endParaRPr>
          </a:p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В соответствии с  </a:t>
            </a:r>
            <a:r>
              <a:rPr lang="ru-RU" sz="1200" b="1" u="sng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Концепцией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Open Sans"/>
              </a:rPr>
              <a:t> по переходу Республики Казахстан к «зеленой экономике», утвержденной указом Президента РК от 30 мая 2013 г. №577 определены целевые индикаторы развития сектора ВИЭ до 2050 г.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Open Sans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714356"/>
            <a:ext cx="4357718" cy="2786082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643438" y="714356"/>
            <a:ext cx="1857388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Open Sans"/>
              </a:rPr>
              <a:t>Солнечный Атлас Казахстана</a:t>
            </a:r>
            <a:endParaRPr lang="ru-RU" sz="1400" b="1" dirty="0">
              <a:latin typeface="Open San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15651" y="714358"/>
            <a:ext cx="1285505" cy="24622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50000"/>
                  </a:schemeClr>
                </a:solidFill>
                <a:latin typeface="Open Sans"/>
                <a:hlinkClick r:id="rId6"/>
              </a:rPr>
              <a:t>www.atlassolar.kz</a:t>
            </a:r>
            <a:endParaRPr lang="ru-RU" sz="1000" b="1" dirty="0">
              <a:latin typeface="Open San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21" y="33905"/>
            <a:ext cx="540851" cy="54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0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rcRect l="41546" t="34233" r="5882" b="24283"/>
          <a:stretch>
            <a:fillRect/>
          </a:stretch>
        </p:blipFill>
        <p:spPr bwMode="auto">
          <a:xfrm>
            <a:off x="1928794" y="3000372"/>
            <a:ext cx="63579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49845449"/>
              </p:ext>
            </p:extLst>
          </p:nvPr>
        </p:nvGraphicFramePr>
        <p:xfrm>
          <a:off x="642910" y="1290685"/>
          <a:ext cx="742955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2994" y="71414"/>
            <a:ext cx="8229600" cy="8572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Предпосылки изменения системы. </a:t>
            </a:r>
            <a:b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Недостатки системы фиксированных тарифов</a:t>
            </a:r>
            <a:b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rgbClr val="002060"/>
                </a:solidFill>
                <a:cs typeface="Times New Roman" pitchFamily="18" charset="0"/>
              </a:rPr>
              <a:t>продолжение)</a:t>
            </a:r>
            <a:endParaRPr lang="ru-RU" sz="2000" i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916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5957848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Кто все это оплатит?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akhmetova_z\Desktop\red-ques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5857892"/>
            <a:ext cx="571504" cy="571504"/>
          </a:xfrm>
          <a:prstGeom prst="rect">
            <a:avLst/>
          </a:prstGeom>
          <a:noFill/>
        </p:spPr>
      </p:pic>
      <p:pic>
        <p:nvPicPr>
          <p:cNvPr id="10" name="Picture 2" descr="C:\Users\akhmetova_z\Desktop\Лого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11" name="Rectangle 146"/>
          <p:cNvSpPr/>
          <p:nvPr/>
        </p:nvSpPr>
        <p:spPr>
          <a:xfrm>
            <a:off x="357158" y="1142984"/>
            <a:ext cx="8501122" cy="5357850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30874" y="16428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202 180 461,3 </a:t>
            </a:r>
            <a:r>
              <a:rPr lang="en-US" dirty="0" smtClean="0"/>
              <a:t>$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12354" y="2334565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159</a:t>
            </a:r>
            <a:r>
              <a:rPr lang="en-US" dirty="0" smtClean="0"/>
              <a:t> </a:t>
            </a:r>
            <a:r>
              <a:rPr lang="ru-RU" dirty="0" smtClean="0"/>
              <a:t>610</a:t>
            </a:r>
            <a:r>
              <a:rPr lang="en-US" dirty="0" smtClean="0"/>
              <a:t> </a:t>
            </a:r>
            <a:r>
              <a:rPr lang="ru-RU" dirty="0" smtClean="0"/>
              <a:t>421,3</a:t>
            </a:r>
            <a:r>
              <a:rPr lang="en-US" dirty="0" smtClean="0"/>
              <a:t> $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2946748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117</a:t>
            </a:r>
            <a:r>
              <a:rPr lang="en-US" dirty="0" smtClean="0"/>
              <a:t> </a:t>
            </a:r>
            <a:r>
              <a:rPr lang="ru-RU" dirty="0" smtClean="0"/>
              <a:t>040</a:t>
            </a:r>
            <a:r>
              <a:rPr lang="en-US" dirty="0" smtClean="0"/>
              <a:t> </a:t>
            </a:r>
            <a:r>
              <a:rPr lang="ru-RU" dirty="0" smtClean="0"/>
              <a:t>381,3</a:t>
            </a:r>
            <a:r>
              <a:rPr lang="en-US" dirty="0" smtClean="0"/>
              <a:t> $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2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2994" y="71414"/>
            <a:ext cx="8229600" cy="8572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Предпосылки изменения системы. </a:t>
            </a:r>
            <a:b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Недостатки системы фиксированных тарифов</a:t>
            </a:r>
            <a:b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rgbClr val="002060"/>
                </a:solidFill>
                <a:cs typeface="Times New Roman" pitchFamily="18" charset="0"/>
              </a:rPr>
              <a:t>продолжение)</a:t>
            </a:r>
            <a:endParaRPr lang="ru-RU" sz="2000" i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916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5957848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Кто все это оплатит?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akhmetova_z\Desktop\red-ques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857892"/>
            <a:ext cx="571504" cy="571504"/>
          </a:xfrm>
          <a:prstGeom prst="rect">
            <a:avLst/>
          </a:prstGeom>
          <a:noFill/>
        </p:spPr>
      </p:pic>
      <p:pic>
        <p:nvPicPr>
          <p:cNvPr id="10" name="Picture 2" descr="C:\Users\akhmetova_z\Desktop\Лог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11" name="Rectangle 146"/>
          <p:cNvSpPr/>
          <p:nvPr/>
        </p:nvSpPr>
        <p:spPr>
          <a:xfrm>
            <a:off x="357158" y="1142984"/>
            <a:ext cx="8501122" cy="5357850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94879800"/>
              </p:ext>
            </p:extLst>
          </p:nvPr>
        </p:nvGraphicFramePr>
        <p:xfrm>
          <a:off x="642910" y="1428736"/>
          <a:ext cx="785818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835696" y="4005064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202 180 461,3 </a:t>
            </a:r>
            <a:r>
              <a:rPr lang="en-US" dirty="0"/>
              <a:t>$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2996952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404</a:t>
            </a:r>
            <a:r>
              <a:rPr lang="en-US" dirty="0" smtClean="0"/>
              <a:t> </a:t>
            </a:r>
            <a:r>
              <a:rPr lang="ru-RU" dirty="0" smtClean="0"/>
              <a:t>360</a:t>
            </a:r>
            <a:r>
              <a:rPr lang="en-US" dirty="0" smtClean="0"/>
              <a:t> </a:t>
            </a:r>
            <a:r>
              <a:rPr lang="ru-RU" dirty="0" smtClean="0"/>
              <a:t>922,6</a:t>
            </a:r>
            <a:r>
              <a:rPr lang="en-US" dirty="0" smtClean="0"/>
              <a:t> $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916832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673</a:t>
            </a:r>
            <a:r>
              <a:rPr lang="en-US" dirty="0" smtClean="0"/>
              <a:t> </a:t>
            </a:r>
            <a:r>
              <a:rPr lang="ru-RU" dirty="0" smtClean="0"/>
              <a:t>934</a:t>
            </a:r>
            <a:r>
              <a:rPr lang="en-US" dirty="0" smtClean="0"/>
              <a:t> </a:t>
            </a:r>
            <a:r>
              <a:rPr lang="ru-RU" dirty="0" smtClean="0"/>
              <a:t>869,3</a:t>
            </a:r>
            <a:r>
              <a:rPr lang="en-US" dirty="0" smtClean="0"/>
              <a:t> $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27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khmetova_z\Desktop\shema7.jpg"/>
          <p:cNvPicPr>
            <a:picLocks noChangeAspect="1" noChangeArrowheads="1"/>
          </p:cNvPicPr>
          <p:nvPr/>
        </p:nvPicPr>
        <p:blipFill>
          <a:blip r:embed="rId2" cstate="print"/>
          <a:srcRect l="52586" t="10294" r="31034" b="45588"/>
          <a:stretch>
            <a:fillRect/>
          </a:stretch>
        </p:blipFill>
        <p:spPr bwMode="auto">
          <a:xfrm>
            <a:off x="785786" y="5072074"/>
            <a:ext cx="381003" cy="28575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-24"/>
            <a:ext cx="8229600" cy="8572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  <a:t>Поддержка производителей ВИЭ</a:t>
            </a:r>
            <a:endParaRPr lang="ru-RU" sz="28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42976" y="2334061"/>
            <a:ext cx="7564292" cy="33095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Гарантия на покупку по фиксированному тарифу в течение 15 лет</a:t>
            </a:r>
            <a:endParaRPr lang="en-US" sz="16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ru-RU" sz="9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Ежегодная индексация фиксированных тарифов на уровень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инфляции</a:t>
            </a:r>
            <a:endParaRPr lang="ru-RU" sz="16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en-US" sz="8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Таможенные преференции</a:t>
            </a:r>
          </a:p>
          <a:p>
            <a:pPr>
              <a:buNone/>
            </a:pPr>
            <a:endParaRPr lang="en-US" sz="8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Инвестиционные преференции</a:t>
            </a:r>
          </a:p>
          <a:p>
            <a:pPr>
              <a:buNone/>
            </a:pPr>
            <a:endParaRPr lang="en-US" sz="8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Бесплатная передача выработанной электроэнергии для производителей ВИЭ</a:t>
            </a:r>
          </a:p>
          <a:p>
            <a:pPr>
              <a:buNone/>
            </a:pPr>
            <a:endParaRPr lang="en-US" sz="8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Предоставление земельных участков под проекты ВИЭ</a:t>
            </a:r>
          </a:p>
          <a:p>
            <a:pPr>
              <a:buNone/>
            </a:pPr>
            <a:endParaRPr lang="en-US" sz="8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Подключения к сетям за счет сетевых компаний (данные затраты учитываются в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тарифах на передачу электроэнергии)</a:t>
            </a:r>
          </a:p>
        </p:txBody>
      </p:sp>
      <p:pic>
        <p:nvPicPr>
          <p:cNvPr id="4" name="Picture 2" descr="C:\Users\akhmetova_z\Desktop\Лог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5" name="Rectangle 146"/>
          <p:cNvSpPr/>
          <p:nvPr/>
        </p:nvSpPr>
        <p:spPr>
          <a:xfrm>
            <a:off x="357158" y="1142984"/>
            <a:ext cx="8501122" cy="5214974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</a:endParaRPr>
          </a:p>
        </p:txBody>
      </p:sp>
      <p:pic>
        <p:nvPicPr>
          <p:cNvPr id="6" name="Picture 2" descr="C:\Users\akhmetova_z\Desktop\red-ques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285860"/>
            <a:ext cx="571504" cy="5715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1375934"/>
            <a:ext cx="6000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Что государство предоставляет инвесторам:</a:t>
            </a:r>
          </a:p>
        </p:txBody>
      </p:sp>
      <p:sp>
        <p:nvSpPr>
          <p:cNvPr id="8" name="Rectangle 148"/>
          <p:cNvSpPr/>
          <p:nvPr/>
        </p:nvSpPr>
        <p:spPr>
          <a:xfrm>
            <a:off x="824405" y="2312038"/>
            <a:ext cx="53484" cy="2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pic>
        <p:nvPicPr>
          <p:cNvPr id="9" name="Picture 1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40" y="2358220"/>
            <a:ext cx="281026" cy="251000"/>
          </a:xfrm>
          <a:prstGeom prst="rect">
            <a:avLst/>
          </a:prstGeom>
        </p:spPr>
      </p:pic>
      <p:sp>
        <p:nvSpPr>
          <p:cNvPr id="10" name="Oval 117"/>
          <p:cNvSpPr/>
          <p:nvPr/>
        </p:nvSpPr>
        <p:spPr>
          <a:xfrm>
            <a:off x="758956" y="3262196"/>
            <a:ext cx="355856" cy="315530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11" name="Oval 123"/>
          <p:cNvSpPr/>
          <p:nvPr/>
        </p:nvSpPr>
        <p:spPr>
          <a:xfrm>
            <a:off x="755741" y="2325956"/>
            <a:ext cx="355856" cy="315530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12" name="Oval 88"/>
          <p:cNvSpPr/>
          <p:nvPr/>
        </p:nvSpPr>
        <p:spPr>
          <a:xfrm>
            <a:off x="749406" y="3698339"/>
            <a:ext cx="355856" cy="315530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15" name="Oval 85"/>
          <p:cNvSpPr/>
          <p:nvPr/>
        </p:nvSpPr>
        <p:spPr>
          <a:xfrm>
            <a:off x="739318" y="2804782"/>
            <a:ext cx="355856" cy="315530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16" name="Freeform 691"/>
          <p:cNvSpPr>
            <a:spLocks noEditPoints="1"/>
          </p:cNvSpPr>
          <p:nvPr/>
        </p:nvSpPr>
        <p:spPr bwMode="auto">
          <a:xfrm>
            <a:off x="837530" y="3287200"/>
            <a:ext cx="201014" cy="220687"/>
          </a:xfrm>
          <a:custGeom>
            <a:avLst/>
            <a:gdLst>
              <a:gd name="T0" fmla="*/ 29 w 457"/>
              <a:gd name="T1" fmla="*/ 608 h 633"/>
              <a:gd name="T2" fmla="*/ 109 w 457"/>
              <a:gd name="T3" fmla="*/ 142 h 633"/>
              <a:gd name="T4" fmla="*/ 142 w 457"/>
              <a:gd name="T5" fmla="*/ 76 h 633"/>
              <a:gd name="T6" fmla="*/ 353 w 457"/>
              <a:gd name="T7" fmla="*/ 76 h 633"/>
              <a:gd name="T8" fmla="*/ 428 w 457"/>
              <a:gd name="T9" fmla="*/ 142 h 633"/>
              <a:gd name="T10" fmla="*/ 457 w 457"/>
              <a:gd name="T11" fmla="*/ 608 h 633"/>
              <a:gd name="T12" fmla="*/ 194 w 457"/>
              <a:gd name="T13" fmla="*/ 186 h 633"/>
              <a:gd name="T14" fmla="*/ 245 w 457"/>
              <a:gd name="T15" fmla="*/ 186 h 633"/>
              <a:gd name="T16" fmla="*/ 297 w 457"/>
              <a:gd name="T17" fmla="*/ 186 h 633"/>
              <a:gd name="T18" fmla="*/ 194 w 457"/>
              <a:gd name="T19" fmla="*/ 99 h 633"/>
              <a:gd name="T20" fmla="*/ 245 w 457"/>
              <a:gd name="T21" fmla="*/ 99 h 633"/>
              <a:gd name="T22" fmla="*/ 297 w 457"/>
              <a:gd name="T23" fmla="*/ 99 h 633"/>
              <a:gd name="T24" fmla="*/ 194 w 457"/>
              <a:gd name="T25" fmla="*/ 232 h 633"/>
              <a:gd name="T26" fmla="*/ 245 w 457"/>
              <a:gd name="T27" fmla="*/ 232 h 633"/>
              <a:gd name="T28" fmla="*/ 297 w 457"/>
              <a:gd name="T29" fmla="*/ 232 h 633"/>
              <a:gd name="T30" fmla="*/ 194 w 457"/>
              <a:gd name="T31" fmla="*/ 279 h 633"/>
              <a:gd name="T32" fmla="*/ 245 w 457"/>
              <a:gd name="T33" fmla="*/ 279 h 633"/>
              <a:gd name="T34" fmla="*/ 297 w 457"/>
              <a:gd name="T35" fmla="*/ 279 h 633"/>
              <a:gd name="T36" fmla="*/ 194 w 457"/>
              <a:gd name="T37" fmla="*/ 375 h 633"/>
              <a:gd name="T38" fmla="*/ 245 w 457"/>
              <a:gd name="T39" fmla="*/ 375 h 633"/>
              <a:gd name="T40" fmla="*/ 297 w 457"/>
              <a:gd name="T41" fmla="*/ 375 h 633"/>
              <a:gd name="T42" fmla="*/ 194 w 457"/>
              <a:gd name="T43" fmla="*/ 421 h 633"/>
              <a:gd name="T44" fmla="*/ 245 w 457"/>
              <a:gd name="T45" fmla="*/ 421 h 633"/>
              <a:gd name="T46" fmla="*/ 297 w 457"/>
              <a:gd name="T47" fmla="*/ 421 h 633"/>
              <a:gd name="T48" fmla="*/ 194 w 457"/>
              <a:gd name="T49" fmla="*/ 468 h 633"/>
              <a:gd name="T50" fmla="*/ 245 w 457"/>
              <a:gd name="T51" fmla="*/ 468 h 633"/>
              <a:gd name="T52" fmla="*/ 297 w 457"/>
              <a:gd name="T53" fmla="*/ 468 h 633"/>
              <a:gd name="T54" fmla="*/ 366 w 457"/>
              <a:gd name="T55" fmla="*/ 186 h 633"/>
              <a:gd name="T56" fmla="*/ 366 w 457"/>
              <a:gd name="T57" fmla="*/ 232 h 633"/>
              <a:gd name="T58" fmla="*/ 366 w 457"/>
              <a:gd name="T59" fmla="*/ 279 h 633"/>
              <a:gd name="T60" fmla="*/ 366 w 457"/>
              <a:gd name="T61" fmla="*/ 375 h 633"/>
              <a:gd name="T62" fmla="*/ 366 w 457"/>
              <a:gd name="T63" fmla="*/ 421 h 633"/>
              <a:gd name="T64" fmla="*/ 328 w 457"/>
              <a:gd name="T65" fmla="*/ 539 h 633"/>
              <a:gd name="T66" fmla="*/ 392 w 457"/>
              <a:gd name="T67" fmla="*/ 186 h 633"/>
              <a:gd name="T68" fmla="*/ 392 w 457"/>
              <a:gd name="T69" fmla="*/ 232 h 633"/>
              <a:gd name="T70" fmla="*/ 392 w 457"/>
              <a:gd name="T71" fmla="*/ 279 h 633"/>
              <a:gd name="T72" fmla="*/ 392 w 457"/>
              <a:gd name="T73" fmla="*/ 375 h 633"/>
              <a:gd name="T74" fmla="*/ 392 w 457"/>
              <a:gd name="T75" fmla="*/ 421 h 633"/>
              <a:gd name="T76" fmla="*/ 354 w 457"/>
              <a:gd name="T77" fmla="*/ 539 h 633"/>
              <a:gd name="T78" fmla="*/ 79 w 457"/>
              <a:gd name="T79" fmla="*/ 186 h 633"/>
              <a:gd name="T80" fmla="*/ 79 w 457"/>
              <a:gd name="T81" fmla="*/ 232 h 633"/>
              <a:gd name="T82" fmla="*/ 79 w 457"/>
              <a:gd name="T83" fmla="*/ 279 h 633"/>
              <a:gd name="T84" fmla="*/ 79 w 457"/>
              <a:gd name="T85" fmla="*/ 375 h 633"/>
              <a:gd name="T86" fmla="*/ 79 w 457"/>
              <a:gd name="T87" fmla="*/ 421 h 633"/>
              <a:gd name="T88" fmla="*/ 122 w 457"/>
              <a:gd name="T89" fmla="*/ 539 h 633"/>
              <a:gd name="T90" fmla="*/ 106 w 457"/>
              <a:gd name="T91" fmla="*/ 186 h 633"/>
              <a:gd name="T92" fmla="*/ 106 w 457"/>
              <a:gd name="T93" fmla="*/ 232 h 633"/>
              <a:gd name="T94" fmla="*/ 106 w 457"/>
              <a:gd name="T95" fmla="*/ 279 h 633"/>
              <a:gd name="T96" fmla="*/ 106 w 457"/>
              <a:gd name="T97" fmla="*/ 375 h 633"/>
              <a:gd name="T98" fmla="*/ 106 w 457"/>
              <a:gd name="T99" fmla="*/ 421 h 633"/>
              <a:gd name="T100" fmla="*/ 148 w 457"/>
              <a:gd name="T101" fmla="*/ 539 h 633"/>
              <a:gd name="T102" fmla="*/ 226 w 457"/>
              <a:gd name="T103" fmla="*/ 539 h 633"/>
              <a:gd name="T104" fmla="*/ 232 w 457"/>
              <a:gd name="T105" fmla="*/ 53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633">
                <a:moveTo>
                  <a:pt x="457" y="608"/>
                </a:moveTo>
                <a:lnTo>
                  <a:pt x="457" y="633"/>
                </a:lnTo>
                <a:lnTo>
                  <a:pt x="0" y="633"/>
                </a:lnTo>
                <a:lnTo>
                  <a:pt x="0" y="608"/>
                </a:lnTo>
                <a:lnTo>
                  <a:pt x="29" y="608"/>
                </a:lnTo>
                <a:lnTo>
                  <a:pt x="29" y="152"/>
                </a:lnTo>
                <a:lnTo>
                  <a:pt x="18" y="152"/>
                </a:lnTo>
                <a:lnTo>
                  <a:pt x="18" y="142"/>
                </a:lnTo>
                <a:lnTo>
                  <a:pt x="29" y="142"/>
                </a:lnTo>
                <a:lnTo>
                  <a:pt x="109" y="142"/>
                </a:lnTo>
                <a:lnTo>
                  <a:pt x="109" y="88"/>
                </a:lnTo>
                <a:lnTo>
                  <a:pt x="96" y="88"/>
                </a:lnTo>
                <a:lnTo>
                  <a:pt x="96" y="76"/>
                </a:lnTo>
                <a:lnTo>
                  <a:pt x="109" y="76"/>
                </a:lnTo>
                <a:lnTo>
                  <a:pt x="142" y="76"/>
                </a:lnTo>
                <a:lnTo>
                  <a:pt x="142" y="60"/>
                </a:lnTo>
                <a:lnTo>
                  <a:pt x="227" y="0"/>
                </a:lnTo>
                <a:lnTo>
                  <a:pt x="314" y="60"/>
                </a:lnTo>
                <a:lnTo>
                  <a:pt x="314" y="76"/>
                </a:lnTo>
                <a:lnTo>
                  <a:pt x="353" y="76"/>
                </a:lnTo>
                <a:lnTo>
                  <a:pt x="366" y="76"/>
                </a:lnTo>
                <a:lnTo>
                  <a:pt x="366" y="88"/>
                </a:lnTo>
                <a:lnTo>
                  <a:pt x="353" y="88"/>
                </a:lnTo>
                <a:lnTo>
                  <a:pt x="353" y="142"/>
                </a:lnTo>
                <a:lnTo>
                  <a:pt x="428" y="142"/>
                </a:lnTo>
                <a:lnTo>
                  <a:pt x="439" y="142"/>
                </a:lnTo>
                <a:lnTo>
                  <a:pt x="439" y="152"/>
                </a:lnTo>
                <a:lnTo>
                  <a:pt x="428" y="152"/>
                </a:lnTo>
                <a:lnTo>
                  <a:pt x="428" y="608"/>
                </a:lnTo>
                <a:lnTo>
                  <a:pt x="457" y="608"/>
                </a:lnTo>
                <a:close/>
                <a:moveTo>
                  <a:pt x="194" y="186"/>
                </a:moveTo>
                <a:lnTo>
                  <a:pt x="158" y="186"/>
                </a:lnTo>
                <a:lnTo>
                  <a:pt x="158" y="222"/>
                </a:lnTo>
                <a:lnTo>
                  <a:pt x="194" y="222"/>
                </a:lnTo>
                <a:lnTo>
                  <a:pt x="194" y="186"/>
                </a:lnTo>
                <a:close/>
                <a:moveTo>
                  <a:pt x="245" y="186"/>
                </a:moveTo>
                <a:lnTo>
                  <a:pt x="210" y="186"/>
                </a:lnTo>
                <a:lnTo>
                  <a:pt x="210" y="222"/>
                </a:lnTo>
                <a:lnTo>
                  <a:pt x="245" y="222"/>
                </a:lnTo>
                <a:lnTo>
                  <a:pt x="245" y="186"/>
                </a:lnTo>
                <a:close/>
                <a:moveTo>
                  <a:pt x="297" y="186"/>
                </a:moveTo>
                <a:lnTo>
                  <a:pt x="261" y="186"/>
                </a:lnTo>
                <a:lnTo>
                  <a:pt x="261" y="222"/>
                </a:lnTo>
                <a:lnTo>
                  <a:pt x="297" y="222"/>
                </a:lnTo>
                <a:lnTo>
                  <a:pt x="297" y="186"/>
                </a:lnTo>
                <a:close/>
                <a:moveTo>
                  <a:pt x="194" y="99"/>
                </a:moveTo>
                <a:lnTo>
                  <a:pt x="158" y="99"/>
                </a:lnTo>
                <a:lnTo>
                  <a:pt x="158" y="135"/>
                </a:lnTo>
                <a:lnTo>
                  <a:pt x="194" y="135"/>
                </a:lnTo>
                <a:lnTo>
                  <a:pt x="194" y="99"/>
                </a:lnTo>
                <a:close/>
                <a:moveTo>
                  <a:pt x="245" y="99"/>
                </a:moveTo>
                <a:lnTo>
                  <a:pt x="210" y="99"/>
                </a:lnTo>
                <a:lnTo>
                  <a:pt x="210" y="135"/>
                </a:lnTo>
                <a:lnTo>
                  <a:pt x="245" y="135"/>
                </a:lnTo>
                <a:lnTo>
                  <a:pt x="245" y="99"/>
                </a:lnTo>
                <a:close/>
                <a:moveTo>
                  <a:pt x="297" y="99"/>
                </a:moveTo>
                <a:lnTo>
                  <a:pt x="261" y="99"/>
                </a:lnTo>
                <a:lnTo>
                  <a:pt x="261" y="135"/>
                </a:lnTo>
                <a:lnTo>
                  <a:pt x="297" y="135"/>
                </a:lnTo>
                <a:lnTo>
                  <a:pt x="297" y="99"/>
                </a:lnTo>
                <a:close/>
                <a:moveTo>
                  <a:pt x="194" y="232"/>
                </a:moveTo>
                <a:lnTo>
                  <a:pt x="158" y="232"/>
                </a:lnTo>
                <a:lnTo>
                  <a:pt x="158" y="268"/>
                </a:lnTo>
                <a:lnTo>
                  <a:pt x="194" y="268"/>
                </a:lnTo>
                <a:lnTo>
                  <a:pt x="194" y="232"/>
                </a:lnTo>
                <a:close/>
                <a:moveTo>
                  <a:pt x="245" y="232"/>
                </a:moveTo>
                <a:lnTo>
                  <a:pt x="210" y="232"/>
                </a:lnTo>
                <a:lnTo>
                  <a:pt x="210" y="268"/>
                </a:lnTo>
                <a:lnTo>
                  <a:pt x="245" y="268"/>
                </a:lnTo>
                <a:lnTo>
                  <a:pt x="245" y="232"/>
                </a:lnTo>
                <a:close/>
                <a:moveTo>
                  <a:pt x="297" y="232"/>
                </a:moveTo>
                <a:lnTo>
                  <a:pt x="261" y="232"/>
                </a:lnTo>
                <a:lnTo>
                  <a:pt x="261" y="268"/>
                </a:lnTo>
                <a:lnTo>
                  <a:pt x="297" y="268"/>
                </a:lnTo>
                <a:lnTo>
                  <a:pt x="297" y="232"/>
                </a:lnTo>
                <a:close/>
                <a:moveTo>
                  <a:pt x="194" y="279"/>
                </a:moveTo>
                <a:lnTo>
                  <a:pt x="158" y="279"/>
                </a:lnTo>
                <a:lnTo>
                  <a:pt x="158" y="315"/>
                </a:lnTo>
                <a:lnTo>
                  <a:pt x="194" y="315"/>
                </a:lnTo>
                <a:lnTo>
                  <a:pt x="194" y="279"/>
                </a:lnTo>
                <a:close/>
                <a:moveTo>
                  <a:pt x="245" y="279"/>
                </a:moveTo>
                <a:lnTo>
                  <a:pt x="210" y="279"/>
                </a:lnTo>
                <a:lnTo>
                  <a:pt x="210" y="315"/>
                </a:lnTo>
                <a:lnTo>
                  <a:pt x="245" y="315"/>
                </a:lnTo>
                <a:lnTo>
                  <a:pt x="245" y="279"/>
                </a:lnTo>
                <a:close/>
                <a:moveTo>
                  <a:pt x="297" y="279"/>
                </a:moveTo>
                <a:lnTo>
                  <a:pt x="261" y="279"/>
                </a:lnTo>
                <a:lnTo>
                  <a:pt x="261" y="315"/>
                </a:lnTo>
                <a:lnTo>
                  <a:pt x="297" y="315"/>
                </a:lnTo>
                <a:lnTo>
                  <a:pt x="297" y="279"/>
                </a:lnTo>
                <a:close/>
                <a:moveTo>
                  <a:pt x="194" y="375"/>
                </a:moveTo>
                <a:lnTo>
                  <a:pt x="158" y="375"/>
                </a:lnTo>
                <a:lnTo>
                  <a:pt x="158" y="409"/>
                </a:lnTo>
                <a:lnTo>
                  <a:pt x="194" y="409"/>
                </a:lnTo>
                <a:lnTo>
                  <a:pt x="194" y="375"/>
                </a:lnTo>
                <a:close/>
                <a:moveTo>
                  <a:pt x="245" y="375"/>
                </a:moveTo>
                <a:lnTo>
                  <a:pt x="210" y="375"/>
                </a:lnTo>
                <a:lnTo>
                  <a:pt x="210" y="409"/>
                </a:lnTo>
                <a:lnTo>
                  <a:pt x="245" y="409"/>
                </a:lnTo>
                <a:lnTo>
                  <a:pt x="245" y="375"/>
                </a:lnTo>
                <a:close/>
                <a:moveTo>
                  <a:pt x="297" y="375"/>
                </a:moveTo>
                <a:lnTo>
                  <a:pt x="261" y="375"/>
                </a:lnTo>
                <a:lnTo>
                  <a:pt x="261" y="409"/>
                </a:lnTo>
                <a:lnTo>
                  <a:pt x="297" y="409"/>
                </a:lnTo>
                <a:lnTo>
                  <a:pt x="297" y="375"/>
                </a:lnTo>
                <a:close/>
                <a:moveTo>
                  <a:pt x="194" y="421"/>
                </a:moveTo>
                <a:lnTo>
                  <a:pt x="158" y="421"/>
                </a:lnTo>
                <a:lnTo>
                  <a:pt x="158" y="457"/>
                </a:lnTo>
                <a:lnTo>
                  <a:pt x="194" y="457"/>
                </a:lnTo>
                <a:lnTo>
                  <a:pt x="194" y="421"/>
                </a:lnTo>
                <a:close/>
                <a:moveTo>
                  <a:pt x="245" y="421"/>
                </a:moveTo>
                <a:lnTo>
                  <a:pt x="210" y="421"/>
                </a:lnTo>
                <a:lnTo>
                  <a:pt x="210" y="457"/>
                </a:lnTo>
                <a:lnTo>
                  <a:pt x="245" y="457"/>
                </a:lnTo>
                <a:lnTo>
                  <a:pt x="245" y="421"/>
                </a:lnTo>
                <a:close/>
                <a:moveTo>
                  <a:pt x="297" y="421"/>
                </a:moveTo>
                <a:lnTo>
                  <a:pt x="261" y="421"/>
                </a:lnTo>
                <a:lnTo>
                  <a:pt x="261" y="457"/>
                </a:lnTo>
                <a:lnTo>
                  <a:pt x="297" y="457"/>
                </a:lnTo>
                <a:lnTo>
                  <a:pt x="297" y="421"/>
                </a:lnTo>
                <a:close/>
                <a:moveTo>
                  <a:pt x="194" y="468"/>
                </a:moveTo>
                <a:lnTo>
                  <a:pt x="158" y="468"/>
                </a:lnTo>
                <a:lnTo>
                  <a:pt x="158" y="504"/>
                </a:lnTo>
                <a:lnTo>
                  <a:pt x="194" y="504"/>
                </a:lnTo>
                <a:lnTo>
                  <a:pt x="194" y="468"/>
                </a:lnTo>
                <a:close/>
                <a:moveTo>
                  <a:pt x="245" y="468"/>
                </a:moveTo>
                <a:lnTo>
                  <a:pt x="210" y="468"/>
                </a:lnTo>
                <a:lnTo>
                  <a:pt x="210" y="504"/>
                </a:lnTo>
                <a:lnTo>
                  <a:pt x="245" y="504"/>
                </a:lnTo>
                <a:lnTo>
                  <a:pt x="245" y="468"/>
                </a:lnTo>
                <a:close/>
                <a:moveTo>
                  <a:pt x="297" y="468"/>
                </a:moveTo>
                <a:lnTo>
                  <a:pt x="261" y="468"/>
                </a:lnTo>
                <a:lnTo>
                  <a:pt x="261" y="504"/>
                </a:lnTo>
                <a:lnTo>
                  <a:pt x="297" y="504"/>
                </a:lnTo>
                <a:lnTo>
                  <a:pt x="297" y="468"/>
                </a:lnTo>
                <a:close/>
                <a:moveTo>
                  <a:pt x="366" y="186"/>
                </a:moveTo>
                <a:lnTo>
                  <a:pt x="351" y="186"/>
                </a:lnTo>
                <a:lnTo>
                  <a:pt x="351" y="222"/>
                </a:lnTo>
                <a:lnTo>
                  <a:pt x="366" y="222"/>
                </a:lnTo>
                <a:lnTo>
                  <a:pt x="366" y="186"/>
                </a:lnTo>
                <a:close/>
                <a:moveTo>
                  <a:pt x="366" y="232"/>
                </a:moveTo>
                <a:lnTo>
                  <a:pt x="351" y="232"/>
                </a:lnTo>
                <a:lnTo>
                  <a:pt x="351" y="268"/>
                </a:lnTo>
                <a:lnTo>
                  <a:pt x="366" y="268"/>
                </a:lnTo>
                <a:lnTo>
                  <a:pt x="366" y="232"/>
                </a:lnTo>
                <a:close/>
                <a:moveTo>
                  <a:pt x="366" y="279"/>
                </a:moveTo>
                <a:lnTo>
                  <a:pt x="351" y="279"/>
                </a:lnTo>
                <a:lnTo>
                  <a:pt x="351" y="315"/>
                </a:lnTo>
                <a:lnTo>
                  <a:pt x="366" y="315"/>
                </a:lnTo>
                <a:lnTo>
                  <a:pt x="366" y="279"/>
                </a:lnTo>
                <a:close/>
                <a:moveTo>
                  <a:pt x="366" y="375"/>
                </a:moveTo>
                <a:lnTo>
                  <a:pt x="351" y="375"/>
                </a:lnTo>
                <a:lnTo>
                  <a:pt x="351" y="409"/>
                </a:lnTo>
                <a:lnTo>
                  <a:pt x="366" y="409"/>
                </a:lnTo>
                <a:lnTo>
                  <a:pt x="366" y="375"/>
                </a:lnTo>
                <a:close/>
                <a:moveTo>
                  <a:pt x="366" y="421"/>
                </a:moveTo>
                <a:lnTo>
                  <a:pt x="351" y="421"/>
                </a:lnTo>
                <a:lnTo>
                  <a:pt x="351" y="457"/>
                </a:lnTo>
                <a:lnTo>
                  <a:pt x="366" y="457"/>
                </a:lnTo>
                <a:lnTo>
                  <a:pt x="366" y="421"/>
                </a:lnTo>
                <a:close/>
                <a:moveTo>
                  <a:pt x="328" y="539"/>
                </a:moveTo>
                <a:lnTo>
                  <a:pt x="314" y="539"/>
                </a:lnTo>
                <a:lnTo>
                  <a:pt x="314" y="575"/>
                </a:lnTo>
                <a:lnTo>
                  <a:pt x="328" y="575"/>
                </a:lnTo>
                <a:lnTo>
                  <a:pt x="328" y="539"/>
                </a:lnTo>
                <a:close/>
                <a:moveTo>
                  <a:pt x="392" y="186"/>
                </a:moveTo>
                <a:lnTo>
                  <a:pt x="377" y="186"/>
                </a:lnTo>
                <a:lnTo>
                  <a:pt x="377" y="222"/>
                </a:lnTo>
                <a:lnTo>
                  <a:pt x="392" y="222"/>
                </a:lnTo>
                <a:lnTo>
                  <a:pt x="392" y="186"/>
                </a:lnTo>
                <a:close/>
                <a:moveTo>
                  <a:pt x="392" y="232"/>
                </a:moveTo>
                <a:lnTo>
                  <a:pt x="377" y="232"/>
                </a:lnTo>
                <a:lnTo>
                  <a:pt x="377" y="268"/>
                </a:lnTo>
                <a:lnTo>
                  <a:pt x="392" y="268"/>
                </a:lnTo>
                <a:lnTo>
                  <a:pt x="392" y="232"/>
                </a:lnTo>
                <a:close/>
                <a:moveTo>
                  <a:pt x="392" y="279"/>
                </a:moveTo>
                <a:lnTo>
                  <a:pt x="377" y="279"/>
                </a:lnTo>
                <a:lnTo>
                  <a:pt x="377" y="315"/>
                </a:lnTo>
                <a:lnTo>
                  <a:pt x="392" y="315"/>
                </a:lnTo>
                <a:lnTo>
                  <a:pt x="392" y="279"/>
                </a:lnTo>
                <a:close/>
                <a:moveTo>
                  <a:pt x="392" y="375"/>
                </a:moveTo>
                <a:lnTo>
                  <a:pt x="377" y="375"/>
                </a:lnTo>
                <a:lnTo>
                  <a:pt x="377" y="409"/>
                </a:lnTo>
                <a:lnTo>
                  <a:pt x="392" y="409"/>
                </a:lnTo>
                <a:lnTo>
                  <a:pt x="392" y="375"/>
                </a:lnTo>
                <a:close/>
                <a:moveTo>
                  <a:pt x="392" y="421"/>
                </a:moveTo>
                <a:lnTo>
                  <a:pt x="377" y="421"/>
                </a:lnTo>
                <a:lnTo>
                  <a:pt x="377" y="457"/>
                </a:lnTo>
                <a:lnTo>
                  <a:pt x="392" y="457"/>
                </a:lnTo>
                <a:lnTo>
                  <a:pt x="392" y="421"/>
                </a:lnTo>
                <a:close/>
                <a:moveTo>
                  <a:pt x="354" y="539"/>
                </a:moveTo>
                <a:lnTo>
                  <a:pt x="341" y="539"/>
                </a:lnTo>
                <a:lnTo>
                  <a:pt x="341" y="575"/>
                </a:lnTo>
                <a:lnTo>
                  <a:pt x="354" y="575"/>
                </a:lnTo>
                <a:lnTo>
                  <a:pt x="354" y="539"/>
                </a:lnTo>
                <a:close/>
                <a:moveTo>
                  <a:pt x="79" y="186"/>
                </a:moveTo>
                <a:lnTo>
                  <a:pt x="65" y="186"/>
                </a:lnTo>
                <a:lnTo>
                  <a:pt x="65" y="222"/>
                </a:lnTo>
                <a:lnTo>
                  <a:pt x="79" y="222"/>
                </a:lnTo>
                <a:lnTo>
                  <a:pt x="79" y="186"/>
                </a:lnTo>
                <a:close/>
                <a:moveTo>
                  <a:pt x="79" y="232"/>
                </a:moveTo>
                <a:lnTo>
                  <a:pt x="65" y="232"/>
                </a:lnTo>
                <a:lnTo>
                  <a:pt x="65" y="268"/>
                </a:lnTo>
                <a:lnTo>
                  <a:pt x="79" y="268"/>
                </a:lnTo>
                <a:lnTo>
                  <a:pt x="79" y="232"/>
                </a:lnTo>
                <a:close/>
                <a:moveTo>
                  <a:pt x="79" y="279"/>
                </a:moveTo>
                <a:lnTo>
                  <a:pt x="65" y="279"/>
                </a:lnTo>
                <a:lnTo>
                  <a:pt x="65" y="315"/>
                </a:lnTo>
                <a:lnTo>
                  <a:pt x="79" y="315"/>
                </a:lnTo>
                <a:lnTo>
                  <a:pt x="79" y="279"/>
                </a:lnTo>
                <a:close/>
                <a:moveTo>
                  <a:pt x="79" y="375"/>
                </a:moveTo>
                <a:lnTo>
                  <a:pt x="65" y="375"/>
                </a:lnTo>
                <a:lnTo>
                  <a:pt x="65" y="409"/>
                </a:lnTo>
                <a:lnTo>
                  <a:pt x="79" y="409"/>
                </a:lnTo>
                <a:lnTo>
                  <a:pt x="79" y="375"/>
                </a:lnTo>
                <a:close/>
                <a:moveTo>
                  <a:pt x="79" y="421"/>
                </a:moveTo>
                <a:lnTo>
                  <a:pt x="65" y="421"/>
                </a:lnTo>
                <a:lnTo>
                  <a:pt x="65" y="457"/>
                </a:lnTo>
                <a:lnTo>
                  <a:pt x="79" y="457"/>
                </a:lnTo>
                <a:lnTo>
                  <a:pt x="79" y="421"/>
                </a:lnTo>
                <a:close/>
                <a:moveTo>
                  <a:pt x="122" y="539"/>
                </a:moveTo>
                <a:lnTo>
                  <a:pt x="108" y="539"/>
                </a:lnTo>
                <a:lnTo>
                  <a:pt x="108" y="575"/>
                </a:lnTo>
                <a:lnTo>
                  <a:pt x="122" y="575"/>
                </a:lnTo>
                <a:lnTo>
                  <a:pt x="122" y="539"/>
                </a:lnTo>
                <a:close/>
                <a:moveTo>
                  <a:pt x="106" y="186"/>
                </a:moveTo>
                <a:lnTo>
                  <a:pt x="92" y="186"/>
                </a:lnTo>
                <a:lnTo>
                  <a:pt x="92" y="222"/>
                </a:lnTo>
                <a:lnTo>
                  <a:pt x="106" y="222"/>
                </a:lnTo>
                <a:lnTo>
                  <a:pt x="106" y="186"/>
                </a:lnTo>
                <a:close/>
                <a:moveTo>
                  <a:pt x="106" y="232"/>
                </a:moveTo>
                <a:lnTo>
                  <a:pt x="92" y="232"/>
                </a:lnTo>
                <a:lnTo>
                  <a:pt x="92" y="268"/>
                </a:lnTo>
                <a:lnTo>
                  <a:pt x="106" y="268"/>
                </a:lnTo>
                <a:lnTo>
                  <a:pt x="106" y="232"/>
                </a:lnTo>
                <a:close/>
                <a:moveTo>
                  <a:pt x="106" y="279"/>
                </a:moveTo>
                <a:lnTo>
                  <a:pt x="92" y="279"/>
                </a:lnTo>
                <a:lnTo>
                  <a:pt x="92" y="315"/>
                </a:lnTo>
                <a:lnTo>
                  <a:pt x="106" y="315"/>
                </a:lnTo>
                <a:lnTo>
                  <a:pt x="106" y="279"/>
                </a:lnTo>
                <a:close/>
                <a:moveTo>
                  <a:pt x="106" y="375"/>
                </a:moveTo>
                <a:lnTo>
                  <a:pt x="92" y="375"/>
                </a:lnTo>
                <a:lnTo>
                  <a:pt x="92" y="409"/>
                </a:lnTo>
                <a:lnTo>
                  <a:pt x="106" y="409"/>
                </a:lnTo>
                <a:lnTo>
                  <a:pt x="106" y="375"/>
                </a:lnTo>
                <a:close/>
                <a:moveTo>
                  <a:pt x="106" y="421"/>
                </a:moveTo>
                <a:lnTo>
                  <a:pt x="92" y="421"/>
                </a:lnTo>
                <a:lnTo>
                  <a:pt x="92" y="457"/>
                </a:lnTo>
                <a:lnTo>
                  <a:pt x="106" y="457"/>
                </a:lnTo>
                <a:lnTo>
                  <a:pt x="106" y="421"/>
                </a:lnTo>
                <a:close/>
                <a:moveTo>
                  <a:pt x="148" y="539"/>
                </a:moveTo>
                <a:lnTo>
                  <a:pt x="134" y="539"/>
                </a:lnTo>
                <a:lnTo>
                  <a:pt x="134" y="575"/>
                </a:lnTo>
                <a:lnTo>
                  <a:pt x="148" y="575"/>
                </a:lnTo>
                <a:lnTo>
                  <a:pt x="148" y="539"/>
                </a:lnTo>
                <a:close/>
                <a:moveTo>
                  <a:pt x="226" y="539"/>
                </a:moveTo>
                <a:lnTo>
                  <a:pt x="183" y="539"/>
                </a:lnTo>
                <a:lnTo>
                  <a:pt x="183" y="608"/>
                </a:lnTo>
                <a:lnTo>
                  <a:pt x="226" y="608"/>
                </a:lnTo>
                <a:lnTo>
                  <a:pt x="226" y="539"/>
                </a:lnTo>
                <a:close/>
                <a:moveTo>
                  <a:pt x="232" y="539"/>
                </a:moveTo>
                <a:lnTo>
                  <a:pt x="232" y="608"/>
                </a:lnTo>
                <a:lnTo>
                  <a:pt x="274" y="608"/>
                </a:lnTo>
                <a:lnTo>
                  <a:pt x="274" y="539"/>
                </a:lnTo>
                <a:lnTo>
                  <a:pt x="232" y="539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" name="Freeform 164"/>
          <p:cNvSpPr>
            <a:spLocks/>
          </p:cNvSpPr>
          <p:nvPr/>
        </p:nvSpPr>
        <p:spPr bwMode="auto">
          <a:xfrm>
            <a:off x="861488" y="3708570"/>
            <a:ext cx="117622" cy="47981"/>
          </a:xfrm>
          <a:custGeom>
            <a:avLst/>
            <a:gdLst>
              <a:gd name="T0" fmla="*/ 28 w 167"/>
              <a:gd name="T1" fmla="*/ 68 h 71"/>
              <a:gd name="T2" fmla="*/ 34 w 167"/>
              <a:gd name="T3" fmla="*/ 71 h 71"/>
              <a:gd name="T4" fmla="*/ 134 w 167"/>
              <a:gd name="T5" fmla="*/ 71 h 71"/>
              <a:gd name="T6" fmla="*/ 140 w 167"/>
              <a:gd name="T7" fmla="*/ 68 h 71"/>
              <a:gd name="T8" fmla="*/ 165 w 167"/>
              <a:gd name="T9" fmla="*/ 32 h 71"/>
              <a:gd name="T10" fmla="*/ 166 w 167"/>
              <a:gd name="T11" fmla="*/ 19 h 71"/>
              <a:gd name="T12" fmla="*/ 91 w 167"/>
              <a:gd name="T13" fmla="*/ 9 h 71"/>
              <a:gd name="T14" fmla="*/ 71 w 167"/>
              <a:gd name="T15" fmla="*/ 9 h 71"/>
              <a:gd name="T16" fmla="*/ 2 w 167"/>
              <a:gd name="T17" fmla="*/ 19 h 71"/>
              <a:gd name="T18" fmla="*/ 4 w 167"/>
              <a:gd name="T19" fmla="*/ 32 h 71"/>
              <a:gd name="T20" fmla="*/ 28 w 167"/>
              <a:gd name="T21" fmla="*/ 6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71">
                <a:moveTo>
                  <a:pt x="28" y="68"/>
                </a:moveTo>
                <a:cubicBezTo>
                  <a:pt x="30" y="70"/>
                  <a:pt x="32" y="71"/>
                  <a:pt x="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6" y="71"/>
                  <a:pt x="138" y="70"/>
                  <a:pt x="140" y="68"/>
                </a:cubicBezTo>
                <a:cubicBezTo>
                  <a:pt x="148" y="57"/>
                  <a:pt x="156" y="45"/>
                  <a:pt x="165" y="32"/>
                </a:cubicBezTo>
                <a:cubicBezTo>
                  <a:pt x="167" y="28"/>
                  <a:pt x="167" y="23"/>
                  <a:pt x="166" y="19"/>
                </a:cubicBezTo>
                <a:cubicBezTo>
                  <a:pt x="162" y="0"/>
                  <a:pt x="121" y="3"/>
                  <a:pt x="91" y="9"/>
                </a:cubicBezTo>
                <a:cubicBezTo>
                  <a:pt x="84" y="11"/>
                  <a:pt x="78" y="11"/>
                  <a:pt x="71" y="9"/>
                </a:cubicBezTo>
                <a:cubicBezTo>
                  <a:pt x="44" y="1"/>
                  <a:pt x="8" y="2"/>
                  <a:pt x="2" y="19"/>
                </a:cubicBezTo>
                <a:cubicBezTo>
                  <a:pt x="0" y="23"/>
                  <a:pt x="1" y="28"/>
                  <a:pt x="4" y="32"/>
                </a:cubicBezTo>
                <a:cubicBezTo>
                  <a:pt x="12" y="45"/>
                  <a:pt x="21" y="57"/>
                  <a:pt x="28" y="68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Freeform 165"/>
          <p:cNvSpPr>
            <a:spLocks noEditPoints="1"/>
          </p:cNvSpPr>
          <p:nvPr/>
        </p:nvSpPr>
        <p:spPr bwMode="auto">
          <a:xfrm>
            <a:off x="790641" y="3752857"/>
            <a:ext cx="262921" cy="272620"/>
          </a:xfrm>
          <a:custGeom>
            <a:avLst/>
            <a:gdLst>
              <a:gd name="T0" fmla="*/ 244 w 374"/>
              <a:gd name="T1" fmla="*/ 3 h 409"/>
              <a:gd name="T2" fmla="*/ 238 w 374"/>
              <a:gd name="T3" fmla="*/ 0 h 409"/>
              <a:gd name="T4" fmla="*/ 198 w 374"/>
              <a:gd name="T5" fmla="*/ 0 h 409"/>
              <a:gd name="T6" fmla="*/ 176 w 374"/>
              <a:gd name="T7" fmla="*/ 0 h 409"/>
              <a:gd name="T8" fmla="*/ 136 w 374"/>
              <a:gd name="T9" fmla="*/ 0 h 409"/>
              <a:gd name="T10" fmla="*/ 130 w 374"/>
              <a:gd name="T11" fmla="*/ 3 h 409"/>
              <a:gd name="T12" fmla="*/ 0 w 374"/>
              <a:gd name="T13" fmla="*/ 196 h 409"/>
              <a:gd name="T14" fmla="*/ 374 w 374"/>
              <a:gd name="T15" fmla="*/ 196 h 409"/>
              <a:gd name="T16" fmla="*/ 244 w 374"/>
              <a:gd name="T17" fmla="*/ 3 h 409"/>
              <a:gd name="T18" fmla="*/ 252 w 374"/>
              <a:gd name="T19" fmla="*/ 255 h 409"/>
              <a:gd name="T20" fmla="*/ 202 w 374"/>
              <a:gd name="T21" fmla="*/ 273 h 409"/>
              <a:gd name="T22" fmla="*/ 202 w 374"/>
              <a:gd name="T23" fmla="*/ 291 h 409"/>
              <a:gd name="T24" fmla="*/ 172 w 374"/>
              <a:gd name="T25" fmla="*/ 291 h 409"/>
              <a:gd name="T26" fmla="*/ 172 w 374"/>
              <a:gd name="T27" fmla="*/ 273 h 409"/>
              <a:gd name="T28" fmla="*/ 126 w 374"/>
              <a:gd name="T29" fmla="*/ 258 h 409"/>
              <a:gd name="T30" fmla="*/ 106 w 374"/>
              <a:gd name="T31" fmla="*/ 213 h 409"/>
              <a:gd name="T32" fmla="*/ 106 w 374"/>
              <a:gd name="T33" fmla="*/ 204 h 409"/>
              <a:gd name="T34" fmla="*/ 172 w 374"/>
              <a:gd name="T35" fmla="*/ 204 h 409"/>
              <a:gd name="T36" fmla="*/ 172 w 374"/>
              <a:gd name="T37" fmla="*/ 216 h 409"/>
              <a:gd name="T38" fmla="*/ 174 w 374"/>
              <a:gd name="T39" fmla="*/ 240 h 409"/>
              <a:gd name="T40" fmla="*/ 183 w 374"/>
              <a:gd name="T41" fmla="*/ 244 h 409"/>
              <a:gd name="T42" fmla="*/ 193 w 374"/>
              <a:gd name="T43" fmla="*/ 241 h 409"/>
              <a:gd name="T44" fmla="*/ 197 w 374"/>
              <a:gd name="T45" fmla="*/ 231 h 409"/>
              <a:gd name="T46" fmla="*/ 193 w 374"/>
              <a:gd name="T47" fmla="*/ 208 h 409"/>
              <a:gd name="T48" fmla="*/ 172 w 374"/>
              <a:gd name="T49" fmla="*/ 193 h 409"/>
              <a:gd name="T50" fmla="*/ 132 w 374"/>
              <a:gd name="T51" fmla="*/ 173 h 409"/>
              <a:gd name="T52" fmla="*/ 113 w 374"/>
              <a:gd name="T53" fmla="*/ 155 h 409"/>
              <a:gd name="T54" fmla="*/ 105 w 374"/>
              <a:gd name="T55" fmla="*/ 129 h 409"/>
              <a:gd name="T56" fmla="*/ 122 w 374"/>
              <a:gd name="T57" fmla="*/ 95 h 409"/>
              <a:gd name="T58" fmla="*/ 172 w 374"/>
              <a:gd name="T59" fmla="*/ 81 h 409"/>
              <a:gd name="T60" fmla="*/ 172 w 374"/>
              <a:gd name="T61" fmla="*/ 65 h 409"/>
              <a:gd name="T62" fmla="*/ 202 w 374"/>
              <a:gd name="T63" fmla="*/ 65 h 409"/>
              <a:gd name="T64" fmla="*/ 202 w 374"/>
              <a:gd name="T65" fmla="*/ 81 h 409"/>
              <a:gd name="T66" fmla="*/ 247 w 374"/>
              <a:gd name="T67" fmla="*/ 95 h 409"/>
              <a:gd name="T68" fmla="*/ 262 w 374"/>
              <a:gd name="T69" fmla="*/ 128 h 409"/>
              <a:gd name="T70" fmla="*/ 262 w 374"/>
              <a:gd name="T71" fmla="*/ 137 h 409"/>
              <a:gd name="T72" fmla="*/ 196 w 374"/>
              <a:gd name="T73" fmla="*/ 137 h 409"/>
              <a:gd name="T74" fmla="*/ 196 w 374"/>
              <a:gd name="T75" fmla="*/ 129 h 409"/>
              <a:gd name="T76" fmla="*/ 194 w 374"/>
              <a:gd name="T77" fmla="*/ 113 h 409"/>
              <a:gd name="T78" fmla="*/ 184 w 374"/>
              <a:gd name="T79" fmla="*/ 109 h 409"/>
              <a:gd name="T80" fmla="*/ 175 w 374"/>
              <a:gd name="T81" fmla="*/ 112 h 409"/>
              <a:gd name="T82" fmla="*/ 172 w 374"/>
              <a:gd name="T83" fmla="*/ 122 h 409"/>
              <a:gd name="T84" fmla="*/ 178 w 374"/>
              <a:gd name="T85" fmla="*/ 138 h 409"/>
              <a:gd name="T86" fmla="*/ 214 w 374"/>
              <a:gd name="T87" fmla="*/ 156 h 409"/>
              <a:gd name="T88" fmla="*/ 248 w 374"/>
              <a:gd name="T89" fmla="*/ 172 h 409"/>
              <a:gd name="T90" fmla="*/ 263 w 374"/>
              <a:gd name="T91" fmla="*/ 189 h 409"/>
              <a:gd name="T92" fmla="*/ 269 w 374"/>
              <a:gd name="T93" fmla="*/ 215 h 409"/>
              <a:gd name="T94" fmla="*/ 252 w 374"/>
              <a:gd name="T95" fmla="*/ 25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" h="409">
                <a:moveTo>
                  <a:pt x="244" y="3"/>
                </a:moveTo>
                <a:cubicBezTo>
                  <a:pt x="243" y="1"/>
                  <a:pt x="241" y="0"/>
                  <a:pt x="238" y="0"/>
                </a:cubicBezTo>
                <a:cubicBezTo>
                  <a:pt x="220" y="0"/>
                  <a:pt x="207" y="0"/>
                  <a:pt x="198" y="0"/>
                </a:cubicBezTo>
                <a:cubicBezTo>
                  <a:pt x="182" y="0"/>
                  <a:pt x="177" y="0"/>
                  <a:pt x="176" y="0"/>
                </a:cubicBezTo>
                <a:cubicBezTo>
                  <a:pt x="167" y="0"/>
                  <a:pt x="154" y="0"/>
                  <a:pt x="136" y="0"/>
                </a:cubicBezTo>
                <a:cubicBezTo>
                  <a:pt x="134" y="0"/>
                  <a:pt x="132" y="1"/>
                  <a:pt x="130" y="3"/>
                </a:cubicBezTo>
                <a:cubicBezTo>
                  <a:pt x="76" y="60"/>
                  <a:pt x="0" y="119"/>
                  <a:pt x="0" y="196"/>
                </a:cubicBezTo>
                <a:cubicBezTo>
                  <a:pt x="0" y="409"/>
                  <a:pt x="374" y="409"/>
                  <a:pt x="374" y="196"/>
                </a:cubicBezTo>
                <a:cubicBezTo>
                  <a:pt x="374" y="119"/>
                  <a:pt x="298" y="60"/>
                  <a:pt x="244" y="3"/>
                </a:cubicBezTo>
                <a:close/>
                <a:moveTo>
                  <a:pt x="252" y="255"/>
                </a:moveTo>
                <a:cubicBezTo>
                  <a:pt x="241" y="265"/>
                  <a:pt x="224" y="271"/>
                  <a:pt x="202" y="273"/>
                </a:cubicBezTo>
                <a:cubicBezTo>
                  <a:pt x="202" y="291"/>
                  <a:pt x="202" y="291"/>
                  <a:pt x="202" y="291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72" y="273"/>
                  <a:pt x="172" y="273"/>
                  <a:pt x="172" y="273"/>
                </a:cubicBezTo>
                <a:cubicBezTo>
                  <a:pt x="154" y="271"/>
                  <a:pt x="139" y="266"/>
                  <a:pt x="126" y="258"/>
                </a:cubicBezTo>
                <a:cubicBezTo>
                  <a:pt x="113" y="249"/>
                  <a:pt x="106" y="235"/>
                  <a:pt x="106" y="213"/>
                </a:cubicBezTo>
                <a:cubicBezTo>
                  <a:pt x="106" y="204"/>
                  <a:pt x="106" y="204"/>
                  <a:pt x="106" y="204"/>
                </a:cubicBezTo>
                <a:cubicBezTo>
                  <a:pt x="172" y="204"/>
                  <a:pt x="172" y="204"/>
                  <a:pt x="172" y="204"/>
                </a:cubicBezTo>
                <a:cubicBezTo>
                  <a:pt x="172" y="216"/>
                  <a:pt x="172" y="216"/>
                  <a:pt x="172" y="216"/>
                </a:cubicBezTo>
                <a:cubicBezTo>
                  <a:pt x="172" y="228"/>
                  <a:pt x="172" y="236"/>
                  <a:pt x="174" y="240"/>
                </a:cubicBezTo>
                <a:cubicBezTo>
                  <a:pt x="175" y="243"/>
                  <a:pt x="178" y="244"/>
                  <a:pt x="183" y="244"/>
                </a:cubicBezTo>
                <a:cubicBezTo>
                  <a:pt x="188" y="244"/>
                  <a:pt x="191" y="243"/>
                  <a:pt x="193" y="241"/>
                </a:cubicBezTo>
                <a:cubicBezTo>
                  <a:pt x="195" y="239"/>
                  <a:pt x="197" y="236"/>
                  <a:pt x="197" y="231"/>
                </a:cubicBezTo>
                <a:cubicBezTo>
                  <a:pt x="197" y="221"/>
                  <a:pt x="196" y="213"/>
                  <a:pt x="193" y="208"/>
                </a:cubicBezTo>
                <a:cubicBezTo>
                  <a:pt x="191" y="204"/>
                  <a:pt x="184" y="199"/>
                  <a:pt x="172" y="193"/>
                </a:cubicBezTo>
                <a:cubicBezTo>
                  <a:pt x="152" y="184"/>
                  <a:pt x="139" y="178"/>
                  <a:pt x="132" y="173"/>
                </a:cubicBezTo>
                <a:cubicBezTo>
                  <a:pt x="124" y="169"/>
                  <a:pt x="118" y="163"/>
                  <a:pt x="113" y="155"/>
                </a:cubicBezTo>
                <a:cubicBezTo>
                  <a:pt x="108" y="147"/>
                  <a:pt x="105" y="139"/>
                  <a:pt x="105" y="129"/>
                </a:cubicBezTo>
                <a:cubicBezTo>
                  <a:pt x="105" y="115"/>
                  <a:pt x="111" y="104"/>
                  <a:pt x="122" y="95"/>
                </a:cubicBezTo>
                <a:cubicBezTo>
                  <a:pt x="133" y="87"/>
                  <a:pt x="149" y="82"/>
                  <a:pt x="172" y="81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2" y="81"/>
                  <a:pt x="202" y="81"/>
                  <a:pt x="202" y="81"/>
                </a:cubicBezTo>
                <a:cubicBezTo>
                  <a:pt x="222" y="82"/>
                  <a:pt x="237" y="87"/>
                  <a:pt x="247" y="95"/>
                </a:cubicBezTo>
                <a:cubicBezTo>
                  <a:pt x="257" y="103"/>
                  <a:pt x="262" y="114"/>
                  <a:pt x="262" y="128"/>
                </a:cubicBezTo>
                <a:cubicBezTo>
                  <a:pt x="262" y="130"/>
                  <a:pt x="262" y="133"/>
                  <a:pt x="262" y="137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196" y="121"/>
                  <a:pt x="195" y="115"/>
                  <a:pt x="194" y="113"/>
                </a:cubicBezTo>
                <a:cubicBezTo>
                  <a:pt x="192" y="110"/>
                  <a:pt x="189" y="109"/>
                  <a:pt x="184" y="109"/>
                </a:cubicBezTo>
                <a:cubicBezTo>
                  <a:pt x="180" y="109"/>
                  <a:pt x="177" y="110"/>
                  <a:pt x="175" y="112"/>
                </a:cubicBezTo>
                <a:cubicBezTo>
                  <a:pt x="173" y="115"/>
                  <a:pt x="172" y="118"/>
                  <a:pt x="172" y="122"/>
                </a:cubicBezTo>
                <a:cubicBezTo>
                  <a:pt x="172" y="130"/>
                  <a:pt x="174" y="135"/>
                  <a:pt x="178" y="138"/>
                </a:cubicBezTo>
                <a:cubicBezTo>
                  <a:pt x="182" y="141"/>
                  <a:pt x="194" y="147"/>
                  <a:pt x="214" y="156"/>
                </a:cubicBezTo>
                <a:cubicBezTo>
                  <a:pt x="230" y="163"/>
                  <a:pt x="242" y="168"/>
                  <a:pt x="248" y="172"/>
                </a:cubicBezTo>
                <a:cubicBezTo>
                  <a:pt x="254" y="176"/>
                  <a:pt x="259" y="182"/>
                  <a:pt x="263" y="189"/>
                </a:cubicBezTo>
                <a:cubicBezTo>
                  <a:pt x="267" y="196"/>
                  <a:pt x="269" y="205"/>
                  <a:pt x="269" y="215"/>
                </a:cubicBezTo>
                <a:cubicBezTo>
                  <a:pt x="269" y="232"/>
                  <a:pt x="264" y="246"/>
                  <a:pt x="252" y="255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" name="Oval 62"/>
          <p:cNvSpPr/>
          <p:nvPr/>
        </p:nvSpPr>
        <p:spPr>
          <a:xfrm>
            <a:off x="785786" y="5000636"/>
            <a:ext cx="357190" cy="428628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21" name="Freeform 164"/>
          <p:cNvSpPr>
            <a:spLocks/>
          </p:cNvSpPr>
          <p:nvPr/>
        </p:nvSpPr>
        <p:spPr bwMode="auto">
          <a:xfrm>
            <a:off x="856632" y="2742187"/>
            <a:ext cx="117622" cy="47531"/>
          </a:xfrm>
          <a:custGeom>
            <a:avLst/>
            <a:gdLst>
              <a:gd name="T0" fmla="*/ 28 w 167"/>
              <a:gd name="T1" fmla="*/ 68 h 71"/>
              <a:gd name="T2" fmla="*/ 34 w 167"/>
              <a:gd name="T3" fmla="*/ 71 h 71"/>
              <a:gd name="T4" fmla="*/ 134 w 167"/>
              <a:gd name="T5" fmla="*/ 71 h 71"/>
              <a:gd name="T6" fmla="*/ 140 w 167"/>
              <a:gd name="T7" fmla="*/ 68 h 71"/>
              <a:gd name="T8" fmla="*/ 165 w 167"/>
              <a:gd name="T9" fmla="*/ 32 h 71"/>
              <a:gd name="T10" fmla="*/ 166 w 167"/>
              <a:gd name="T11" fmla="*/ 19 h 71"/>
              <a:gd name="T12" fmla="*/ 91 w 167"/>
              <a:gd name="T13" fmla="*/ 9 h 71"/>
              <a:gd name="T14" fmla="*/ 71 w 167"/>
              <a:gd name="T15" fmla="*/ 9 h 71"/>
              <a:gd name="T16" fmla="*/ 2 w 167"/>
              <a:gd name="T17" fmla="*/ 19 h 71"/>
              <a:gd name="T18" fmla="*/ 4 w 167"/>
              <a:gd name="T19" fmla="*/ 32 h 71"/>
              <a:gd name="T20" fmla="*/ 28 w 167"/>
              <a:gd name="T21" fmla="*/ 6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71">
                <a:moveTo>
                  <a:pt x="28" y="68"/>
                </a:moveTo>
                <a:cubicBezTo>
                  <a:pt x="30" y="70"/>
                  <a:pt x="32" y="71"/>
                  <a:pt x="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6" y="71"/>
                  <a:pt x="138" y="70"/>
                  <a:pt x="140" y="68"/>
                </a:cubicBezTo>
                <a:cubicBezTo>
                  <a:pt x="148" y="57"/>
                  <a:pt x="156" y="45"/>
                  <a:pt x="165" y="32"/>
                </a:cubicBezTo>
                <a:cubicBezTo>
                  <a:pt x="167" y="28"/>
                  <a:pt x="167" y="23"/>
                  <a:pt x="166" y="19"/>
                </a:cubicBezTo>
                <a:cubicBezTo>
                  <a:pt x="162" y="0"/>
                  <a:pt x="121" y="3"/>
                  <a:pt x="91" y="9"/>
                </a:cubicBezTo>
                <a:cubicBezTo>
                  <a:pt x="84" y="11"/>
                  <a:pt x="78" y="11"/>
                  <a:pt x="71" y="9"/>
                </a:cubicBezTo>
                <a:cubicBezTo>
                  <a:pt x="44" y="1"/>
                  <a:pt x="8" y="2"/>
                  <a:pt x="2" y="19"/>
                </a:cubicBezTo>
                <a:cubicBezTo>
                  <a:pt x="0" y="23"/>
                  <a:pt x="1" y="28"/>
                  <a:pt x="4" y="32"/>
                </a:cubicBezTo>
                <a:cubicBezTo>
                  <a:pt x="12" y="45"/>
                  <a:pt x="21" y="57"/>
                  <a:pt x="28" y="68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2" name="Freeform 165"/>
          <p:cNvSpPr>
            <a:spLocks noEditPoints="1"/>
          </p:cNvSpPr>
          <p:nvPr/>
        </p:nvSpPr>
        <p:spPr bwMode="auto">
          <a:xfrm>
            <a:off x="785786" y="2834127"/>
            <a:ext cx="262921" cy="270060"/>
          </a:xfrm>
          <a:custGeom>
            <a:avLst/>
            <a:gdLst>
              <a:gd name="T0" fmla="*/ 244 w 374"/>
              <a:gd name="T1" fmla="*/ 3 h 409"/>
              <a:gd name="T2" fmla="*/ 238 w 374"/>
              <a:gd name="T3" fmla="*/ 0 h 409"/>
              <a:gd name="T4" fmla="*/ 198 w 374"/>
              <a:gd name="T5" fmla="*/ 0 h 409"/>
              <a:gd name="T6" fmla="*/ 176 w 374"/>
              <a:gd name="T7" fmla="*/ 0 h 409"/>
              <a:gd name="T8" fmla="*/ 136 w 374"/>
              <a:gd name="T9" fmla="*/ 0 h 409"/>
              <a:gd name="T10" fmla="*/ 130 w 374"/>
              <a:gd name="T11" fmla="*/ 3 h 409"/>
              <a:gd name="T12" fmla="*/ 0 w 374"/>
              <a:gd name="T13" fmla="*/ 196 h 409"/>
              <a:gd name="T14" fmla="*/ 374 w 374"/>
              <a:gd name="T15" fmla="*/ 196 h 409"/>
              <a:gd name="T16" fmla="*/ 244 w 374"/>
              <a:gd name="T17" fmla="*/ 3 h 409"/>
              <a:gd name="T18" fmla="*/ 252 w 374"/>
              <a:gd name="T19" fmla="*/ 255 h 409"/>
              <a:gd name="T20" fmla="*/ 202 w 374"/>
              <a:gd name="T21" fmla="*/ 273 h 409"/>
              <a:gd name="T22" fmla="*/ 202 w 374"/>
              <a:gd name="T23" fmla="*/ 291 h 409"/>
              <a:gd name="T24" fmla="*/ 172 w 374"/>
              <a:gd name="T25" fmla="*/ 291 h 409"/>
              <a:gd name="T26" fmla="*/ 172 w 374"/>
              <a:gd name="T27" fmla="*/ 273 h 409"/>
              <a:gd name="T28" fmla="*/ 126 w 374"/>
              <a:gd name="T29" fmla="*/ 258 h 409"/>
              <a:gd name="T30" fmla="*/ 106 w 374"/>
              <a:gd name="T31" fmla="*/ 213 h 409"/>
              <a:gd name="T32" fmla="*/ 106 w 374"/>
              <a:gd name="T33" fmla="*/ 204 h 409"/>
              <a:gd name="T34" fmla="*/ 172 w 374"/>
              <a:gd name="T35" fmla="*/ 204 h 409"/>
              <a:gd name="T36" fmla="*/ 172 w 374"/>
              <a:gd name="T37" fmla="*/ 216 h 409"/>
              <a:gd name="T38" fmla="*/ 174 w 374"/>
              <a:gd name="T39" fmla="*/ 240 h 409"/>
              <a:gd name="T40" fmla="*/ 183 w 374"/>
              <a:gd name="T41" fmla="*/ 244 h 409"/>
              <a:gd name="T42" fmla="*/ 193 w 374"/>
              <a:gd name="T43" fmla="*/ 241 h 409"/>
              <a:gd name="T44" fmla="*/ 197 w 374"/>
              <a:gd name="T45" fmla="*/ 231 h 409"/>
              <a:gd name="T46" fmla="*/ 193 w 374"/>
              <a:gd name="T47" fmla="*/ 208 h 409"/>
              <a:gd name="T48" fmla="*/ 172 w 374"/>
              <a:gd name="T49" fmla="*/ 193 h 409"/>
              <a:gd name="T50" fmla="*/ 132 w 374"/>
              <a:gd name="T51" fmla="*/ 173 h 409"/>
              <a:gd name="T52" fmla="*/ 113 w 374"/>
              <a:gd name="T53" fmla="*/ 155 h 409"/>
              <a:gd name="T54" fmla="*/ 105 w 374"/>
              <a:gd name="T55" fmla="*/ 129 h 409"/>
              <a:gd name="T56" fmla="*/ 122 w 374"/>
              <a:gd name="T57" fmla="*/ 95 h 409"/>
              <a:gd name="T58" fmla="*/ 172 w 374"/>
              <a:gd name="T59" fmla="*/ 81 h 409"/>
              <a:gd name="T60" fmla="*/ 172 w 374"/>
              <a:gd name="T61" fmla="*/ 65 h 409"/>
              <a:gd name="T62" fmla="*/ 202 w 374"/>
              <a:gd name="T63" fmla="*/ 65 h 409"/>
              <a:gd name="T64" fmla="*/ 202 w 374"/>
              <a:gd name="T65" fmla="*/ 81 h 409"/>
              <a:gd name="T66" fmla="*/ 247 w 374"/>
              <a:gd name="T67" fmla="*/ 95 h 409"/>
              <a:gd name="T68" fmla="*/ 262 w 374"/>
              <a:gd name="T69" fmla="*/ 128 h 409"/>
              <a:gd name="T70" fmla="*/ 262 w 374"/>
              <a:gd name="T71" fmla="*/ 137 h 409"/>
              <a:gd name="T72" fmla="*/ 196 w 374"/>
              <a:gd name="T73" fmla="*/ 137 h 409"/>
              <a:gd name="T74" fmla="*/ 196 w 374"/>
              <a:gd name="T75" fmla="*/ 129 h 409"/>
              <a:gd name="T76" fmla="*/ 194 w 374"/>
              <a:gd name="T77" fmla="*/ 113 h 409"/>
              <a:gd name="T78" fmla="*/ 184 w 374"/>
              <a:gd name="T79" fmla="*/ 109 h 409"/>
              <a:gd name="T80" fmla="*/ 175 w 374"/>
              <a:gd name="T81" fmla="*/ 112 h 409"/>
              <a:gd name="T82" fmla="*/ 172 w 374"/>
              <a:gd name="T83" fmla="*/ 122 h 409"/>
              <a:gd name="T84" fmla="*/ 178 w 374"/>
              <a:gd name="T85" fmla="*/ 138 h 409"/>
              <a:gd name="T86" fmla="*/ 214 w 374"/>
              <a:gd name="T87" fmla="*/ 156 h 409"/>
              <a:gd name="T88" fmla="*/ 248 w 374"/>
              <a:gd name="T89" fmla="*/ 172 h 409"/>
              <a:gd name="T90" fmla="*/ 263 w 374"/>
              <a:gd name="T91" fmla="*/ 189 h 409"/>
              <a:gd name="T92" fmla="*/ 269 w 374"/>
              <a:gd name="T93" fmla="*/ 215 h 409"/>
              <a:gd name="T94" fmla="*/ 252 w 374"/>
              <a:gd name="T95" fmla="*/ 25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" h="409">
                <a:moveTo>
                  <a:pt x="244" y="3"/>
                </a:moveTo>
                <a:cubicBezTo>
                  <a:pt x="243" y="1"/>
                  <a:pt x="241" y="0"/>
                  <a:pt x="238" y="0"/>
                </a:cubicBezTo>
                <a:cubicBezTo>
                  <a:pt x="220" y="0"/>
                  <a:pt x="207" y="0"/>
                  <a:pt x="198" y="0"/>
                </a:cubicBezTo>
                <a:cubicBezTo>
                  <a:pt x="182" y="0"/>
                  <a:pt x="177" y="0"/>
                  <a:pt x="176" y="0"/>
                </a:cubicBezTo>
                <a:cubicBezTo>
                  <a:pt x="167" y="0"/>
                  <a:pt x="154" y="0"/>
                  <a:pt x="136" y="0"/>
                </a:cubicBezTo>
                <a:cubicBezTo>
                  <a:pt x="134" y="0"/>
                  <a:pt x="132" y="1"/>
                  <a:pt x="130" y="3"/>
                </a:cubicBezTo>
                <a:cubicBezTo>
                  <a:pt x="76" y="60"/>
                  <a:pt x="0" y="119"/>
                  <a:pt x="0" y="196"/>
                </a:cubicBezTo>
                <a:cubicBezTo>
                  <a:pt x="0" y="409"/>
                  <a:pt x="374" y="409"/>
                  <a:pt x="374" y="196"/>
                </a:cubicBezTo>
                <a:cubicBezTo>
                  <a:pt x="374" y="119"/>
                  <a:pt x="298" y="60"/>
                  <a:pt x="244" y="3"/>
                </a:cubicBezTo>
                <a:close/>
                <a:moveTo>
                  <a:pt x="252" y="255"/>
                </a:moveTo>
                <a:cubicBezTo>
                  <a:pt x="241" y="265"/>
                  <a:pt x="224" y="271"/>
                  <a:pt x="202" y="273"/>
                </a:cubicBezTo>
                <a:cubicBezTo>
                  <a:pt x="202" y="291"/>
                  <a:pt x="202" y="291"/>
                  <a:pt x="202" y="291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72" y="273"/>
                  <a:pt x="172" y="273"/>
                  <a:pt x="172" y="273"/>
                </a:cubicBezTo>
                <a:cubicBezTo>
                  <a:pt x="154" y="271"/>
                  <a:pt x="139" y="266"/>
                  <a:pt x="126" y="258"/>
                </a:cubicBezTo>
                <a:cubicBezTo>
                  <a:pt x="113" y="249"/>
                  <a:pt x="106" y="235"/>
                  <a:pt x="106" y="213"/>
                </a:cubicBezTo>
                <a:cubicBezTo>
                  <a:pt x="106" y="204"/>
                  <a:pt x="106" y="204"/>
                  <a:pt x="106" y="204"/>
                </a:cubicBezTo>
                <a:cubicBezTo>
                  <a:pt x="172" y="204"/>
                  <a:pt x="172" y="204"/>
                  <a:pt x="172" y="204"/>
                </a:cubicBezTo>
                <a:cubicBezTo>
                  <a:pt x="172" y="216"/>
                  <a:pt x="172" y="216"/>
                  <a:pt x="172" y="216"/>
                </a:cubicBezTo>
                <a:cubicBezTo>
                  <a:pt x="172" y="228"/>
                  <a:pt x="172" y="236"/>
                  <a:pt x="174" y="240"/>
                </a:cubicBezTo>
                <a:cubicBezTo>
                  <a:pt x="175" y="243"/>
                  <a:pt x="178" y="244"/>
                  <a:pt x="183" y="244"/>
                </a:cubicBezTo>
                <a:cubicBezTo>
                  <a:pt x="188" y="244"/>
                  <a:pt x="191" y="243"/>
                  <a:pt x="193" y="241"/>
                </a:cubicBezTo>
                <a:cubicBezTo>
                  <a:pt x="195" y="239"/>
                  <a:pt x="197" y="236"/>
                  <a:pt x="197" y="231"/>
                </a:cubicBezTo>
                <a:cubicBezTo>
                  <a:pt x="197" y="221"/>
                  <a:pt x="196" y="213"/>
                  <a:pt x="193" y="208"/>
                </a:cubicBezTo>
                <a:cubicBezTo>
                  <a:pt x="191" y="204"/>
                  <a:pt x="184" y="199"/>
                  <a:pt x="172" y="193"/>
                </a:cubicBezTo>
                <a:cubicBezTo>
                  <a:pt x="152" y="184"/>
                  <a:pt x="139" y="178"/>
                  <a:pt x="132" y="173"/>
                </a:cubicBezTo>
                <a:cubicBezTo>
                  <a:pt x="124" y="169"/>
                  <a:pt x="118" y="163"/>
                  <a:pt x="113" y="155"/>
                </a:cubicBezTo>
                <a:cubicBezTo>
                  <a:pt x="108" y="147"/>
                  <a:pt x="105" y="139"/>
                  <a:pt x="105" y="129"/>
                </a:cubicBezTo>
                <a:cubicBezTo>
                  <a:pt x="105" y="115"/>
                  <a:pt x="111" y="104"/>
                  <a:pt x="122" y="95"/>
                </a:cubicBezTo>
                <a:cubicBezTo>
                  <a:pt x="133" y="87"/>
                  <a:pt x="149" y="82"/>
                  <a:pt x="172" y="81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2" y="81"/>
                  <a:pt x="202" y="81"/>
                  <a:pt x="202" y="81"/>
                </a:cubicBezTo>
                <a:cubicBezTo>
                  <a:pt x="222" y="82"/>
                  <a:pt x="237" y="87"/>
                  <a:pt x="247" y="95"/>
                </a:cubicBezTo>
                <a:cubicBezTo>
                  <a:pt x="257" y="103"/>
                  <a:pt x="262" y="114"/>
                  <a:pt x="262" y="128"/>
                </a:cubicBezTo>
                <a:cubicBezTo>
                  <a:pt x="262" y="130"/>
                  <a:pt x="262" y="133"/>
                  <a:pt x="262" y="137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196" y="121"/>
                  <a:pt x="195" y="115"/>
                  <a:pt x="194" y="113"/>
                </a:cubicBezTo>
                <a:cubicBezTo>
                  <a:pt x="192" y="110"/>
                  <a:pt x="189" y="109"/>
                  <a:pt x="184" y="109"/>
                </a:cubicBezTo>
                <a:cubicBezTo>
                  <a:pt x="180" y="109"/>
                  <a:pt x="177" y="110"/>
                  <a:pt x="175" y="112"/>
                </a:cubicBezTo>
                <a:cubicBezTo>
                  <a:pt x="173" y="115"/>
                  <a:pt x="172" y="118"/>
                  <a:pt x="172" y="122"/>
                </a:cubicBezTo>
                <a:cubicBezTo>
                  <a:pt x="172" y="130"/>
                  <a:pt x="174" y="135"/>
                  <a:pt x="178" y="138"/>
                </a:cubicBezTo>
                <a:cubicBezTo>
                  <a:pt x="182" y="141"/>
                  <a:pt x="194" y="147"/>
                  <a:pt x="214" y="156"/>
                </a:cubicBezTo>
                <a:cubicBezTo>
                  <a:pt x="230" y="163"/>
                  <a:pt x="242" y="168"/>
                  <a:pt x="248" y="172"/>
                </a:cubicBezTo>
                <a:cubicBezTo>
                  <a:pt x="254" y="176"/>
                  <a:pt x="259" y="182"/>
                  <a:pt x="263" y="189"/>
                </a:cubicBezTo>
                <a:cubicBezTo>
                  <a:pt x="267" y="196"/>
                  <a:pt x="269" y="205"/>
                  <a:pt x="269" y="215"/>
                </a:cubicBezTo>
                <a:cubicBezTo>
                  <a:pt x="269" y="232"/>
                  <a:pt x="264" y="246"/>
                  <a:pt x="252" y="255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3" name="Picture 1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68" y="4632038"/>
            <a:ext cx="222359" cy="198600"/>
          </a:xfrm>
          <a:prstGeom prst="rect">
            <a:avLst/>
          </a:prstGeom>
        </p:spPr>
      </p:pic>
      <p:sp>
        <p:nvSpPr>
          <p:cNvPr id="24" name="Oval 140"/>
          <p:cNvSpPr/>
          <p:nvPr/>
        </p:nvSpPr>
        <p:spPr>
          <a:xfrm>
            <a:off x="787120" y="4572008"/>
            <a:ext cx="355856" cy="315530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27" name="Oval 88"/>
          <p:cNvSpPr/>
          <p:nvPr/>
        </p:nvSpPr>
        <p:spPr>
          <a:xfrm>
            <a:off x="787120" y="4143380"/>
            <a:ext cx="355856" cy="315530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900" dirty="0" smtClean="0">
              <a:solidFill>
                <a:schemeClr val="bg1"/>
              </a:solidFill>
            </a:endParaRPr>
          </a:p>
        </p:txBody>
      </p:sp>
      <p:sp>
        <p:nvSpPr>
          <p:cNvPr id="28" name="Freeform 164"/>
          <p:cNvSpPr>
            <a:spLocks/>
          </p:cNvSpPr>
          <p:nvPr/>
        </p:nvSpPr>
        <p:spPr bwMode="auto">
          <a:xfrm>
            <a:off x="899202" y="4153611"/>
            <a:ext cx="117622" cy="47981"/>
          </a:xfrm>
          <a:custGeom>
            <a:avLst/>
            <a:gdLst>
              <a:gd name="T0" fmla="*/ 28 w 167"/>
              <a:gd name="T1" fmla="*/ 68 h 71"/>
              <a:gd name="T2" fmla="*/ 34 w 167"/>
              <a:gd name="T3" fmla="*/ 71 h 71"/>
              <a:gd name="T4" fmla="*/ 134 w 167"/>
              <a:gd name="T5" fmla="*/ 71 h 71"/>
              <a:gd name="T6" fmla="*/ 140 w 167"/>
              <a:gd name="T7" fmla="*/ 68 h 71"/>
              <a:gd name="T8" fmla="*/ 165 w 167"/>
              <a:gd name="T9" fmla="*/ 32 h 71"/>
              <a:gd name="T10" fmla="*/ 166 w 167"/>
              <a:gd name="T11" fmla="*/ 19 h 71"/>
              <a:gd name="T12" fmla="*/ 91 w 167"/>
              <a:gd name="T13" fmla="*/ 9 h 71"/>
              <a:gd name="T14" fmla="*/ 71 w 167"/>
              <a:gd name="T15" fmla="*/ 9 h 71"/>
              <a:gd name="T16" fmla="*/ 2 w 167"/>
              <a:gd name="T17" fmla="*/ 19 h 71"/>
              <a:gd name="T18" fmla="*/ 4 w 167"/>
              <a:gd name="T19" fmla="*/ 32 h 71"/>
              <a:gd name="T20" fmla="*/ 28 w 167"/>
              <a:gd name="T21" fmla="*/ 6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71">
                <a:moveTo>
                  <a:pt x="28" y="68"/>
                </a:moveTo>
                <a:cubicBezTo>
                  <a:pt x="30" y="70"/>
                  <a:pt x="32" y="71"/>
                  <a:pt x="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6" y="71"/>
                  <a:pt x="138" y="70"/>
                  <a:pt x="140" y="68"/>
                </a:cubicBezTo>
                <a:cubicBezTo>
                  <a:pt x="148" y="57"/>
                  <a:pt x="156" y="45"/>
                  <a:pt x="165" y="32"/>
                </a:cubicBezTo>
                <a:cubicBezTo>
                  <a:pt x="167" y="28"/>
                  <a:pt x="167" y="23"/>
                  <a:pt x="166" y="19"/>
                </a:cubicBezTo>
                <a:cubicBezTo>
                  <a:pt x="162" y="0"/>
                  <a:pt x="121" y="3"/>
                  <a:pt x="91" y="9"/>
                </a:cubicBezTo>
                <a:cubicBezTo>
                  <a:pt x="84" y="11"/>
                  <a:pt x="78" y="11"/>
                  <a:pt x="71" y="9"/>
                </a:cubicBezTo>
                <a:cubicBezTo>
                  <a:pt x="44" y="1"/>
                  <a:pt x="8" y="2"/>
                  <a:pt x="2" y="19"/>
                </a:cubicBezTo>
                <a:cubicBezTo>
                  <a:pt x="0" y="23"/>
                  <a:pt x="1" y="28"/>
                  <a:pt x="4" y="32"/>
                </a:cubicBezTo>
                <a:cubicBezTo>
                  <a:pt x="12" y="45"/>
                  <a:pt x="21" y="57"/>
                  <a:pt x="28" y="68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9" name="Freeform 165"/>
          <p:cNvSpPr>
            <a:spLocks noEditPoints="1"/>
          </p:cNvSpPr>
          <p:nvPr/>
        </p:nvSpPr>
        <p:spPr bwMode="auto">
          <a:xfrm>
            <a:off x="828355" y="4197898"/>
            <a:ext cx="262921" cy="272620"/>
          </a:xfrm>
          <a:custGeom>
            <a:avLst/>
            <a:gdLst>
              <a:gd name="T0" fmla="*/ 244 w 374"/>
              <a:gd name="T1" fmla="*/ 3 h 409"/>
              <a:gd name="T2" fmla="*/ 238 w 374"/>
              <a:gd name="T3" fmla="*/ 0 h 409"/>
              <a:gd name="T4" fmla="*/ 198 w 374"/>
              <a:gd name="T5" fmla="*/ 0 h 409"/>
              <a:gd name="T6" fmla="*/ 176 w 374"/>
              <a:gd name="T7" fmla="*/ 0 h 409"/>
              <a:gd name="T8" fmla="*/ 136 w 374"/>
              <a:gd name="T9" fmla="*/ 0 h 409"/>
              <a:gd name="T10" fmla="*/ 130 w 374"/>
              <a:gd name="T11" fmla="*/ 3 h 409"/>
              <a:gd name="T12" fmla="*/ 0 w 374"/>
              <a:gd name="T13" fmla="*/ 196 h 409"/>
              <a:gd name="T14" fmla="*/ 374 w 374"/>
              <a:gd name="T15" fmla="*/ 196 h 409"/>
              <a:gd name="T16" fmla="*/ 244 w 374"/>
              <a:gd name="T17" fmla="*/ 3 h 409"/>
              <a:gd name="T18" fmla="*/ 252 w 374"/>
              <a:gd name="T19" fmla="*/ 255 h 409"/>
              <a:gd name="T20" fmla="*/ 202 w 374"/>
              <a:gd name="T21" fmla="*/ 273 h 409"/>
              <a:gd name="T22" fmla="*/ 202 w 374"/>
              <a:gd name="T23" fmla="*/ 291 h 409"/>
              <a:gd name="T24" fmla="*/ 172 w 374"/>
              <a:gd name="T25" fmla="*/ 291 h 409"/>
              <a:gd name="T26" fmla="*/ 172 w 374"/>
              <a:gd name="T27" fmla="*/ 273 h 409"/>
              <a:gd name="T28" fmla="*/ 126 w 374"/>
              <a:gd name="T29" fmla="*/ 258 h 409"/>
              <a:gd name="T30" fmla="*/ 106 w 374"/>
              <a:gd name="T31" fmla="*/ 213 h 409"/>
              <a:gd name="T32" fmla="*/ 106 w 374"/>
              <a:gd name="T33" fmla="*/ 204 h 409"/>
              <a:gd name="T34" fmla="*/ 172 w 374"/>
              <a:gd name="T35" fmla="*/ 204 h 409"/>
              <a:gd name="T36" fmla="*/ 172 w 374"/>
              <a:gd name="T37" fmla="*/ 216 h 409"/>
              <a:gd name="T38" fmla="*/ 174 w 374"/>
              <a:gd name="T39" fmla="*/ 240 h 409"/>
              <a:gd name="T40" fmla="*/ 183 w 374"/>
              <a:gd name="T41" fmla="*/ 244 h 409"/>
              <a:gd name="T42" fmla="*/ 193 w 374"/>
              <a:gd name="T43" fmla="*/ 241 h 409"/>
              <a:gd name="T44" fmla="*/ 197 w 374"/>
              <a:gd name="T45" fmla="*/ 231 h 409"/>
              <a:gd name="T46" fmla="*/ 193 w 374"/>
              <a:gd name="T47" fmla="*/ 208 h 409"/>
              <a:gd name="T48" fmla="*/ 172 w 374"/>
              <a:gd name="T49" fmla="*/ 193 h 409"/>
              <a:gd name="T50" fmla="*/ 132 w 374"/>
              <a:gd name="T51" fmla="*/ 173 h 409"/>
              <a:gd name="T52" fmla="*/ 113 w 374"/>
              <a:gd name="T53" fmla="*/ 155 h 409"/>
              <a:gd name="T54" fmla="*/ 105 w 374"/>
              <a:gd name="T55" fmla="*/ 129 h 409"/>
              <a:gd name="T56" fmla="*/ 122 w 374"/>
              <a:gd name="T57" fmla="*/ 95 h 409"/>
              <a:gd name="T58" fmla="*/ 172 w 374"/>
              <a:gd name="T59" fmla="*/ 81 h 409"/>
              <a:gd name="T60" fmla="*/ 172 w 374"/>
              <a:gd name="T61" fmla="*/ 65 h 409"/>
              <a:gd name="T62" fmla="*/ 202 w 374"/>
              <a:gd name="T63" fmla="*/ 65 h 409"/>
              <a:gd name="T64" fmla="*/ 202 w 374"/>
              <a:gd name="T65" fmla="*/ 81 h 409"/>
              <a:gd name="T66" fmla="*/ 247 w 374"/>
              <a:gd name="T67" fmla="*/ 95 h 409"/>
              <a:gd name="T68" fmla="*/ 262 w 374"/>
              <a:gd name="T69" fmla="*/ 128 h 409"/>
              <a:gd name="T70" fmla="*/ 262 w 374"/>
              <a:gd name="T71" fmla="*/ 137 h 409"/>
              <a:gd name="T72" fmla="*/ 196 w 374"/>
              <a:gd name="T73" fmla="*/ 137 h 409"/>
              <a:gd name="T74" fmla="*/ 196 w 374"/>
              <a:gd name="T75" fmla="*/ 129 h 409"/>
              <a:gd name="T76" fmla="*/ 194 w 374"/>
              <a:gd name="T77" fmla="*/ 113 h 409"/>
              <a:gd name="T78" fmla="*/ 184 w 374"/>
              <a:gd name="T79" fmla="*/ 109 h 409"/>
              <a:gd name="T80" fmla="*/ 175 w 374"/>
              <a:gd name="T81" fmla="*/ 112 h 409"/>
              <a:gd name="T82" fmla="*/ 172 w 374"/>
              <a:gd name="T83" fmla="*/ 122 h 409"/>
              <a:gd name="T84" fmla="*/ 178 w 374"/>
              <a:gd name="T85" fmla="*/ 138 h 409"/>
              <a:gd name="T86" fmla="*/ 214 w 374"/>
              <a:gd name="T87" fmla="*/ 156 h 409"/>
              <a:gd name="T88" fmla="*/ 248 w 374"/>
              <a:gd name="T89" fmla="*/ 172 h 409"/>
              <a:gd name="T90" fmla="*/ 263 w 374"/>
              <a:gd name="T91" fmla="*/ 189 h 409"/>
              <a:gd name="T92" fmla="*/ 269 w 374"/>
              <a:gd name="T93" fmla="*/ 215 h 409"/>
              <a:gd name="T94" fmla="*/ 252 w 374"/>
              <a:gd name="T95" fmla="*/ 25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" h="409">
                <a:moveTo>
                  <a:pt x="244" y="3"/>
                </a:moveTo>
                <a:cubicBezTo>
                  <a:pt x="243" y="1"/>
                  <a:pt x="241" y="0"/>
                  <a:pt x="238" y="0"/>
                </a:cubicBezTo>
                <a:cubicBezTo>
                  <a:pt x="220" y="0"/>
                  <a:pt x="207" y="0"/>
                  <a:pt x="198" y="0"/>
                </a:cubicBezTo>
                <a:cubicBezTo>
                  <a:pt x="182" y="0"/>
                  <a:pt x="177" y="0"/>
                  <a:pt x="176" y="0"/>
                </a:cubicBezTo>
                <a:cubicBezTo>
                  <a:pt x="167" y="0"/>
                  <a:pt x="154" y="0"/>
                  <a:pt x="136" y="0"/>
                </a:cubicBezTo>
                <a:cubicBezTo>
                  <a:pt x="134" y="0"/>
                  <a:pt x="132" y="1"/>
                  <a:pt x="130" y="3"/>
                </a:cubicBezTo>
                <a:cubicBezTo>
                  <a:pt x="76" y="60"/>
                  <a:pt x="0" y="119"/>
                  <a:pt x="0" y="196"/>
                </a:cubicBezTo>
                <a:cubicBezTo>
                  <a:pt x="0" y="409"/>
                  <a:pt x="374" y="409"/>
                  <a:pt x="374" y="196"/>
                </a:cubicBezTo>
                <a:cubicBezTo>
                  <a:pt x="374" y="119"/>
                  <a:pt x="298" y="60"/>
                  <a:pt x="244" y="3"/>
                </a:cubicBezTo>
                <a:close/>
                <a:moveTo>
                  <a:pt x="252" y="255"/>
                </a:moveTo>
                <a:cubicBezTo>
                  <a:pt x="241" y="265"/>
                  <a:pt x="224" y="271"/>
                  <a:pt x="202" y="273"/>
                </a:cubicBezTo>
                <a:cubicBezTo>
                  <a:pt x="202" y="291"/>
                  <a:pt x="202" y="291"/>
                  <a:pt x="202" y="291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72" y="273"/>
                  <a:pt x="172" y="273"/>
                  <a:pt x="172" y="273"/>
                </a:cubicBezTo>
                <a:cubicBezTo>
                  <a:pt x="154" y="271"/>
                  <a:pt x="139" y="266"/>
                  <a:pt x="126" y="258"/>
                </a:cubicBezTo>
                <a:cubicBezTo>
                  <a:pt x="113" y="249"/>
                  <a:pt x="106" y="235"/>
                  <a:pt x="106" y="213"/>
                </a:cubicBezTo>
                <a:cubicBezTo>
                  <a:pt x="106" y="204"/>
                  <a:pt x="106" y="204"/>
                  <a:pt x="106" y="204"/>
                </a:cubicBezTo>
                <a:cubicBezTo>
                  <a:pt x="172" y="204"/>
                  <a:pt x="172" y="204"/>
                  <a:pt x="172" y="204"/>
                </a:cubicBezTo>
                <a:cubicBezTo>
                  <a:pt x="172" y="216"/>
                  <a:pt x="172" y="216"/>
                  <a:pt x="172" y="216"/>
                </a:cubicBezTo>
                <a:cubicBezTo>
                  <a:pt x="172" y="228"/>
                  <a:pt x="172" y="236"/>
                  <a:pt x="174" y="240"/>
                </a:cubicBezTo>
                <a:cubicBezTo>
                  <a:pt x="175" y="243"/>
                  <a:pt x="178" y="244"/>
                  <a:pt x="183" y="244"/>
                </a:cubicBezTo>
                <a:cubicBezTo>
                  <a:pt x="188" y="244"/>
                  <a:pt x="191" y="243"/>
                  <a:pt x="193" y="241"/>
                </a:cubicBezTo>
                <a:cubicBezTo>
                  <a:pt x="195" y="239"/>
                  <a:pt x="197" y="236"/>
                  <a:pt x="197" y="231"/>
                </a:cubicBezTo>
                <a:cubicBezTo>
                  <a:pt x="197" y="221"/>
                  <a:pt x="196" y="213"/>
                  <a:pt x="193" y="208"/>
                </a:cubicBezTo>
                <a:cubicBezTo>
                  <a:pt x="191" y="204"/>
                  <a:pt x="184" y="199"/>
                  <a:pt x="172" y="193"/>
                </a:cubicBezTo>
                <a:cubicBezTo>
                  <a:pt x="152" y="184"/>
                  <a:pt x="139" y="178"/>
                  <a:pt x="132" y="173"/>
                </a:cubicBezTo>
                <a:cubicBezTo>
                  <a:pt x="124" y="169"/>
                  <a:pt x="118" y="163"/>
                  <a:pt x="113" y="155"/>
                </a:cubicBezTo>
                <a:cubicBezTo>
                  <a:pt x="108" y="147"/>
                  <a:pt x="105" y="139"/>
                  <a:pt x="105" y="129"/>
                </a:cubicBezTo>
                <a:cubicBezTo>
                  <a:pt x="105" y="115"/>
                  <a:pt x="111" y="104"/>
                  <a:pt x="122" y="95"/>
                </a:cubicBezTo>
                <a:cubicBezTo>
                  <a:pt x="133" y="87"/>
                  <a:pt x="149" y="82"/>
                  <a:pt x="172" y="81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2" y="81"/>
                  <a:pt x="202" y="81"/>
                  <a:pt x="202" y="81"/>
                </a:cubicBezTo>
                <a:cubicBezTo>
                  <a:pt x="222" y="82"/>
                  <a:pt x="237" y="87"/>
                  <a:pt x="247" y="95"/>
                </a:cubicBezTo>
                <a:cubicBezTo>
                  <a:pt x="257" y="103"/>
                  <a:pt x="262" y="114"/>
                  <a:pt x="262" y="128"/>
                </a:cubicBezTo>
                <a:cubicBezTo>
                  <a:pt x="262" y="130"/>
                  <a:pt x="262" y="133"/>
                  <a:pt x="262" y="137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196" y="121"/>
                  <a:pt x="195" y="115"/>
                  <a:pt x="194" y="113"/>
                </a:cubicBezTo>
                <a:cubicBezTo>
                  <a:pt x="192" y="110"/>
                  <a:pt x="189" y="109"/>
                  <a:pt x="184" y="109"/>
                </a:cubicBezTo>
                <a:cubicBezTo>
                  <a:pt x="180" y="109"/>
                  <a:pt x="177" y="110"/>
                  <a:pt x="175" y="112"/>
                </a:cubicBezTo>
                <a:cubicBezTo>
                  <a:pt x="173" y="115"/>
                  <a:pt x="172" y="118"/>
                  <a:pt x="172" y="122"/>
                </a:cubicBezTo>
                <a:cubicBezTo>
                  <a:pt x="172" y="130"/>
                  <a:pt x="174" y="135"/>
                  <a:pt x="178" y="138"/>
                </a:cubicBezTo>
                <a:cubicBezTo>
                  <a:pt x="182" y="141"/>
                  <a:pt x="194" y="147"/>
                  <a:pt x="214" y="156"/>
                </a:cubicBezTo>
                <a:cubicBezTo>
                  <a:pt x="230" y="163"/>
                  <a:pt x="242" y="168"/>
                  <a:pt x="248" y="172"/>
                </a:cubicBezTo>
                <a:cubicBezTo>
                  <a:pt x="254" y="176"/>
                  <a:pt x="259" y="182"/>
                  <a:pt x="263" y="189"/>
                </a:cubicBezTo>
                <a:cubicBezTo>
                  <a:pt x="267" y="196"/>
                  <a:pt x="269" y="205"/>
                  <a:pt x="269" y="215"/>
                </a:cubicBezTo>
                <a:cubicBezTo>
                  <a:pt x="269" y="232"/>
                  <a:pt x="264" y="246"/>
                  <a:pt x="252" y="255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04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002060"/>
                </a:solidFill>
                <a:cs typeface="Times New Roman" pitchFamily="18" charset="0"/>
              </a:rPr>
              <a:t>Цели внедрения аукционного механизма поддержки ВИЭ в Казахстане</a:t>
            </a:r>
          </a:p>
        </p:txBody>
      </p:sp>
      <p:pic>
        <p:nvPicPr>
          <p:cNvPr id="7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8" name="Rectangle 146"/>
          <p:cNvSpPr/>
          <p:nvPr/>
        </p:nvSpPr>
        <p:spPr>
          <a:xfrm>
            <a:off x="357158" y="1214422"/>
            <a:ext cx="8501122" cy="4500594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pic>
        <p:nvPicPr>
          <p:cNvPr id="11" name="Picture 2" descr="C:\Users\akhmetova_z\Desktop\shema7.jpg"/>
          <p:cNvPicPr>
            <a:picLocks noChangeAspect="1" noChangeArrowheads="1"/>
          </p:cNvPicPr>
          <p:nvPr/>
        </p:nvPicPr>
        <p:blipFill>
          <a:blip r:embed="rId3" cstate="print"/>
          <a:srcRect l="54780" t="18172" r="32058" b="45588"/>
          <a:stretch>
            <a:fillRect/>
          </a:stretch>
        </p:blipFill>
        <p:spPr bwMode="auto">
          <a:xfrm>
            <a:off x="642910" y="2928934"/>
            <a:ext cx="372719" cy="285752"/>
          </a:xfrm>
          <a:prstGeom prst="rect">
            <a:avLst/>
          </a:prstGeom>
          <a:noFill/>
        </p:spPr>
      </p:pic>
      <p:sp>
        <p:nvSpPr>
          <p:cNvPr id="12" name="Rectangle 148"/>
          <p:cNvSpPr/>
          <p:nvPr/>
        </p:nvSpPr>
        <p:spPr>
          <a:xfrm>
            <a:off x="711573" y="4528311"/>
            <a:ext cx="64421" cy="353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/>
          </a:p>
        </p:txBody>
      </p:sp>
      <p:pic>
        <p:nvPicPr>
          <p:cNvPr id="15" name="Picture 1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4572008"/>
            <a:ext cx="408278" cy="364656"/>
          </a:xfrm>
          <a:prstGeom prst="rect">
            <a:avLst/>
          </a:prstGeom>
        </p:spPr>
      </p:pic>
      <p:sp>
        <p:nvSpPr>
          <p:cNvPr id="16" name="Oval 117"/>
          <p:cNvSpPr/>
          <p:nvPr/>
        </p:nvSpPr>
        <p:spPr>
          <a:xfrm>
            <a:off x="571472" y="3714752"/>
            <a:ext cx="535785" cy="446488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17" name="Oval 123"/>
          <p:cNvSpPr/>
          <p:nvPr/>
        </p:nvSpPr>
        <p:spPr>
          <a:xfrm>
            <a:off x="571472" y="4500570"/>
            <a:ext cx="500066" cy="45840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19" name="Oval 85"/>
          <p:cNvSpPr/>
          <p:nvPr/>
        </p:nvSpPr>
        <p:spPr>
          <a:xfrm>
            <a:off x="571472" y="1857364"/>
            <a:ext cx="515437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20" name="Freeform 691"/>
          <p:cNvSpPr>
            <a:spLocks noEditPoints="1"/>
          </p:cNvSpPr>
          <p:nvPr/>
        </p:nvSpPr>
        <p:spPr bwMode="auto">
          <a:xfrm>
            <a:off x="653261" y="3747302"/>
            <a:ext cx="357190" cy="357190"/>
          </a:xfrm>
          <a:custGeom>
            <a:avLst/>
            <a:gdLst>
              <a:gd name="T0" fmla="*/ 29 w 457"/>
              <a:gd name="T1" fmla="*/ 608 h 633"/>
              <a:gd name="T2" fmla="*/ 109 w 457"/>
              <a:gd name="T3" fmla="*/ 142 h 633"/>
              <a:gd name="T4" fmla="*/ 142 w 457"/>
              <a:gd name="T5" fmla="*/ 76 h 633"/>
              <a:gd name="T6" fmla="*/ 353 w 457"/>
              <a:gd name="T7" fmla="*/ 76 h 633"/>
              <a:gd name="T8" fmla="*/ 428 w 457"/>
              <a:gd name="T9" fmla="*/ 142 h 633"/>
              <a:gd name="T10" fmla="*/ 457 w 457"/>
              <a:gd name="T11" fmla="*/ 608 h 633"/>
              <a:gd name="T12" fmla="*/ 194 w 457"/>
              <a:gd name="T13" fmla="*/ 186 h 633"/>
              <a:gd name="T14" fmla="*/ 245 w 457"/>
              <a:gd name="T15" fmla="*/ 186 h 633"/>
              <a:gd name="T16" fmla="*/ 297 w 457"/>
              <a:gd name="T17" fmla="*/ 186 h 633"/>
              <a:gd name="T18" fmla="*/ 194 w 457"/>
              <a:gd name="T19" fmla="*/ 99 h 633"/>
              <a:gd name="T20" fmla="*/ 245 w 457"/>
              <a:gd name="T21" fmla="*/ 99 h 633"/>
              <a:gd name="T22" fmla="*/ 297 w 457"/>
              <a:gd name="T23" fmla="*/ 99 h 633"/>
              <a:gd name="T24" fmla="*/ 194 w 457"/>
              <a:gd name="T25" fmla="*/ 232 h 633"/>
              <a:gd name="T26" fmla="*/ 245 w 457"/>
              <a:gd name="T27" fmla="*/ 232 h 633"/>
              <a:gd name="T28" fmla="*/ 297 w 457"/>
              <a:gd name="T29" fmla="*/ 232 h 633"/>
              <a:gd name="T30" fmla="*/ 194 w 457"/>
              <a:gd name="T31" fmla="*/ 279 h 633"/>
              <a:gd name="T32" fmla="*/ 245 w 457"/>
              <a:gd name="T33" fmla="*/ 279 h 633"/>
              <a:gd name="T34" fmla="*/ 297 w 457"/>
              <a:gd name="T35" fmla="*/ 279 h 633"/>
              <a:gd name="T36" fmla="*/ 194 w 457"/>
              <a:gd name="T37" fmla="*/ 375 h 633"/>
              <a:gd name="T38" fmla="*/ 245 w 457"/>
              <a:gd name="T39" fmla="*/ 375 h 633"/>
              <a:gd name="T40" fmla="*/ 297 w 457"/>
              <a:gd name="T41" fmla="*/ 375 h 633"/>
              <a:gd name="T42" fmla="*/ 194 w 457"/>
              <a:gd name="T43" fmla="*/ 421 h 633"/>
              <a:gd name="T44" fmla="*/ 245 w 457"/>
              <a:gd name="T45" fmla="*/ 421 h 633"/>
              <a:gd name="T46" fmla="*/ 297 w 457"/>
              <a:gd name="T47" fmla="*/ 421 h 633"/>
              <a:gd name="T48" fmla="*/ 194 w 457"/>
              <a:gd name="T49" fmla="*/ 468 h 633"/>
              <a:gd name="T50" fmla="*/ 245 w 457"/>
              <a:gd name="T51" fmla="*/ 468 h 633"/>
              <a:gd name="T52" fmla="*/ 297 w 457"/>
              <a:gd name="T53" fmla="*/ 468 h 633"/>
              <a:gd name="T54" fmla="*/ 366 w 457"/>
              <a:gd name="T55" fmla="*/ 186 h 633"/>
              <a:gd name="T56" fmla="*/ 366 w 457"/>
              <a:gd name="T57" fmla="*/ 232 h 633"/>
              <a:gd name="T58" fmla="*/ 366 w 457"/>
              <a:gd name="T59" fmla="*/ 279 h 633"/>
              <a:gd name="T60" fmla="*/ 366 w 457"/>
              <a:gd name="T61" fmla="*/ 375 h 633"/>
              <a:gd name="T62" fmla="*/ 366 w 457"/>
              <a:gd name="T63" fmla="*/ 421 h 633"/>
              <a:gd name="T64" fmla="*/ 328 w 457"/>
              <a:gd name="T65" fmla="*/ 539 h 633"/>
              <a:gd name="T66" fmla="*/ 392 w 457"/>
              <a:gd name="T67" fmla="*/ 186 h 633"/>
              <a:gd name="T68" fmla="*/ 392 w 457"/>
              <a:gd name="T69" fmla="*/ 232 h 633"/>
              <a:gd name="T70" fmla="*/ 392 w 457"/>
              <a:gd name="T71" fmla="*/ 279 h 633"/>
              <a:gd name="T72" fmla="*/ 392 w 457"/>
              <a:gd name="T73" fmla="*/ 375 h 633"/>
              <a:gd name="T74" fmla="*/ 392 w 457"/>
              <a:gd name="T75" fmla="*/ 421 h 633"/>
              <a:gd name="T76" fmla="*/ 354 w 457"/>
              <a:gd name="T77" fmla="*/ 539 h 633"/>
              <a:gd name="T78" fmla="*/ 79 w 457"/>
              <a:gd name="T79" fmla="*/ 186 h 633"/>
              <a:gd name="T80" fmla="*/ 79 w 457"/>
              <a:gd name="T81" fmla="*/ 232 h 633"/>
              <a:gd name="T82" fmla="*/ 79 w 457"/>
              <a:gd name="T83" fmla="*/ 279 h 633"/>
              <a:gd name="T84" fmla="*/ 79 w 457"/>
              <a:gd name="T85" fmla="*/ 375 h 633"/>
              <a:gd name="T86" fmla="*/ 79 w 457"/>
              <a:gd name="T87" fmla="*/ 421 h 633"/>
              <a:gd name="T88" fmla="*/ 122 w 457"/>
              <a:gd name="T89" fmla="*/ 539 h 633"/>
              <a:gd name="T90" fmla="*/ 106 w 457"/>
              <a:gd name="T91" fmla="*/ 186 h 633"/>
              <a:gd name="T92" fmla="*/ 106 w 457"/>
              <a:gd name="T93" fmla="*/ 232 h 633"/>
              <a:gd name="T94" fmla="*/ 106 w 457"/>
              <a:gd name="T95" fmla="*/ 279 h 633"/>
              <a:gd name="T96" fmla="*/ 106 w 457"/>
              <a:gd name="T97" fmla="*/ 375 h 633"/>
              <a:gd name="T98" fmla="*/ 106 w 457"/>
              <a:gd name="T99" fmla="*/ 421 h 633"/>
              <a:gd name="T100" fmla="*/ 148 w 457"/>
              <a:gd name="T101" fmla="*/ 539 h 633"/>
              <a:gd name="T102" fmla="*/ 226 w 457"/>
              <a:gd name="T103" fmla="*/ 539 h 633"/>
              <a:gd name="T104" fmla="*/ 232 w 457"/>
              <a:gd name="T105" fmla="*/ 53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633">
                <a:moveTo>
                  <a:pt x="457" y="608"/>
                </a:moveTo>
                <a:lnTo>
                  <a:pt x="457" y="633"/>
                </a:lnTo>
                <a:lnTo>
                  <a:pt x="0" y="633"/>
                </a:lnTo>
                <a:lnTo>
                  <a:pt x="0" y="608"/>
                </a:lnTo>
                <a:lnTo>
                  <a:pt x="29" y="608"/>
                </a:lnTo>
                <a:lnTo>
                  <a:pt x="29" y="152"/>
                </a:lnTo>
                <a:lnTo>
                  <a:pt x="18" y="152"/>
                </a:lnTo>
                <a:lnTo>
                  <a:pt x="18" y="142"/>
                </a:lnTo>
                <a:lnTo>
                  <a:pt x="29" y="142"/>
                </a:lnTo>
                <a:lnTo>
                  <a:pt x="109" y="142"/>
                </a:lnTo>
                <a:lnTo>
                  <a:pt x="109" y="88"/>
                </a:lnTo>
                <a:lnTo>
                  <a:pt x="96" y="88"/>
                </a:lnTo>
                <a:lnTo>
                  <a:pt x="96" y="76"/>
                </a:lnTo>
                <a:lnTo>
                  <a:pt x="109" y="76"/>
                </a:lnTo>
                <a:lnTo>
                  <a:pt x="142" y="76"/>
                </a:lnTo>
                <a:lnTo>
                  <a:pt x="142" y="60"/>
                </a:lnTo>
                <a:lnTo>
                  <a:pt x="227" y="0"/>
                </a:lnTo>
                <a:lnTo>
                  <a:pt x="314" y="60"/>
                </a:lnTo>
                <a:lnTo>
                  <a:pt x="314" y="76"/>
                </a:lnTo>
                <a:lnTo>
                  <a:pt x="353" y="76"/>
                </a:lnTo>
                <a:lnTo>
                  <a:pt x="366" y="76"/>
                </a:lnTo>
                <a:lnTo>
                  <a:pt x="366" y="88"/>
                </a:lnTo>
                <a:lnTo>
                  <a:pt x="353" y="88"/>
                </a:lnTo>
                <a:lnTo>
                  <a:pt x="353" y="142"/>
                </a:lnTo>
                <a:lnTo>
                  <a:pt x="428" y="142"/>
                </a:lnTo>
                <a:lnTo>
                  <a:pt x="439" y="142"/>
                </a:lnTo>
                <a:lnTo>
                  <a:pt x="439" y="152"/>
                </a:lnTo>
                <a:lnTo>
                  <a:pt x="428" y="152"/>
                </a:lnTo>
                <a:lnTo>
                  <a:pt x="428" y="608"/>
                </a:lnTo>
                <a:lnTo>
                  <a:pt x="457" y="608"/>
                </a:lnTo>
                <a:close/>
                <a:moveTo>
                  <a:pt x="194" y="186"/>
                </a:moveTo>
                <a:lnTo>
                  <a:pt x="158" y="186"/>
                </a:lnTo>
                <a:lnTo>
                  <a:pt x="158" y="222"/>
                </a:lnTo>
                <a:lnTo>
                  <a:pt x="194" y="222"/>
                </a:lnTo>
                <a:lnTo>
                  <a:pt x="194" y="186"/>
                </a:lnTo>
                <a:close/>
                <a:moveTo>
                  <a:pt x="245" y="186"/>
                </a:moveTo>
                <a:lnTo>
                  <a:pt x="210" y="186"/>
                </a:lnTo>
                <a:lnTo>
                  <a:pt x="210" y="222"/>
                </a:lnTo>
                <a:lnTo>
                  <a:pt x="245" y="222"/>
                </a:lnTo>
                <a:lnTo>
                  <a:pt x="245" y="186"/>
                </a:lnTo>
                <a:close/>
                <a:moveTo>
                  <a:pt x="297" y="186"/>
                </a:moveTo>
                <a:lnTo>
                  <a:pt x="261" y="186"/>
                </a:lnTo>
                <a:lnTo>
                  <a:pt x="261" y="222"/>
                </a:lnTo>
                <a:lnTo>
                  <a:pt x="297" y="222"/>
                </a:lnTo>
                <a:lnTo>
                  <a:pt x="297" y="186"/>
                </a:lnTo>
                <a:close/>
                <a:moveTo>
                  <a:pt x="194" y="99"/>
                </a:moveTo>
                <a:lnTo>
                  <a:pt x="158" y="99"/>
                </a:lnTo>
                <a:lnTo>
                  <a:pt x="158" y="135"/>
                </a:lnTo>
                <a:lnTo>
                  <a:pt x="194" y="135"/>
                </a:lnTo>
                <a:lnTo>
                  <a:pt x="194" y="99"/>
                </a:lnTo>
                <a:close/>
                <a:moveTo>
                  <a:pt x="245" y="99"/>
                </a:moveTo>
                <a:lnTo>
                  <a:pt x="210" y="99"/>
                </a:lnTo>
                <a:lnTo>
                  <a:pt x="210" y="135"/>
                </a:lnTo>
                <a:lnTo>
                  <a:pt x="245" y="135"/>
                </a:lnTo>
                <a:lnTo>
                  <a:pt x="245" y="99"/>
                </a:lnTo>
                <a:close/>
                <a:moveTo>
                  <a:pt x="297" y="99"/>
                </a:moveTo>
                <a:lnTo>
                  <a:pt x="261" y="99"/>
                </a:lnTo>
                <a:lnTo>
                  <a:pt x="261" y="135"/>
                </a:lnTo>
                <a:lnTo>
                  <a:pt x="297" y="135"/>
                </a:lnTo>
                <a:lnTo>
                  <a:pt x="297" y="99"/>
                </a:lnTo>
                <a:close/>
                <a:moveTo>
                  <a:pt x="194" y="232"/>
                </a:moveTo>
                <a:lnTo>
                  <a:pt x="158" y="232"/>
                </a:lnTo>
                <a:lnTo>
                  <a:pt x="158" y="268"/>
                </a:lnTo>
                <a:lnTo>
                  <a:pt x="194" y="268"/>
                </a:lnTo>
                <a:lnTo>
                  <a:pt x="194" y="232"/>
                </a:lnTo>
                <a:close/>
                <a:moveTo>
                  <a:pt x="245" y="232"/>
                </a:moveTo>
                <a:lnTo>
                  <a:pt x="210" y="232"/>
                </a:lnTo>
                <a:lnTo>
                  <a:pt x="210" y="268"/>
                </a:lnTo>
                <a:lnTo>
                  <a:pt x="245" y="268"/>
                </a:lnTo>
                <a:lnTo>
                  <a:pt x="245" y="232"/>
                </a:lnTo>
                <a:close/>
                <a:moveTo>
                  <a:pt x="297" y="232"/>
                </a:moveTo>
                <a:lnTo>
                  <a:pt x="261" y="232"/>
                </a:lnTo>
                <a:lnTo>
                  <a:pt x="261" y="268"/>
                </a:lnTo>
                <a:lnTo>
                  <a:pt x="297" y="268"/>
                </a:lnTo>
                <a:lnTo>
                  <a:pt x="297" y="232"/>
                </a:lnTo>
                <a:close/>
                <a:moveTo>
                  <a:pt x="194" y="279"/>
                </a:moveTo>
                <a:lnTo>
                  <a:pt x="158" y="279"/>
                </a:lnTo>
                <a:lnTo>
                  <a:pt x="158" y="315"/>
                </a:lnTo>
                <a:lnTo>
                  <a:pt x="194" y="315"/>
                </a:lnTo>
                <a:lnTo>
                  <a:pt x="194" y="279"/>
                </a:lnTo>
                <a:close/>
                <a:moveTo>
                  <a:pt x="245" y="279"/>
                </a:moveTo>
                <a:lnTo>
                  <a:pt x="210" y="279"/>
                </a:lnTo>
                <a:lnTo>
                  <a:pt x="210" y="315"/>
                </a:lnTo>
                <a:lnTo>
                  <a:pt x="245" y="315"/>
                </a:lnTo>
                <a:lnTo>
                  <a:pt x="245" y="279"/>
                </a:lnTo>
                <a:close/>
                <a:moveTo>
                  <a:pt x="297" y="279"/>
                </a:moveTo>
                <a:lnTo>
                  <a:pt x="261" y="279"/>
                </a:lnTo>
                <a:lnTo>
                  <a:pt x="261" y="315"/>
                </a:lnTo>
                <a:lnTo>
                  <a:pt x="297" y="315"/>
                </a:lnTo>
                <a:lnTo>
                  <a:pt x="297" y="279"/>
                </a:lnTo>
                <a:close/>
                <a:moveTo>
                  <a:pt x="194" y="375"/>
                </a:moveTo>
                <a:lnTo>
                  <a:pt x="158" y="375"/>
                </a:lnTo>
                <a:lnTo>
                  <a:pt x="158" y="409"/>
                </a:lnTo>
                <a:lnTo>
                  <a:pt x="194" y="409"/>
                </a:lnTo>
                <a:lnTo>
                  <a:pt x="194" y="375"/>
                </a:lnTo>
                <a:close/>
                <a:moveTo>
                  <a:pt x="245" y="375"/>
                </a:moveTo>
                <a:lnTo>
                  <a:pt x="210" y="375"/>
                </a:lnTo>
                <a:lnTo>
                  <a:pt x="210" y="409"/>
                </a:lnTo>
                <a:lnTo>
                  <a:pt x="245" y="409"/>
                </a:lnTo>
                <a:lnTo>
                  <a:pt x="245" y="375"/>
                </a:lnTo>
                <a:close/>
                <a:moveTo>
                  <a:pt x="297" y="375"/>
                </a:moveTo>
                <a:lnTo>
                  <a:pt x="261" y="375"/>
                </a:lnTo>
                <a:lnTo>
                  <a:pt x="261" y="409"/>
                </a:lnTo>
                <a:lnTo>
                  <a:pt x="297" y="409"/>
                </a:lnTo>
                <a:lnTo>
                  <a:pt x="297" y="375"/>
                </a:lnTo>
                <a:close/>
                <a:moveTo>
                  <a:pt x="194" y="421"/>
                </a:moveTo>
                <a:lnTo>
                  <a:pt x="158" y="421"/>
                </a:lnTo>
                <a:lnTo>
                  <a:pt x="158" y="457"/>
                </a:lnTo>
                <a:lnTo>
                  <a:pt x="194" y="457"/>
                </a:lnTo>
                <a:lnTo>
                  <a:pt x="194" y="421"/>
                </a:lnTo>
                <a:close/>
                <a:moveTo>
                  <a:pt x="245" y="421"/>
                </a:moveTo>
                <a:lnTo>
                  <a:pt x="210" y="421"/>
                </a:lnTo>
                <a:lnTo>
                  <a:pt x="210" y="457"/>
                </a:lnTo>
                <a:lnTo>
                  <a:pt x="245" y="457"/>
                </a:lnTo>
                <a:lnTo>
                  <a:pt x="245" y="421"/>
                </a:lnTo>
                <a:close/>
                <a:moveTo>
                  <a:pt x="297" y="421"/>
                </a:moveTo>
                <a:lnTo>
                  <a:pt x="261" y="421"/>
                </a:lnTo>
                <a:lnTo>
                  <a:pt x="261" y="457"/>
                </a:lnTo>
                <a:lnTo>
                  <a:pt x="297" y="457"/>
                </a:lnTo>
                <a:lnTo>
                  <a:pt x="297" y="421"/>
                </a:lnTo>
                <a:close/>
                <a:moveTo>
                  <a:pt x="194" y="468"/>
                </a:moveTo>
                <a:lnTo>
                  <a:pt x="158" y="468"/>
                </a:lnTo>
                <a:lnTo>
                  <a:pt x="158" y="504"/>
                </a:lnTo>
                <a:lnTo>
                  <a:pt x="194" y="504"/>
                </a:lnTo>
                <a:lnTo>
                  <a:pt x="194" y="468"/>
                </a:lnTo>
                <a:close/>
                <a:moveTo>
                  <a:pt x="245" y="468"/>
                </a:moveTo>
                <a:lnTo>
                  <a:pt x="210" y="468"/>
                </a:lnTo>
                <a:lnTo>
                  <a:pt x="210" y="504"/>
                </a:lnTo>
                <a:lnTo>
                  <a:pt x="245" y="504"/>
                </a:lnTo>
                <a:lnTo>
                  <a:pt x="245" y="468"/>
                </a:lnTo>
                <a:close/>
                <a:moveTo>
                  <a:pt x="297" y="468"/>
                </a:moveTo>
                <a:lnTo>
                  <a:pt x="261" y="468"/>
                </a:lnTo>
                <a:lnTo>
                  <a:pt x="261" y="504"/>
                </a:lnTo>
                <a:lnTo>
                  <a:pt x="297" y="504"/>
                </a:lnTo>
                <a:lnTo>
                  <a:pt x="297" y="468"/>
                </a:lnTo>
                <a:close/>
                <a:moveTo>
                  <a:pt x="366" y="186"/>
                </a:moveTo>
                <a:lnTo>
                  <a:pt x="351" y="186"/>
                </a:lnTo>
                <a:lnTo>
                  <a:pt x="351" y="222"/>
                </a:lnTo>
                <a:lnTo>
                  <a:pt x="366" y="222"/>
                </a:lnTo>
                <a:lnTo>
                  <a:pt x="366" y="186"/>
                </a:lnTo>
                <a:close/>
                <a:moveTo>
                  <a:pt x="366" y="232"/>
                </a:moveTo>
                <a:lnTo>
                  <a:pt x="351" y="232"/>
                </a:lnTo>
                <a:lnTo>
                  <a:pt x="351" y="268"/>
                </a:lnTo>
                <a:lnTo>
                  <a:pt x="366" y="268"/>
                </a:lnTo>
                <a:lnTo>
                  <a:pt x="366" y="232"/>
                </a:lnTo>
                <a:close/>
                <a:moveTo>
                  <a:pt x="366" y="279"/>
                </a:moveTo>
                <a:lnTo>
                  <a:pt x="351" y="279"/>
                </a:lnTo>
                <a:lnTo>
                  <a:pt x="351" y="315"/>
                </a:lnTo>
                <a:lnTo>
                  <a:pt x="366" y="315"/>
                </a:lnTo>
                <a:lnTo>
                  <a:pt x="366" y="279"/>
                </a:lnTo>
                <a:close/>
                <a:moveTo>
                  <a:pt x="366" y="375"/>
                </a:moveTo>
                <a:lnTo>
                  <a:pt x="351" y="375"/>
                </a:lnTo>
                <a:lnTo>
                  <a:pt x="351" y="409"/>
                </a:lnTo>
                <a:lnTo>
                  <a:pt x="366" y="409"/>
                </a:lnTo>
                <a:lnTo>
                  <a:pt x="366" y="375"/>
                </a:lnTo>
                <a:close/>
                <a:moveTo>
                  <a:pt x="366" y="421"/>
                </a:moveTo>
                <a:lnTo>
                  <a:pt x="351" y="421"/>
                </a:lnTo>
                <a:lnTo>
                  <a:pt x="351" y="457"/>
                </a:lnTo>
                <a:lnTo>
                  <a:pt x="366" y="457"/>
                </a:lnTo>
                <a:lnTo>
                  <a:pt x="366" y="421"/>
                </a:lnTo>
                <a:close/>
                <a:moveTo>
                  <a:pt x="328" y="539"/>
                </a:moveTo>
                <a:lnTo>
                  <a:pt x="314" y="539"/>
                </a:lnTo>
                <a:lnTo>
                  <a:pt x="314" y="575"/>
                </a:lnTo>
                <a:lnTo>
                  <a:pt x="328" y="575"/>
                </a:lnTo>
                <a:lnTo>
                  <a:pt x="328" y="539"/>
                </a:lnTo>
                <a:close/>
                <a:moveTo>
                  <a:pt x="392" y="186"/>
                </a:moveTo>
                <a:lnTo>
                  <a:pt x="377" y="186"/>
                </a:lnTo>
                <a:lnTo>
                  <a:pt x="377" y="222"/>
                </a:lnTo>
                <a:lnTo>
                  <a:pt x="392" y="222"/>
                </a:lnTo>
                <a:lnTo>
                  <a:pt x="392" y="186"/>
                </a:lnTo>
                <a:close/>
                <a:moveTo>
                  <a:pt x="392" y="232"/>
                </a:moveTo>
                <a:lnTo>
                  <a:pt x="377" y="232"/>
                </a:lnTo>
                <a:lnTo>
                  <a:pt x="377" y="268"/>
                </a:lnTo>
                <a:lnTo>
                  <a:pt x="392" y="268"/>
                </a:lnTo>
                <a:lnTo>
                  <a:pt x="392" y="232"/>
                </a:lnTo>
                <a:close/>
                <a:moveTo>
                  <a:pt x="392" y="279"/>
                </a:moveTo>
                <a:lnTo>
                  <a:pt x="377" y="279"/>
                </a:lnTo>
                <a:lnTo>
                  <a:pt x="377" y="315"/>
                </a:lnTo>
                <a:lnTo>
                  <a:pt x="392" y="315"/>
                </a:lnTo>
                <a:lnTo>
                  <a:pt x="392" y="279"/>
                </a:lnTo>
                <a:close/>
                <a:moveTo>
                  <a:pt x="392" y="375"/>
                </a:moveTo>
                <a:lnTo>
                  <a:pt x="377" y="375"/>
                </a:lnTo>
                <a:lnTo>
                  <a:pt x="377" y="409"/>
                </a:lnTo>
                <a:lnTo>
                  <a:pt x="392" y="409"/>
                </a:lnTo>
                <a:lnTo>
                  <a:pt x="392" y="375"/>
                </a:lnTo>
                <a:close/>
                <a:moveTo>
                  <a:pt x="392" y="421"/>
                </a:moveTo>
                <a:lnTo>
                  <a:pt x="377" y="421"/>
                </a:lnTo>
                <a:lnTo>
                  <a:pt x="377" y="457"/>
                </a:lnTo>
                <a:lnTo>
                  <a:pt x="392" y="457"/>
                </a:lnTo>
                <a:lnTo>
                  <a:pt x="392" y="421"/>
                </a:lnTo>
                <a:close/>
                <a:moveTo>
                  <a:pt x="354" y="539"/>
                </a:moveTo>
                <a:lnTo>
                  <a:pt x="341" y="539"/>
                </a:lnTo>
                <a:lnTo>
                  <a:pt x="341" y="575"/>
                </a:lnTo>
                <a:lnTo>
                  <a:pt x="354" y="575"/>
                </a:lnTo>
                <a:lnTo>
                  <a:pt x="354" y="539"/>
                </a:lnTo>
                <a:close/>
                <a:moveTo>
                  <a:pt x="79" y="186"/>
                </a:moveTo>
                <a:lnTo>
                  <a:pt x="65" y="186"/>
                </a:lnTo>
                <a:lnTo>
                  <a:pt x="65" y="222"/>
                </a:lnTo>
                <a:lnTo>
                  <a:pt x="79" y="222"/>
                </a:lnTo>
                <a:lnTo>
                  <a:pt x="79" y="186"/>
                </a:lnTo>
                <a:close/>
                <a:moveTo>
                  <a:pt x="79" y="232"/>
                </a:moveTo>
                <a:lnTo>
                  <a:pt x="65" y="232"/>
                </a:lnTo>
                <a:lnTo>
                  <a:pt x="65" y="268"/>
                </a:lnTo>
                <a:lnTo>
                  <a:pt x="79" y="268"/>
                </a:lnTo>
                <a:lnTo>
                  <a:pt x="79" y="232"/>
                </a:lnTo>
                <a:close/>
                <a:moveTo>
                  <a:pt x="79" y="279"/>
                </a:moveTo>
                <a:lnTo>
                  <a:pt x="65" y="279"/>
                </a:lnTo>
                <a:lnTo>
                  <a:pt x="65" y="315"/>
                </a:lnTo>
                <a:lnTo>
                  <a:pt x="79" y="315"/>
                </a:lnTo>
                <a:lnTo>
                  <a:pt x="79" y="279"/>
                </a:lnTo>
                <a:close/>
                <a:moveTo>
                  <a:pt x="79" y="375"/>
                </a:moveTo>
                <a:lnTo>
                  <a:pt x="65" y="375"/>
                </a:lnTo>
                <a:lnTo>
                  <a:pt x="65" y="409"/>
                </a:lnTo>
                <a:lnTo>
                  <a:pt x="79" y="409"/>
                </a:lnTo>
                <a:lnTo>
                  <a:pt x="79" y="375"/>
                </a:lnTo>
                <a:close/>
                <a:moveTo>
                  <a:pt x="79" y="421"/>
                </a:moveTo>
                <a:lnTo>
                  <a:pt x="65" y="421"/>
                </a:lnTo>
                <a:lnTo>
                  <a:pt x="65" y="457"/>
                </a:lnTo>
                <a:lnTo>
                  <a:pt x="79" y="457"/>
                </a:lnTo>
                <a:lnTo>
                  <a:pt x="79" y="421"/>
                </a:lnTo>
                <a:close/>
                <a:moveTo>
                  <a:pt x="122" y="539"/>
                </a:moveTo>
                <a:lnTo>
                  <a:pt x="108" y="539"/>
                </a:lnTo>
                <a:lnTo>
                  <a:pt x="108" y="575"/>
                </a:lnTo>
                <a:lnTo>
                  <a:pt x="122" y="575"/>
                </a:lnTo>
                <a:lnTo>
                  <a:pt x="122" y="539"/>
                </a:lnTo>
                <a:close/>
                <a:moveTo>
                  <a:pt x="106" y="186"/>
                </a:moveTo>
                <a:lnTo>
                  <a:pt x="92" y="186"/>
                </a:lnTo>
                <a:lnTo>
                  <a:pt x="92" y="222"/>
                </a:lnTo>
                <a:lnTo>
                  <a:pt x="106" y="222"/>
                </a:lnTo>
                <a:lnTo>
                  <a:pt x="106" y="186"/>
                </a:lnTo>
                <a:close/>
                <a:moveTo>
                  <a:pt x="106" y="232"/>
                </a:moveTo>
                <a:lnTo>
                  <a:pt x="92" y="232"/>
                </a:lnTo>
                <a:lnTo>
                  <a:pt x="92" y="268"/>
                </a:lnTo>
                <a:lnTo>
                  <a:pt x="106" y="268"/>
                </a:lnTo>
                <a:lnTo>
                  <a:pt x="106" y="232"/>
                </a:lnTo>
                <a:close/>
                <a:moveTo>
                  <a:pt x="106" y="279"/>
                </a:moveTo>
                <a:lnTo>
                  <a:pt x="92" y="279"/>
                </a:lnTo>
                <a:lnTo>
                  <a:pt x="92" y="315"/>
                </a:lnTo>
                <a:lnTo>
                  <a:pt x="106" y="315"/>
                </a:lnTo>
                <a:lnTo>
                  <a:pt x="106" y="279"/>
                </a:lnTo>
                <a:close/>
                <a:moveTo>
                  <a:pt x="106" y="375"/>
                </a:moveTo>
                <a:lnTo>
                  <a:pt x="92" y="375"/>
                </a:lnTo>
                <a:lnTo>
                  <a:pt x="92" y="409"/>
                </a:lnTo>
                <a:lnTo>
                  <a:pt x="106" y="409"/>
                </a:lnTo>
                <a:lnTo>
                  <a:pt x="106" y="375"/>
                </a:lnTo>
                <a:close/>
                <a:moveTo>
                  <a:pt x="106" y="421"/>
                </a:moveTo>
                <a:lnTo>
                  <a:pt x="92" y="421"/>
                </a:lnTo>
                <a:lnTo>
                  <a:pt x="92" y="457"/>
                </a:lnTo>
                <a:lnTo>
                  <a:pt x="106" y="457"/>
                </a:lnTo>
                <a:lnTo>
                  <a:pt x="106" y="421"/>
                </a:lnTo>
                <a:close/>
                <a:moveTo>
                  <a:pt x="148" y="539"/>
                </a:moveTo>
                <a:lnTo>
                  <a:pt x="134" y="539"/>
                </a:lnTo>
                <a:lnTo>
                  <a:pt x="134" y="575"/>
                </a:lnTo>
                <a:lnTo>
                  <a:pt x="148" y="575"/>
                </a:lnTo>
                <a:lnTo>
                  <a:pt x="148" y="539"/>
                </a:lnTo>
                <a:close/>
                <a:moveTo>
                  <a:pt x="226" y="539"/>
                </a:moveTo>
                <a:lnTo>
                  <a:pt x="183" y="539"/>
                </a:lnTo>
                <a:lnTo>
                  <a:pt x="183" y="608"/>
                </a:lnTo>
                <a:lnTo>
                  <a:pt x="226" y="608"/>
                </a:lnTo>
                <a:lnTo>
                  <a:pt x="226" y="539"/>
                </a:lnTo>
                <a:close/>
                <a:moveTo>
                  <a:pt x="232" y="539"/>
                </a:moveTo>
                <a:lnTo>
                  <a:pt x="232" y="608"/>
                </a:lnTo>
                <a:lnTo>
                  <a:pt x="274" y="608"/>
                </a:lnTo>
                <a:lnTo>
                  <a:pt x="274" y="539"/>
                </a:lnTo>
                <a:lnTo>
                  <a:pt x="232" y="539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sp>
        <p:nvSpPr>
          <p:cNvPr id="23" name="Oval 62"/>
          <p:cNvSpPr/>
          <p:nvPr/>
        </p:nvSpPr>
        <p:spPr>
          <a:xfrm>
            <a:off x="600049" y="2786058"/>
            <a:ext cx="500066" cy="500066"/>
          </a:xfrm>
          <a:prstGeom prst="ellipse">
            <a:avLst/>
          </a:prstGeom>
          <a:noFill/>
          <a:ln w="25400">
            <a:solidFill>
              <a:srgbClr val="005E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ctr"/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24" name="Freeform 164"/>
          <p:cNvSpPr>
            <a:spLocks/>
          </p:cNvSpPr>
          <p:nvPr/>
        </p:nvSpPr>
        <p:spPr bwMode="auto">
          <a:xfrm>
            <a:off x="717480" y="1866208"/>
            <a:ext cx="170369" cy="71110"/>
          </a:xfrm>
          <a:custGeom>
            <a:avLst/>
            <a:gdLst>
              <a:gd name="T0" fmla="*/ 28 w 167"/>
              <a:gd name="T1" fmla="*/ 68 h 71"/>
              <a:gd name="T2" fmla="*/ 34 w 167"/>
              <a:gd name="T3" fmla="*/ 71 h 71"/>
              <a:gd name="T4" fmla="*/ 134 w 167"/>
              <a:gd name="T5" fmla="*/ 71 h 71"/>
              <a:gd name="T6" fmla="*/ 140 w 167"/>
              <a:gd name="T7" fmla="*/ 68 h 71"/>
              <a:gd name="T8" fmla="*/ 165 w 167"/>
              <a:gd name="T9" fmla="*/ 32 h 71"/>
              <a:gd name="T10" fmla="*/ 166 w 167"/>
              <a:gd name="T11" fmla="*/ 19 h 71"/>
              <a:gd name="T12" fmla="*/ 91 w 167"/>
              <a:gd name="T13" fmla="*/ 9 h 71"/>
              <a:gd name="T14" fmla="*/ 71 w 167"/>
              <a:gd name="T15" fmla="*/ 9 h 71"/>
              <a:gd name="T16" fmla="*/ 2 w 167"/>
              <a:gd name="T17" fmla="*/ 19 h 71"/>
              <a:gd name="T18" fmla="*/ 4 w 167"/>
              <a:gd name="T19" fmla="*/ 32 h 71"/>
              <a:gd name="T20" fmla="*/ 28 w 167"/>
              <a:gd name="T21" fmla="*/ 6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71">
                <a:moveTo>
                  <a:pt x="28" y="68"/>
                </a:moveTo>
                <a:cubicBezTo>
                  <a:pt x="30" y="70"/>
                  <a:pt x="32" y="71"/>
                  <a:pt x="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6" y="71"/>
                  <a:pt x="138" y="70"/>
                  <a:pt x="140" y="68"/>
                </a:cubicBezTo>
                <a:cubicBezTo>
                  <a:pt x="148" y="57"/>
                  <a:pt x="156" y="45"/>
                  <a:pt x="165" y="32"/>
                </a:cubicBezTo>
                <a:cubicBezTo>
                  <a:pt x="167" y="28"/>
                  <a:pt x="167" y="23"/>
                  <a:pt x="166" y="19"/>
                </a:cubicBezTo>
                <a:cubicBezTo>
                  <a:pt x="162" y="0"/>
                  <a:pt x="121" y="3"/>
                  <a:pt x="91" y="9"/>
                </a:cubicBezTo>
                <a:cubicBezTo>
                  <a:pt x="84" y="11"/>
                  <a:pt x="78" y="11"/>
                  <a:pt x="71" y="9"/>
                </a:cubicBezTo>
                <a:cubicBezTo>
                  <a:pt x="44" y="1"/>
                  <a:pt x="8" y="2"/>
                  <a:pt x="2" y="19"/>
                </a:cubicBezTo>
                <a:cubicBezTo>
                  <a:pt x="0" y="23"/>
                  <a:pt x="1" y="28"/>
                  <a:pt x="4" y="32"/>
                </a:cubicBezTo>
                <a:cubicBezTo>
                  <a:pt x="12" y="45"/>
                  <a:pt x="21" y="57"/>
                  <a:pt x="28" y="68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sp>
        <p:nvSpPr>
          <p:cNvPr id="25" name="Freeform 165"/>
          <p:cNvSpPr>
            <a:spLocks noEditPoints="1"/>
          </p:cNvSpPr>
          <p:nvPr/>
        </p:nvSpPr>
        <p:spPr bwMode="auto">
          <a:xfrm>
            <a:off x="642910" y="1937646"/>
            <a:ext cx="380826" cy="428628"/>
          </a:xfrm>
          <a:custGeom>
            <a:avLst/>
            <a:gdLst>
              <a:gd name="T0" fmla="*/ 244 w 374"/>
              <a:gd name="T1" fmla="*/ 3 h 409"/>
              <a:gd name="T2" fmla="*/ 238 w 374"/>
              <a:gd name="T3" fmla="*/ 0 h 409"/>
              <a:gd name="T4" fmla="*/ 198 w 374"/>
              <a:gd name="T5" fmla="*/ 0 h 409"/>
              <a:gd name="T6" fmla="*/ 176 w 374"/>
              <a:gd name="T7" fmla="*/ 0 h 409"/>
              <a:gd name="T8" fmla="*/ 136 w 374"/>
              <a:gd name="T9" fmla="*/ 0 h 409"/>
              <a:gd name="T10" fmla="*/ 130 w 374"/>
              <a:gd name="T11" fmla="*/ 3 h 409"/>
              <a:gd name="T12" fmla="*/ 0 w 374"/>
              <a:gd name="T13" fmla="*/ 196 h 409"/>
              <a:gd name="T14" fmla="*/ 374 w 374"/>
              <a:gd name="T15" fmla="*/ 196 h 409"/>
              <a:gd name="T16" fmla="*/ 244 w 374"/>
              <a:gd name="T17" fmla="*/ 3 h 409"/>
              <a:gd name="T18" fmla="*/ 252 w 374"/>
              <a:gd name="T19" fmla="*/ 255 h 409"/>
              <a:gd name="T20" fmla="*/ 202 w 374"/>
              <a:gd name="T21" fmla="*/ 273 h 409"/>
              <a:gd name="T22" fmla="*/ 202 w 374"/>
              <a:gd name="T23" fmla="*/ 291 h 409"/>
              <a:gd name="T24" fmla="*/ 172 w 374"/>
              <a:gd name="T25" fmla="*/ 291 h 409"/>
              <a:gd name="T26" fmla="*/ 172 w 374"/>
              <a:gd name="T27" fmla="*/ 273 h 409"/>
              <a:gd name="T28" fmla="*/ 126 w 374"/>
              <a:gd name="T29" fmla="*/ 258 h 409"/>
              <a:gd name="T30" fmla="*/ 106 w 374"/>
              <a:gd name="T31" fmla="*/ 213 h 409"/>
              <a:gd name="T32" fmla="*/ 106 w 374"/>
              <a:gd name="T33" fmla="*/ 204 h 409"/>
              <a:gd name="T34" fmla="*/ 172 w 374"/>
              <a:gd name="T35" fmla="*/ 204 h 409"/>
              <a:gd name="T36" fmla="*/ 172 w 374"/>
              <a:gd name="T37" fmla="*/ 216 h 409"/>
              <a:gd name="T38" fmla="*/ 174 w 374"/>
              <a:gd name="T39" fmla="*/ 240 h 409"/>
              <a:gd name="T40" fmla="*/ 183 w 374"/>
              <a:gd name="T41" fmla="*/ 244 h 409"/>
              <a:gd name="T42" fmla="*/ 193 w 374"/>
              <a:gd name="T43" fmla="*/ 241 h 409"/>
              <a:gd name="T44" fmla="*/ 197 w 374"/>
              <a:gd name="T45" fmla="*/ 231 h 409"/>
              <a:gd name="T46" fmla="*/ 193 w 374"/>
              <a:gd name="T47" fmla="*/ 208 h 409"/>
              <a:gd name="T48" fmla="*/ 172 w 374"/>
              <a:gd name="T49" fmla="*/ 193 h 409"/>
              <a:gd name="T50" fmla="*/ 132 w 374"/>
              <a:gd name="T51" fmla="*/ 173 h 409"/>
              <a:gd name="T52" fmla="*/ 113 w 374"/>
              <a:gd name="T53" fmla="*/ 155 h 409"/>
              <a:gd name="T54" fmla="*/ 105 w 374"/>
              <a:gd name="T55" fmla="*/ 129 h 409"/>
              <a:gd name="T56" fmla="*/ 122 w 374"/>
              <a:gd name="T57" fmla="*/ 95 h 409"/>
              <a:gd name="T58" fmla="*/ 172 w 374"/>
              <a:gd name="T59" fmla="*/ 81 h 409"/>
              <a:gd name="T60" fmla="*/ 172 w 374"/>
              <a:gd name="T61" fmla="*/ 65 h 409"/>
              <a:gd name="T62" fmla="*/ 202 w 374"/>
              <a:gd name="T63" fmla="*/ 65 h 409"/>
              <a:gd name="T64" fmla="*/ 202 w 374"/>
              <a:gd name="T65" fmla="*/ 81 h 409"/>
              <a:gd name="T66" fmla="*/ 247 w 374"/>
              <a:gd name="T67" fmla="*/ 95 h 409"/>
              <a:gd name="T68" fmla="*/ 262 w 374"/>
              <a:gd name="T69" fmla="*/ 128 h 409"/>
              <a:gd name="T70" fmla="*/ 262 w 374"/>
              <a:gd name="T71" fmla="*/ 137 h 409"/>
              <a:gd name="T72" fmla="*/ 196 w 374"/>
              <a:gd name="T73" fmla="*/ 137 h 409"/>
              <a:gd name="T74" fmla="*/ 196 w 374"/>
              <a:gd name="T75" fmla="*/ 129 h 409"/>
              <a:gd name="T76" fmla="*/ 194 w 374"/>
              <a:gd name="T77" fmla="*/ 113 h 409"/>
              <a:gd name="T78" fmla="*/ 184 w 374"/>
              <a:gd name="T79" fmla="*/ 109 h 409"/>
              <a:gd name="T80" fmla="*/ 175 w 374"/>
              <a:gd name="T81" fmla="*/ 112 h 409"/>
              <a:gd name="T82" fmla="*/ 172 w 374"/>
              <a:gd name="T83" fmla="*/ 122 h 409"/>
              <a:gd name="T84" fmla="*/ 178 w 374"/>
              <a:gd name="T85" fmla="*/ 138 h 409"/>
              <a:gd name="T86" fmla="*/ 214 w 374"/>
              <a:gd name="T87" fmla="*/ 156 h 409"/>
              <a:gd name="T88" fmla="*/ 248 w 374"/>
              <a:gd name="T89" fmla="*/ 172 h 409"/>
              <a:gd name="T90" fmla="*/ 263 w 374"/>
              <a:gd name="T91" fmla="*/ 189 h 409"/>
              <a:gd name="T92" fmla="*/ 269 w 374"/>
              <a:gd name="T93" fmla="*/ 215 h 409"/>
              <a:gd name="T94" fmla="*/ 252 w 374"/>
              <a:gd name="T95" fmla="*/ 25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" h="409">
                <a:moveTo>
                  <a:pt x="244" y="3"/>
                </a:moveTo>
                <a:cubicBezTo>
                  <a:pt x="243" y="1"/>
                  <a:pt x="241" y="0"/>
                  <a:pt x="238" y="0"/>
                </a:cubicBezTo>
                <a:cubicBezTo>
                  <a:pt x="220" y="0"/>
                  <a:pt x="207" y="0"/>
                  <a:pt x="198" y="0"/>
                </a:cubicBezTo>
                <a:cubicBezTo>
                  <a:pt x="182" y="0"/>
                  <a:pt x="177" y="0"/>
                  <a:pt x="176" y="0"/>
                </a:cubicBezTo>
                <a:cubicBezTo>
                  <a:pt x="167" y="0"/>
                  <a:pt x="154" y="0"/>
                  <a:pt x="136" y="0"/>
                </a:cubicBezTo>
                <a:cubicBezTo>
                  <a:pt x="134" y="0"/>
                  <a:pt x="132" y="1"/>
                  <a:pt x="130" y="3"/>
                </a:cubicBezTo>
                <a:cubicBezTo>
                  <a:pt x="76" y="60"/>
                  <a:pt x="0" y="119"/>
                  <a:pt x="0" y="196"/>
                </a:cubicBezTo>
                <a:cubicBezTo>
                  <a:pt x="0" y="409"/>
                  <a:pt x="374" y="409"/>
                  <a:pt x="374" y="196"/>
                </a:cubicBezTo>
                <a:cubicBezTo>
                  <a:pt x="374" y="119"/>
                  <a:pt x="298" y="60"/>
                  <a:pt x="244" y="3"/>
                </a:cubicBezTo>
                <a:close/>
                <a:moveTo>
                  <a:pt x="252" y="255"/>
                </a:moveTo>
                <a:cubicBezTo>
                  <a:pt x="241" y="265"/>
                  <a:pt x="224" y="271"/>
                  <a:pt x="202" y="273"/>
                </a:cubicBezTo>
                <a:cubicBezTo>
                  <a:pt x="202" y="291"/>
                  <a:pt x="202" y="291"/>
                  <a:pt x="202" y="291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72" y="273"/>
                  <a:pt x="172" y="273"/>
                  <a:pt x="172" y="273"/>
                </a:cubicBezTo>
                <a:cubicBezTo>
                  <a:pt x="154" y="271"/>
                  <a:pt x="139" y="266"/>
                  <a:pt x="126" y="258"/>
                </a:cubicBezTo>
                <a:cubicBezTo>
                  <a:pt x="113" y="249"/>
                  <a:pt x="106" y="235"/>
                  <a:pt x="106" y="213"/>
                </a:cubicBezTo>
                <a:cubicBezTo>
                  <a:pt x="106" y="204"/>
                  <a:pt x="106" y="204"/>
                  <a:pt x="106" y="204"/>
                </a:cubicBezTo>
                <a:cubicBezTo>
                  <a:pt x="172" y="204"/>
                  <a:pt x="172" y="204"/>
                  <a:pt x="172" y="204"/>
                </a:cubicBezTo>
                <a:cubicBezTo>
                  <a:pt x="172" y="216"/>
                  <a:pt x="172" y="216"/>
                  <a:pt x="172" y="216"/>
                </a:cubicBezTo>
                <a:cubicBezTo>
                  <a:pt x="172" y="228"/>
                  <a:pt x="172" y="236"/>
                  <a:pt x="174" y="240"/>
                </a:cubicBezTo>
                <a:cubicBezTo>
                  <a:pt x="175" y="243"/>
                  <a:pt x="178" y="244"/>
                  <a:pt x="183" y="244"/>
                </a:cubicBezTo>
                <a:cubicBezTo>
                  <a:pt x="188" y="244"/>
                  <a:pt x="191" y="243"/>
                  <a:pt x="193" y="241"/>
                </a:cubicBezTo>
                <a:cubicBezTo>
                  <a:pt x="195" y="239"/>
                  <a:pt x="197" y="236"/>
                  <a:pt x="197" y="231"/>
                </a:cubicBezTo>
                <a:cubicBezTo>
                  <a:pt x="197" y="221"/>
                  <a:pt x="196" y="213"/>
                  <a:pt x="193" y="208"/>
                </a:cubicBezTo>
                <a:cubicBezTo>
                  <a:pt x="191" y="204"/>
                  <a:pt x="184" y="199"/>
                  <a:pt x="172" y="193"/>
                </a:cubicBezTo>
                <a:cubicBezTo>
                  <a:pt x="152" y="184"/>
                  <a:pt x="139" y="178"/>
                  <a:pt x="132" y="173"/>
                </a:cubicBezTo>
                <a:cubicBezTo>
                  <a:pt x="124" y="169"/>
                  <a:pt x="118" y="163"/>
                  <a:pt x="113" y="155"/>
                </a:cubicBezTo>
                <a:cubicBezTo>
                  <a:pt x="108" y="147"/>
                  <a:pt x="105" y="139"/>
                  <a:pt x="105" y="129"/>
                </a:cubicBezTo>
                <a:cubicBezTo>
                  <a:pt x="105" y="115"/>
                  <a:pt x="111" y="104"/>
                  <a:pt x="122" y="95"/>
                </a:cubicBezTo>
                <a:cubicBezTo>
                  <a:pt x="133" y="87"/>
                  <a:pt x="149" y="82"/>
                  <a:pt x="172" y="81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2" y="81"/>
                  <a:pt x="202" y="81"/>
                  <a:pt x="202" y="81"/>
                </a:cubicBezTo>
                <a:cubicBezTo>
                  <a:pt x="222" y="82"/>
                  <a:pt x="237" y="87"/>
                  <a:pt x="247" y="95"/>
                </a:cubicBezTo>
                <a:cubicBezTo>
                  <a:pt x="257" y="103"/>
                  <a:pt x="262" y="114"/>
                  <a:pt x="262" y="128"/>
                </a:cubicBezTo>
                <a:cubicBezTo>
                  <a:pt x="262" y="130"/>
                  <a:pt x="262" y="133"/>
                  <a:pt x="262" y="137"/>
                </a:cubicBezTo>
                <a:cubicBezTo>
                  <a:pt x="196" y="137"/>
                  <a:pt x="196" y="137"/>
                  <a:pt x="196" y="137"/>
                </a:cubicBezTo>
                <a:cubicBezTo>
                  <a:pt x="196" y="129"/>
                  <a:pt x="196" y="129"/>
                  <a:pt x="196" y="129"/>
                </a:cubicBezTo>
                <a:cubicBezTo>
                  <a:pt x="196" y="121"/>
                  <a:pt x="195" y="115"/>
                  <a:pt x="194" y="113"/>
                </a:cubicBezTo>
                <a:cubicBezTo>
                  <a:pt x="192" y="110"/>
                  <a:pt x="189" y="109"/>
                  <a:pt x="184" y="109"/>
                </a:cubicBezTo>
                <a:cubicBezTo>
                  <a:pt x="180" y="109"/>
                  <a:pt x="177" y="110"/>
                  <a:pt x="175" y="112"/>
                </a:cubicBezTo>
                <a:cubicBezTo>
                  <a:pt x="173" y="115"/>
                  <a:pt x="172" y="118"/>
                  <a:pt x="172" y="122"/>
                </a:cubicBezTo>
                <a:cubicBezTo>
                  <a:pt x="172" y="130"/>
                  <a:pt x="174" y="135"/>
                  <a:pt x="178" y="138"/>
                </a:cubicBezTo>
                <a:cubicBezTo>
                  <a:pt x="182" y="141"/>
                  <a:pt x="194" y="147"/>
                  <a:pt x="214" y="156"/>
                </a:cubicBezTo>
                <a:cubicBezTo>
                  <a:pt x="230" y="163"/>
                  <a:pt x="242" y="168"/>
                  <a:pt x="248" y="172"/>
                </a:cubicBezTo>
                <a:cubicBezTo>
                  <a:pt x="254" y="176"/>
                  <a:pt x="259" y="182"/>
                  <a:pt x="263" y="189"/>
                </a:cubicBezTo>
                <a:cubicBezTo>
                  <a:pt x="267" y="196"/>
                  <a:pt x="269" y="205"/>
                  <a:pt x="269" y="215"/>
                </a:cubicBezTo>
                <a:cubicBezTo>
                  <a:pt x="269" y="232"/>
                  <a:pt x="264" y="246"/>
                  <a:pt x="252" y="255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142976" y="1714488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Снижение финансовой нагрузки на конечных потребителей</a:t>
            </a:r>
            <a:endParaRPr lang="ru-RU" sz="24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142976" y="2598003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Снижение негативного влияния ВИЭ на надежную работу энергосистемы Казахстана (технический фактор)</a:t>
            </a:r>
            <a:endParaRPr lang="ru-RU" sz="24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14414" y="3526697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Привлечение современных конкурентоспособных технологий</a:t>
            </a:r>
            <a:endParaRPr lang="ru-RU" sz="24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142976" y="4383953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Планомерное развитие сектора ВИЭ (контроль и развитие сети)</a:t>
            </a:r>
            <a:endParaRPr lang="ru-RU" sz="24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7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1438"/>
            <a:ext cx="8229600" cy="71435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Место аукциона в механизме поддержки</a:t>
            </a:r>
            <a:endParaRPr lang="ru-RU" sz="28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57158" y="1285860"/>
            <a:ext cx="385765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b="1" u="sng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285984" y="1340768"/>
            <a:ext cx="4071966" cy="584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u="sng" dirty="0" smtClean="0">
                <a:solidFill>
                  <a:srgbClr val="002060"/>
                </a:solidFill>
                <a:cs typeface="Times New Roman" pitchFamily="18" charset="0"/>
              </a:rPr>
              <a:t>Действующая схема</a:t>
            </a:r>
            <a:endParaRPr lang="ru-RU" sz="2800" b="1" u="sng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16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32" name="Rectangle 146"/>
          <p:cNvSpPr/>
          <p:nvPr/>
        </p:nvSpPr>
        <p:spPr>
          <a:xfrm>
            <a:off x="847005" y="1214422"/>
            <a:ext cx="7312326" cy="4929222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1000" kern="0" dirty="0">
              <a:solidFill>
                <a:srgbClr val="00338D"/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556173" y="2121162"/>
            <a:ext cx="5896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Целевые индикаторы развития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151219" y="2580056"/>
            <a:ext cx="13573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Аукцион</a:t>
            </a:r>
            <a:endParaRPr lang="ru-RU" sz="19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44" name="IsoclesTriangle"/>
          <p:cNvSpPr/>
          <p:nvPr/>
        </p:nvSpPr>
        <p:spPr bwMode="auto">
          <a:xfrm rot="5400000">
            <a:off x="1116185" y="2242085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56173" y="2615648"/>
            <a:ext cx="33015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План</a:t>
            </a:r>
            <a:r>
              <a:rPr lang="ru-RU" sz="19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размещения</a:t>
            </a:r>
            <a:endParaRPr lang="ru-RU" sz="19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556172" y="3127749"/>
            <a:ext cx="5204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Договор на подключение к сети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556173" y="3679033"/>
            <a:ext cx="5204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Перечень министерства энергетики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556172" y="4330161"/>
            <a:ext cx="3663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Договор с РФЦ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0" name="IsoclesTriangle"/>
          <p:cNvSpPr/>
          <p:nvPr/>
        </p:nvSpPr>
        <p:spPr bwMode="auto">
          <a:xfrm rot="5400000">
            <a:off x="1116185" y="2687087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1" name="IsoclesTriangle"/>
          <p:cNvSpPr/>
          <p:nvPr/>
        </p:nvSpPr>
        <p:spPr bwMode="auto">
          <a:xfrm rot="5400000">
            <a:off x="1116185" y="3298155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2" name="IsoclesTriangle"/>
          <p:cNvSpPr/>
          <p:nvPr/>
        </p:nvSpPr>
        <p:spPr bwMode="auto">
          <a:xfrm rot="5400000">
            <a:off x="1119901" y="3910431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3" name="IsoclesTriangle"/>
          <p:cNvSpPr/>
          <p:nvPr/>
        </p:nvSpPr>
        <p:spPr bwMode="auto">
          <a:xfrm rot="5400000">
            <a:off x="1128023" y="4500568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37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92867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Основные принципы аукциона</a:t>
            </a:r>
            <a:endParaRPr lang="ru-RU" sz="32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2357430"/>
            <a:ext cx="7920880" cy="6480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Аукцион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проводится по зонам ЕЭС РК </a:t>
            </a:r>
            <a:r>
              <a:rPr lang="ru-RU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согласно плана </a:t>
            </a:r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размещения</a:t>
            </a:r>
            <a:endParaRPr lang="en-US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по видам ВИЭ</a:t>
            </a:r>
            <a:endParaRPr lang="ru-RU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4143380"/>
            <a:ext cx="7920880" cy="6480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Периодичность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проведения аукциона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определяет 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Министерство Энергетики РК </a:t>
            </a:r>
            <a:endParaRPr lang="ru-RU" dirty="0"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2712" y="3286124"/>
            <a:ext cx="7920880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Способ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подачи заявок на участие в аукционе – </a:t>
            </a:r>
            <a:r>
              <a:rPr lang="en-US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O</a:t>
            </a:r>
            <a:r>
              <a:rPr lang="ru-RU" b="1" dirty="0" err="1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nline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1500174"/>
            <a:ext cx="7920880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Основной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критерий определения победителей – </a:t>
            </a:r>
            <a:r>
              <a:rPr lang="ru-RU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наименьшая цена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031" y="5072074"/>
            <a:ext cx="7920880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Четкие квалификационные требования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для допуска к торгам</a:t>
            </a:r>
            <a:endParaRPr lang="ru-RU" dirty="0">
              <a:latin typeface="+mj-lt"/>
            </a:endParaRPr>
          </a:p>
        </p:txBody>
      </p:sp>
      <p:pic>
        <p:nvPicPr>
          <p:cNvPr id="10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12" name="Rectangle 146"/>
          <p:cNvSpPr/>
          <p:nvPr/>
        </p:nvSpPr>
        <p:spPr>
          <a:xfrm>
            <a:off x="357158" y="1071546"/>
            <a:ext cx="8501122" cy="5357850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10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857232"/>
          </a:xfrm>
        </p:spPr>
        <p:txBody>
          <a:bodyPr>
            <a:noAutofit/>
          </a:bodyPr>
          <a:lstStyle/>
          <a:p>
            <a:r>
              <a:rPr lang="ru-RU" sz="2500" b="1" dirty="0">
                <a:solidFill>
                  <a:srgbClr val="002060"/>
                </a:solidFill>
                <a:cs typeface="Times New Roman" pitchFamily="18" charset="0"/>
              </a:rPr>
              <a:t>Альтернативы. Онлайн-заявки или тендеры </a:t>
            </a:r>
            <a:r>
              <a:rPr lang="en-US" sz="2500" b="1" dirty="0" smtClean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en-US" sz="25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2500" b="1" dirty="0" smtClean="0">
                <a:solidFill>
                  <a:srgbClr val="002060"/>
                </a:solidFill>
                <a:cs typeface="Times New Roman" pitchFamily="18" charset="0"/>
              </a:rPr>
              <a:t>через </a:t>
            </a:r>
            <a:r>
              <a:rPr lang="ru-RU" sz="2500" b="1" dirty="0">
                <a:solidFill>
                  <a:srgbClr val="002060"/>
                </a:solidFill>
                <a:cs typeface="Times New Roman" pitchFamily="18" charset="0"/>
              </a:rPr>
              <a:t>конверты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71472" y="1285860"/>
            <a:ext cx="3571900" cy="27860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900" b="1" u="sng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Онлайн-заявки</a:t>
            </a:r>
          </a:p>
          <a:p>
            <a:pPr>
              <a:buNone/>
            </a:pPr>
            <a:endParaRPr lang="en-US" sz="19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en-US" sz="5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Простота </a:t>
            </a:r>
            <a:r>
              <a:rPr lang="ru-RU" sz="19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подачи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заявки</a:t>
            </a:r>
          </a:p>
          <a:p>
            <a:endParaRPr lang="ru-RU" sz="16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Прозрачность </a:t>
            </a:r>
            <a:r>
              <a:rPr lang="ru-RU" sz="19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хода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торгов</a:t>
            </a:r>
          </a:p>
          <a:p>
            <a:endParaRPr lang="ru-RU" sz="14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Автоматический выбор победителя</a:t>
            </a:r>
          </a:p>
          <a:p>
            <a:pPr>
              <a:buNone/>
            </a:pPr>
            <a:r>
              <a:rPr lang="en-US" sz="19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endParaRPr lang="ru-RU" sz="19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572000" y="1285860"/>
            <a:ext cx="4032448" cy="48080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900" b="1" u="sng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Тендеры в конвертах</a:t>
            </a:r>
          </a:p>
          <a:p>
            <a:pPr marL="0" indent="0" algn="ctr">
              <a:buNone/>
            </a:pPr>
            <a:endParaRPr lang="en-US" sz="19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7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Манипуляция результатами</a:t>
            </a:r>
          </a:p>
          <a:p>
            <a:pPr>
              <a:buNone/>
            </a:pPr>
            <a:endParaRPr lang="en-US" sz="12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Отсутствие возможности  </a:t>
            </a: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 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конкуренции </a:t>
            </a:r>
            <a:endParaRPr lang="en-US" sz="19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ru-RU" sz="8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Бюрократические проволочки</a:t>
            </a:r>
          </a:p>
          <a:p>
            <a:endParaRPr lang="ru-RU" sz="19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en-US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1900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Репутационные</a:t>
            </a:r>
            <a:r>
              <a:rPr lang="ru-RU" sz="19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риски страны</a:t>
            </a:r>
          </a:p>
          <a:p>
            <a:endParaRPr lang="ru-RU" sz="19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endParaRPr lang="ru-RU" sz="19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5" name="Picture 2" descr="C:\Users\akhmetova_z\Desktop\Лого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28662" cy="928662"/>
          </a:xfrm>
          <a:prstGeom prst="rect">
            <a:avLst/>
          </a:prstGeom>
          <a:noFill/>
        </p:spPr>
      </p:pic>
      <p:sp>
        <p:nvSpPr>
          <p:cNvPr id="8" name="Rectangle 146"/>
          <p:cNvSpPr/>
          <p:nvPr/>
        </p:nvSpPr>
        <p:spPr>
          <a:xfrm>
            <a:off x="357158" y="1214422"/>
            <a:ext cx="3857652" cy="4929222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sp>
        <p:nvSpPr>
          <p:cNvPr id="14" name="Rectangle 146"/>
          <p:cNvSpPr/>
          <p:nvPr/>
        </p:nvSpPr>
        <p:spPr>
          <a:xfrm>
            <a:off x="4572000" y="1214422"/>
            <a:ext cx="4071966" cy="4929222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dash"/>
            <a:miter lim="800000"/>
          </a:ln>
          <a:effectLst/>
        </p:spPr>
        <p:txBody>
          <a:bodyPr lIns="137160" tIns="45720" rtlCol="0" anchor="t" anchorCtr="0"/>
          <a:lstStyle/>
          <a:p>
            <a:pPr marL="0" lvl="2">
              <a:buClr>
                <a:srgbClr val="0091DA"/>
              </a:buClr>
              <a:buSzPct val="100000"/>
              <a:defRPr/>
            </a:pPr>
            <a:endParaRPr lang="en-US" sz="800" kern="0" dirty="0">
              <a:solidFill>
                <a:srgbClr val="00338D"/>
              </a:solidFill>
              <a:latin typeface="+mj-lt"/>
            </a:endParaRPr>
          </a:p>
        </p:txBody>
      </p:sp>
      <p:sp>
        <p:nvSpPr>
          <p:cNvPr id="17" name="IsoclesTriangle"/>
          <p:cNvSpPr/>
          <p:nvPr/>
        </p:nvSpPr>
        <p:spPr bwMode="auto">
          <a:xfrm rot="5400000">
            <a:off x="428595" y="2214555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8" name="IsoclesTriangle"/>
          <p:cNvSpPr/>
          <p:nvPr/>
        </p:nvSpPr>
        <p:spPr bwMode="auto">
          <a:xfrm rot="5400000">
            <a:off x="428596" y="2829964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19" name="IsoclesTriangle"/>
          <p:cNvSpPr/>
          <p:nvPr/>
        </p:nvSpPr>
        <p:spPr bwMode="auto">
          <a:xfrm rot="5400000">
            <a:off x="428596" y="364331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0" name="IsoclesTriangle"/>
          <p:cNvSpPr/>
          <p:nvPr/>
        </p:nvSpPr>
        <p:spPr bwMode="auto">
          <a:xfrm rot="5400000">
            <a:off x="428595" y="435769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33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2" name="IsoclesTriangle"/>
          <p:cNvSpPr/>
          <p:nvPr/>
        </p:nvSpPr>
        <p:spPr bwMode="auto">
          <a:xfrm rot="5400000">
            <a:off x="4643437" y="2214555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7" name="IsoclesTriangle"/>
          <p:cNvSpPr/>
          <p:nvPr/>
        </p:nvSpPr>
        <p:spPr bwMode="auto">
          <a:xfrm rot="5400000">
            <a:off x="4643438" y="2829964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8" name="IsoclesTriangle"/>
          <p:cNvSpPr/>
          <p:nvPr/>
        </p:nvSpPr>
        <p:spPr bwMode="auto">
          <a:xfrm rot="5400000">
            <a:off x="4643438" y="364331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0" name="IsoclesTriangle"/>
          <p:cNvSpPr/>
          <p:nvPr/>
        </p:nvSpPr>
        <p:spPr bwMode="auto">
          <a:xfrm rot="5400000">
            <a:off x="4643438" y="4357693"/>
            <a:ext cx="285753" cy="142876"/>
          </a:xfrm>
          <a:prstGeom prst="triangle">
            <a:avLst/>
          </a:prstGeom>
          <a:solidFill>
            <a:srgbClr val="FF0000"/>
          </a:solidFill>
          <a:ln w="222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33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14348" y="4109214"/>
            <a:ext cx="335758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1900" b="1" dirty="0" smtClean="0">
                <a:solidFill>
                  <a:srgbClr val="002060"/>
                </a:solidFill>
                <a:cs typeface="Times New Roman" pitchFamily="18" charset="0"/>
              </a:rPr>
              <a:t>Торговая </a:t>
            </a:r>
            <a:r>
              <a:rPr lang="ru-RU" sz="1900" b="1" dirty="0" smtClean="0">
                <a:solidFill>
                  <a:srgbClr val="002060"/>
                </a:solidFill>
                <a:cs typeface="Times New Roman" pitchFamily="18" charset="0"/>
              </a:rPr>
              <a:t>система </a:t>
            </a:r>
            <a:r>
              <a:rPr lang="ru-RU" sz="1900" b="1" dirty="0" smtClean="0">
                <a:solidFill>
                  <a:srgbClr val="002060"/>
                </a:solidFill>
                <a:cs typeface="Times New Roman" pitchFamily="18" charset="0"/>
              </a:rPr>
              <a:t>уже</a:t>
            </a:r>
            <a:r>
              <a:rPr lang="en-US" sz="19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itchFamily="18" charset="0"/>
              </a:rPr>
              <a:t>существует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847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4971</TotalTime>
  <Words>603</Words>
  <Application>Microsoft Office PowerPoint</Application>
  <PresentationFormat>Экран (4:3)</PresentationFormat>
  <Paragraphs>185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Open Sans</vt:lpstr>
      <vt:lpstr>Symbol</vt:lpstr>
      <vt:lpstr>Times New Roman</vt:lpstr>
      <vt:lpstr>Тема Office</vt:lpstr>
      <vt:lpstr>Аукционная система ВИЭ  в Казахстане</vt:lpstr>
      <vt:lpstr>Презентация PowerPoint</vt:lpstr>
      <vt:lpstr>Предпосылки изменения системы.  Недостатки системы фиксированных тарифов (продолжение)</vt:lpstr>
      <vt:lpstr>Предпосылки изменения системы.  Недостатки системы фиксированных тарифов (продолжение)</vt:lpstr>
      <vt:lpstr>Поддержка производителей ВИЭ</vt:lpstr>
      <vt:lpstr>Цели внедрения аукционного механизма поддержки ВИЭ в Казахстане</vt:lpstr>
      <vt:lpstr>Место аукциона в механизме поддержки</vt:lpstr>
      <vt:lpstr>Основные принципы аукциона</vt:lpstr>
      <vt:lpstr>Альтернативы. Онлайн-заявки или тендеры  через конверты</vt:lpstr>
      <vt:lpstr>Причины необходимости проведения  квалификационного отбора</vt:lpstr>
      <vt:lpstr>Участники и роли</vt:lpstr>
      <vt:lpstr>Уполномоченный орган (Министерство энергетики РК)</vt:lpstr>
      <vt:lpstr>Организатор аукционных торгов  (КОРЭМ-действующая торговая площадка)</vt:lpstr>
      <vt:lpstr>Участники торгов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 поддержки использования возобновляемых источников энергии на основе тендерно-аукционного отбора проектов</dc:title>
  <dc:creator>Бапин Ержигит</dc:creator>
  <cp:lastModifiedBy>жандос</cp:lastModifiedBy>
  <cp:revision>260</cp:revision>
  <cp:lastPrinted>2019-02-20T05:27:20Z</cp:lastPrinted>
  <dcterms:created xsi:type="dcterms:W3CDTF">2016-06-02T11:57:39Z</dcterms:created>
  <dcterms:modified xsi:type="dcterms:W3CDTF">2019-02-20T18:32:09Z</dcterms:modified>
</cp:coreProperties>
</file>