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5" r:id="rId2"/>
  </p:sldMasterIdLst>
  <p:notesMasterIdLst>
    <p:notesMasterId r:id="rId22"/>
  </p:notesMasterIdLst>
  <p:sldIdLst>
    <p:sldId id="492" r:id="rId3"/>
    <p:sldId id="580" r:id="rId4"/>
    <p:sldId id="578" r:id="rId5"/>
    <p:sldId id="581" r:id="rId6"/>
    <p:sldId id="577" r:id="rId7"/>
    <p:sldId id="584" r:id="rId8"/>
    <p:sldId id="566" r:id="rId9"/>
    <p:sldId id="567" r:id="rId10"/>
    <p:sldId id="568" r:id="rId11"/>
    <p:sldId id="569" r:id="rId12"/>
    <p:sldId id="564" r:id="rId13"/>
    <p:sldId id="552" r:id="rId14"/>
    <p:sldId id="583" r:id="rId15"/>
    <p:sldId id="559" r:id="rId16"/>
    <p:sldId id="570" r:id="rId17"/>
    <p:sldId id="574" r:id="rId18"/>
    <p:sldId id="573" r:id="rId19"/>
    <p:sldId id="571" r:id="rId20"/>
    <p:sldId id="549" r:id="rId21"/>
  </p:sldIdLst>
  <p:sldSz cx="9144000" cy="6858000" type="screen4x3"/>
  <p:notesSz cx="6735763" cy="98663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46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33CC33"/>
    <a:srgbClr val="990099"/>
    <a:srgbClr val="3333CC"/>
    <a:srgbClr val="333399"/>
    <a:srgbClr val="000000"/>
    <a:srgbClr val="78787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378"/>
      </p:cViewPr>
      <p:guideLst>
        <p:guide orient="horz" pos="912"/>
        <p:guide pos="46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3288" y="657225"/>
            <a:ext cx="493236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556125"/>
            <a:ext cx="4875212" cy="44513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8" tIns="46189" rIns="92378" bIns="46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378" tIns="46189" rIns="92378" bIns="4618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anose="02020603050405020304" pitchFamily="18" charset="0"/>
              </a:defRPr>
            </a:lvl1pPr>
          </a:lstStyle>
          <a:p>
            <a:fld id="{E715A838-D294-42B6-8A17-3D4A5370A9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6964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0D941CE-5BAD-4912-B616-CF3D526D729D}" type="slidenum">
              <a:rPr lang="en-GB" altLang="en-US" sz="1200" b="0">
                <a:latin typeface="Times New Roman" panose="02020603050405020304" pitchFamily="18" charset="0"/>
              </a:rPr>
              <a:pPr/>
              <a:t>5</a:t>
            </a:fld>
            <a:endParaRPr lang="en-GB" altLang="en-US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16350" y="9374188"/>
            <a:ext cx="29194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25" rIns="91243" bIns="45625" anchor="b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fld id="{DA14353E-41BE-4974-B7B0-270C0F324BA2}" type="slidenum">
              <a:rPr lang="en-GB" altLang="en-US" sz="1300">
                <a:latin typeface="Times New Roman" panose="02020603050405020304" pitchFamily="18" charset="0"/>
                <a:ea typeface="MS PGothic" panose="020B0600070205080204" pitchFamily="34" charset="-128"/>
              </a:rPr>
              <a:pPr algn="ctr" eaLnBrk="1" hangingPunct="1"/>
              <a:t>6</a:t>
            </a:fld>
            <a:endParaRPr lang="en-GB" altLang="en-US" sz="130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57225"/>
            <a:ext cx="4933950" cy="3702050"/>
          </a:xfrm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557713"/>
            <a:ext cx="4875212" cy="444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25" rIns="91243" bIns="45625"/>
          <a:lstStyle/>
          <a:p>
            <a:pPr eaLnBrk="1" hangingPunct="1"/>
            <a:endParaRPr lang="de-DE" altLang="en-US" smtClean="0"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mtClean="0">
                <a:cs typeface="Arial" panose="020B0604020202020204" pitchFamily="34" charset="0"/>
              </a:rPr>
              <a:t>Energy Management Systems, together with energy system optimization, is the current main thematic area on UNIDO‘s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120119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748088" y="10113963"/>
            <a:ext cx="28670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32" tIns="45317" rIns="90632" bIns="45317" anchor="b"/>
          <a:lstStyle>
            <a:lvl1pPr defTabSz="9080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080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080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080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080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fld id="{83A347EB-09C9-4F7A-8475-995A509CCE2A}" type="slidenum">
              <a:rPr lang="en-GB" altLang="en-US" sz="1300">
                <a:latin typeface="Times New Roman" panose="02020603050405020304" pitchFamily="18" charset="0"/>
              </a:rPr>
              <a:pPr algn="r"/>
              <a:t>11</a:t>
            </a:fld>
            <a:endParaRPr lang="en-GB" altLang="en-US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11200"/>
            <a:ext cx="5319712" cy="3990975"/>
          </a:xfrm>
          <a:solidFill>
            <a:srgbClr val="FFFFFF"/>
          </a:solidFill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918075"/>
            <a:ext cx="4791075" cy="4800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632" tIns="45317" rIns="90632" bIns="45317"/>
          <a:lstStyle/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dirty="0">
                <a:cs typeface="Arial" pitchFamily="34" charset="0"/>
              </a:rPr>
              <a:t>СЭМ (система энергоменеджмента) предполагает систематическое внимание к использованию энергии с целью постоянного повышения энергоэффективности организации и поддержания достигнутых результатов . Энергоменеджмент включает в себя ряд мероприятий, таких как: разработку энергетической политики, мониторинг энергопотребления, планирование новых энергосберегающих мероприятий...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Системы энергоменеджмента построены на концепции (подходе):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Планирование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Исполнение 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Проверка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Принятие необходимых мер</a:t>
            </a:r>
          </a:p>
          <a:p>
            <a:pPr eaLnBrk="1" hangingPunct="1">
              <a:buFont typeface="Calibri" pitchFamily="34" charset="0"/>
              <a:buNone/>
              <a:defRPr/>
            </a:pPr>
            <a:endParaRPr lang="ru-RU" altLang="en-US" sz="1100" i="1" dirty="0">
              <a:cs typeface="Arial" pitchFamily="34" charset="0"/>
            </a:endParaRP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i="1" dirty="0">
                <a:cs typeface="Arial" pitchFamily="34" charset="0"/>
              </a:rPr>
              <a:t>Внедрение системы энергоменеджмента не является целью самой по себе. Значение имеют результаты работы системы: повышение энергоэффективности путем акцентирования внимания на использавании энергиии в повседневной практике. 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dirty="0">
                <a:cs typeface="Arial" pitchFamily="34" charset="0"/>
              </a:rPr>
              <a:t> 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dirty="0">
                <a:cs typeface="Arial" pitchFamily="34" charset="0"/>
              </a:rPr>
              <a:t>Слайд показывает общий цикл, начиная с ответственности руководства, что является особо важным пунктом, т.к. Без нее сложно будет добиться успешной работы. Цикл продолжается разработкой политики, планированием, реализацией и эксплуатацией, контролем и управленческим анализом. </a:t>
            </a:r>
          </a:p>
          <a:p>
            <a:pPr eaLnBrk="1" hangingPunct="1">
              <a:buFont typeface="Calibri" pitchFamily="34" charset="0"/>
              <a:buNone/>
              <a:defRPr/>
            </a:pPr>
            <a:endParaRPr lang="ru-RU" altLang="en-US" sz="1100" dirty="0">
              <a:cs typeface="Arial" pitchFamily="34" charset="0"/>
            </a:endParaRP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dirty="0">
                <a:cs typeface="Arial" pitchFamily="34" charset="0"/>
              </a:rPr>
              <a:t>Изо дня в день операции и мониторинг объединяются, так как они являются ежедневнойтекущей деятельностью, которая ведется с целью постоянного совершенствования энергоэффективности и поддержания ее устойчивости.</a:t>
            </a:r>
          </a:p>
          <a:p>
            <a:pPr eaLnBrk="1" hangingPunct="1">
              <a:buFont typeface="Calibri" pitchFamily="34" charset="0"/>
              <a:buNone/>
              <a:defRPr/>
            </a:pPr>
            <a:endParaRPr lang="ru-RU" altLang="en-US" sz="1100" dirty="0">
              <a:cs typeface="Arial" pitchFamily="34" charset="0"/>
            </a:endParaRPr>
          </a:p>
          <a:p>
            <a:pPr eaLnBrk="1" hangingPunct="1">
              <a:defRPr/>
            </a:pPr>
            <a:r>
              <a:rPr lang="ru-RU" altLang="en-US" sz="1100" dirty="0">
                <a:cs typeface="Arial" pitchFamily="34" charset="0"/>
              </a:rPr>
              <a:t>Системный подход к энергоменеджменту дает следующие премущества:</a:t>
            </a:r>
          </a:p>
          <a:p>
            <a:pPr eaLnBrk="1" hangingPunct="1">
              <a:defRPr/>
            </a:pPr>
            <a:r>
              <a:rPr lang="ru-RU" altLang="en-US" sz="1100" dirty="0">
                <a:cs typeface="Arial" pitchFamily="34" charset="0"/>
              </a:rPr>
              <a:t>Экономия затрат энергии; приоритзация возможности бесплатного и дешевого энергосбережения в повседневных операциях; сокращения выбросов парниковых газов;уменьшение влияния изменяющихся цен на на энергию; сокращение следов углерода, повышение надежности энергосбережения за счет снижения зависимостиот импорта топлива,расширение знаний об использовании энергии и ее потреблении, а также о вожностях для улучшений и т.д.</a:t>
            </a:r>
          </a:p>
          <a:p>
            <a:pPr marL="169890" indent="-169890" eaLnBrk="1" hangingPunct="1">
              <a:buFontTx/>
              <a:buChar char="-"/>
              <a:defRPr/>
            </a:pPr>
            <a:endParaRPr lang="ru-RU" altLang="en-US" sz="1100" dirty="0">
              <a:cs typeface="Arial" pitchFamily="34" charset="0"/>
            </a:endParaRPr>
          </a:p>
          <a:p>
            <a:pPr eaLnBrk="1" hangingPunct="1">
              <a:buFont typeface="Calibri" pitchFamily="34" charset="0"/>
              <a:buNone/>
              <a:defRPr/>
            </a:pPr>
            <a:r>
              <a:rPr lang="ru-RU" altLang="en-US" sz="1100" dirty="0">
                <a:cs typeface="Arial" pitchFamily="34" charset="0"/>
              </a:rPr>
              <a:t>  </a:t>
            </a:r>
            <a:endParaRPr lang="de-DE" altLang="en-US" sz="1100" dirty="0">
              <a:cs typeface="Arial" pitchFamily="34" charset="0"/>
            </a:endParaRPr>
          </a:p>
          <a:p>
            <a:pPr eaLnBrk="1" hangingPunct="1">
              <a:buFont typeface="Calibri" pitchFamily="34" charset="0"/>
              <a:buNone/>
              <a:defRPr/>
            </a:pPr>
            <a:r>
              <a:rPr lang="de-DE" altLang="en-US" sz="1100" b="1" dirty="0">
                <a:cs typeface="Arial" pitchFamily="34" charset="0"/>
              </a:rPr>
              <a:t>Sustainable IEE is not about technologies but it is first about people and management practices</a:t>
            </a:r>
          </a:p>
          <a:p>
            <a:pPr marL="754554" lvl="1" indent="-290456" eaLnBrk="1" hangingPunct="1">
              <a:buFont typeface="Calibri" pitchFamily="34" charset="0"/>
              <a:buAutoNum type="romanLcPeriod"/>
              <a:defRPr/>
            </a:pPr>
            <a:r>
              <a:rPr lang="de-DE" altLang="en-US" sz="1100" dirty="0">
                <a:cs typeface="Arial" pitchFamily="34" charset="0"/>
              </a:rPr>
              <a:t>top management involvement</a:t>
            </a:r>
          </a:p>
          <a:p>
            <a:pPr marL="754554" lvl="1" indent="-290456" eaLnBrk="1" hangingPunct="1">
              <a:buFont typeface="Calibri" pitchFamily="34" charset="0"/>
              <a:buAutoNum type="romanLcPeriod"/>
              <a:defRPr/>
            </a:pPr>
            <a:r>
              <a:rPr lang="de-DE" altLang="en-US" sz="1100" dirty="0">
                <a:cs typeface="Arial" pitchFamily="34" charset="0"/>
              </a:rPr>
              <a:t>energy performance and impact knowledge and skills building</a:t>
            </a:r>
          </a:p>
          <a:p>
            <a:pPr marL="754554" lvl="1" indent="-290456" eaLnBrk="1" hangingPunct="1">
              <a:buFont typeface="Calibri" pitchFamily="34" charset="0"/>
              <a:buAutoNum type="romanLcPeriod"/>
              <a:defRPr/>
            </a:pPr>
            <a:r>
              <a:rPr lang="de-DE" altLang="en-US" sz="1100" dirty="0">
                <a:cs typeface="Arial" pitchFamily="34" charset="0"/>
              </a:rPr>
              <a:t>staff and middel management behaviour change</a:t>
            </a:r>
          </a:p>
          <a:p>
            <a:pPr marL="754554" lvl="1" indent="-290456" eaLnBrk="1" hangingPunct="1">
              <a:buFont typeface="Calibri" pitchFamily="34" charset="0"/>
              <a:buAutoNum type="romanLcPeriod"/>
              <a:defRPr/>
            </a:pPr>
            <a:r>
              <a:rPr lang="de-DE" altLang="en-US" sz="1100" dirty="0">
                <a:cs typeface="Arial" pitchFamily="34" charset="0"/>
              </a:rPr>
              <a:t>change in management and operation practices</a:t>
            </a:r>
          </a:p>
          <a:p>
            <a:pPr marL="754554" lvl="1" indent="-290456" eaLnBrk="1" hangingPunct="1">
              <a:buFont typeface="Calibri" pitchFamily="34" charset="0"/>
              <a:buAutoNum type="romanLcPeriod"/>
              <a:defRPr/>
            </a:pPr>
            <a:r>
              <a:rPr lang="de-DE" altLang="en-US" sz="1100" dirty="0">
                <a:cs typeface="Arial" pitchFamily="34" charset="0"/>
              </a:rPr>
              <a:t>show results at basically no cost, especially capital cost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de-DE" altLang="en-US" sz="1100" dirty="0">
                <a:cs typeface="Arial" pitchFamily="34" charset="0"/>
              </a:rPr>
              <a:t>The results of these changes is the integration of EE in daily business and production practices</a:t>
            </a:r>
          </a:p>
          <a:p>
            <a:pPr eaLnBrk="1" hangingPunct="1">
              <a:buFont typeface="Calibri" pitchFamily="34" charset="0"/>
              <a:buNone/>
              <a:defRPr/>
            </a:pPr>
            <a:r>
              <a:rPr lang="de-DE" altLang="en-US" sz="1100" dirty="0">
                <a:cs typeface="Arial" pitchFamily="34" charset="0"/>
              </a:rPr>
              <a:t>Energy savings, EE design, procurement and investments that make economic sense will then come „automatically“ </a:t>
            </a:r>
          </a:p>
          <a:p>
            <a:pPr marL="345050" indent="-345050" algn="ctr" eaLnBrk="1" hangingPunct="1">
              <a:lnSpc>
                <a:spcPct val="80000"/>
              </a:lnSpc>
              <a:defRPr/>
            </a:pPr>
            <a:endParaRPr lang="de-DE" altLang="en-US" sz="1100" dirty="0">
              <a:cs typeface="Arial" pitchFamily="34" charset="0"/>
            </a:endParaRPr>
          </a:p>
          <a:p>
            <a:pPr marL="345050" indent="-345050" algn="ctr" eaLnBrk="1" hangingPunct="1">
              <a:lnSpc>
                <a:spcPct val="80000"/>
              </a:lnSpc>
              <a:defRPr/>
            </a:pPr>
            <a:endParaRPr lang="de-DE" altLang="en-US" sz="1100" dirty="0">
              <a:cs typeface="Arial" pitchFamily="34" charset="0"/>
            </a:endParaRPr>
          </a:p>
          <a:p>
            <a:pPr marL="345050" indent="-345050" eaLnBrk="1" hangingPunct="1">
              <a:lnSpc>
                <a:spcPct val="80000"/>
              </a:lnSpc>
              <a:defRPr/>
            </a:pPr>
            <a:r>
              <a:rPr lang="en-IE" altLang="en-US" sz="1100" b="1" dirty="0">
                <a:solidFill>
                  <a:srgbClr val="2F93D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a system optimization approach matters in industry</a:t>
            </a:r>
            <a:r>
              <a:rPr lang="en-US" altLang="en-US" sz="1100" b="1" dirty="0"/>
              <a:t> </a:t>
            </a:r>
          </a:p>
          <a:p>
            <a:pPr marL="345050" indent="-345050" eaLnBrk="1" hangingPunct="1">
              <a:lnSpc>
                <a:spcPct val="90000"/>
              </a:lnSpc>
              <a:spcBef>
                <a:spcPct val="65000"/>
              </a:spcBef>
              <a:defRPr/>
            </a:pPr>
            <a:r>
              <a:rPr lang="en-US" altLang="en-US" sz="1100" dirty="0"/>
              <a:t>I</a:t>
            </a:r>
            <a:r>
              <a:rPr lang="en-IE" altLang="en-US" sz="1100" dirty="0" err="1"/>
              <a:t>ndustrial</a:t>
            </a:r>
            <a:r>
              <a:rPr lang="en-IE" altLang="en-US" sz="1100" dirty="0"/>
              <a:t> operations more variable than commercial or residential</a:t>
            </a:r>
          </a:p>
          <a:p>
            <a:pPr marL="1214765" lvl="1" indent="-529391" eaLnBrk="1" hangingPunct="1">
              <a:lnSpc>
                <a:spcPct val="90000"/>
              </a:lnSpc>
              <a:defRPr/>
            </a:pPr>
            <a:r>
              <a:rPr lang="en-IE" altLang="en-US" sz="1100" dirty="0"/>
              <a:t>Production schedules change </a:t>
            </a:r>
          </a:p>
          <a:p>
            <a:pPr marL="1214765" lvl="1" indent="-529391" eaLnBrk="1" hangingPunct="1">
              <a:lnSpc>
                <a:spcPct val="90000"/>
              </a:lnSpc>
              <a:defRPr/>
            </a:pPr>
            <a:r>
              <a:rPr lang="en-IE" altLang="en-US" sz="1100" dirty="0"/>
              <a:t>Utilities need to follow production yet remain optimized</a:t>
            </a:r>
          </a:p>
          <a:p>
            <a:pPr marL="345050" indent="-345050" eaLnBrk="1" hangingPunct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IE" altLang="en-US" sz="1100" dirty="0"/>
              <a:t>Steam systems and motor driven systems (</a:t>
            </a:r>
            <a:r>
              <a:rPr lang="en-IE" altLang="en-US" sz="1100" b="1" dirty="0"/>
              <a:t>compressed-air, pumps, fans, etc</a:t>
            </a:r>
            <a:r>
              <a:rPr lang="en-IE" altLang="en-US" sz="1100" dirty="0"/>
              <a:t>.)  account for over 50% of final manufacturing energy use worldwide</a:t>
            </a:r>
          </a:p>
          <a:p>
            <a:pPr marL="345050" indent="-34505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altLang="en-US" sz="1100" dirty="0"/>
              <a:t>The energy savings opportunities from systems are far greater than from individual components</a:t>
            </a:r>
          </a:p>
          <a:p>
            <a:pPr marL="1214765" lvl="1" indent="-529391">
              <a:lnSpc>
                <a:spcPct val="90000"/>
              </a:lnSpc>
              <a:spcBef>
                <a:spcPct val="65000"/>
              </a:spcBef>
              <a:defRPr/>
            </a:pPr>
            <a:r>
              <a:rPr lang="en-US" altLang="en-US" sz="1100" dirty="0"/>
              <a:t>4-5 % efficiency gains for individual components against 20-30% average efficiency gains through system optimization </a:t>
            </a:r>
          </a:p>
          <a:p>
            <a:pPr marL="345050" indent="-345050" eaLnBrk="1" hangingPunct="1">
              <a:lnSpc>
                <a:spcPct val="90000"/>
              </a:lnSpc>
              <a:spcBef>
                <a:spcPct val="65000"/>
              </a:spcBef>
              <a:defRPr/>
            </a:pPr>
            <a:r>
              <a:rPr lang="en-IE" altLang="en-US" sz="1100" dirty="0"/>
              <a:t>Capital requirement and implementation costs are often lower and with fast payback, often measured in months</a:t>
            </a:r>
            <a:endParaRPr lang="en-IE" altLang="en-US" sz="1100" dirty="0">
              <a:solidFill>
                <a:srgbClr val="0000FF"/>
              </a:solidFill>
            </a:endParaRPr>
          </a:p>
          <a:p>
            <a:pPr eaLnBrk="1" hangingPunct="1">
              <a:buFont typeface="Calibri" pitchFamily="34" charset="0"/>
              <a:buAutoNum type="arabicPeriod"/>
              <a:defRPr/>
            </a:pPr>
            <a:endParaRPr lang="de-DE" altLang="en-US" sz="11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4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90950" y="10193338"/>
            <a:ext cx="28987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5" tIns="45067" rIns="90135" bIns="45067" anchor="b"/>
          <a:lstStyle>
            <a:lvl1pPr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2A4260E-0A5C-4438-BCAB-7DF400CC0CEA}" type="slidenum">
              <a:rPr lang="en-GB" altLang="en-US" sz="1200">
                <a:latin typeface="Times New Roman" panose="02020603050405020304" pitchFamily="18" charset="0"/>
              </a:rPr>
              <a:pPr/>
              <a:t>15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715963"/>
            <a:ext cx="5364162" cy="4024312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956175"/>
            <a:ext cx="4841875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5" tIns="45067" rIns="90135" bIns="45067"/>
          <a:lstStyle/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9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789363" y="10191750"/>
            <a:ext cx="29003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81" tIns="46341" rIns="92681" bIns="46341" anchor="b"/>
          <a:lstStyle>
            <a:lvl1pPr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23925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fld id="{54DECADA-1E99-4300-BF5B-176D983F837F}" type="slidenum">
              <a:rPr lang="en-GB" altLang="en-US" sz="1200">
                <a:latin typeface="Times New Roman" panose="02020603050405020304" pitchFamily="18" charset="0"/>
              </a:rPr>
              <a:pPr algn="r"/>
              <a:t>16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81" tIns="46341" rIns="92681" bIns="46341"/>
          <a:lstStyle/>
          <a:p>
            <a:pPr eaLnBrk="1" hangingPunct="1">
              <a:lnSpc>
                <a:spcPct val="80000"/>
              </a:lnSpc>
            </a:pPr>
            <a:endParaRPr lang="en-US" altLang="en-US" sz="10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6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100" smtClean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100" smtClean="0">
                <a:cs typeface="Arial" panose="020B0604020202020204" pitchFamily="34" charset="0"/>
              </a:rPr>
              <a:t>Modules are separated by a 4-6 months period</a:t>
            </a:r>
          </a:p>
          <a:p>
            <a:pPr>
              <a:lnSpc>
                <a:spcPct val="80000"/>
              </a:lnSpc>
            </a:pPr>
            <a:r>
              <a:rPr lang="en-US" altLang="en-US" sz="1100" smtClean="0">
                <a:cs typeface="Arial" panose="020B0604020202020204" pitchFamily="34" charset="0"/>
              </a:rPr>
              <a:t>During these intervals, under the supervision and coaching of the international EnMS experts, the trainees apply on-the-job the knowledge, skills and tools provided through the class-room sessions by working with selected partner enterprises</a:t>
            </a:r>
          </a:p>
          <a:p>
            <a:pPr>
              <a:lnSpc>
                <a:spcPct val="80000"/>
              </a:lnSpc>
            </a:pPr>
            <a:endParaRPr lang="en-US" altLang="en-US" sz="110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sz="1100" smtClean="0">
                <a:cs typeface="Arial" panose="020B0604020202020204" pitchFamily="34" charset="0"/>
              </a:rPr>
              <a:t>Qualification Exam, each trainee will be evaluated against the following criteria: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1100" smtClean="0">
                <a:cs typeface="Arial" panose="020B0604020202020204" pitchFamily="34" charset="0"/>
              </a:rPr>
              <a:t>Competence and understanding demonstrated during class-room sessions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1100" smtClean="0">
                <a:cs typeface="Arial" panose="020B0604020202020204" pitchFamily="34" charset="0"/>
              </a:rPr>
              <a:t>Performance and quality of deliverables produced in working with partner enterprises</a:t>
            </a:r>
          </a:p>
          <a:p>
            <a:pPr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en-US" sz="1100" smtClean="0">
                <a:cs typeface="Arial" panose="020B0604020202020204" pitchFamily="34" charset="0"/>
              </a:rPr>
              <a:t>Scoring in examination tests</a:t>
            </a:r>
          </a:p>
          <a:p>
            <a:pPr>
              <a:lnSpc>
                <a:spcPct val="80000"/>
              </a:lnSpc>
            </a:pPr>
            <a:endParaRPr lang="en-US" altLang="en-US" sz="11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790950" y="10193338"/>
            <a:ext cx="28987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5" tIns="45067" rIns="90135" bIns="45067" anchor="b"/>
          <a:lstStyle>
            <a:lvl1pPr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896938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5AE68546-54B5-4EDD-A4FE-49EA74BBB447}" type="slidenum">
              <a:rPr lang="en-GB" altLang="en-US" sz="1200">
                <a:latin typeface="Times New Roman" panose="02020603050405020304" pitchFamily="18" charset="0"/>
              </a:rPr>
              <a:pPr/>
              <a:t>18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5163" y="715963"/>
            <a:ext cx="5364162" cy="4024312"/>
          </a:xfrm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956175"/>
            <a:ext cx="4841875" cy="4838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35" tIns="45067" rIns="90135" bIns="45067"/>
          <a:lstStyle/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  <a:p>
            <a:pPr eaLnBrk="1" hangingPunct="1"/>
            <a:endParaRPr lang="de-DE" altLang="en-US" sz="11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9DCB8-86EC-4D34-9335-3AC75ACBEE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964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BB1A7-3A75-4A94-A9E8-06182BE81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0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765175"/>
            <a:ext cx="2105025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65175"/>
            <a:ext cx="616743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E72DA-98C0-4131-9965-57F3D76B36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820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638"/>
            <a:ext cx="38433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9388" y="115888"/>
            <a:ext cx="2376487" cy="576262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186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B4C8CD-8BF4-4866-81AB-12D981E3AD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894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9A5C-9222-4EAD-9445-0DA8113F3F2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879BE-43B9-4A1F-AFEF-D2D054ED40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6506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BE70-933C-4D0F-8E8E-A978E2276C22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1F0F4-B77E-42CC-9550-2B14BDC5FF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378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5702-233F-46E9-9FC3-B932098A4303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EF4BD-45B7-4955-A565-408D34F51D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55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7D9E-C982-4388-8913-6817521446E5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A650C-DD1D-4438-8BF9-619282BE0B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9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AEF3-BC9C-4777-8C8B-B7D801327515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0609-B18B-49E7-B64F-325128014C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943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7900-7F65-4F9A-AFAF-B61837CF6B9D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1C983-1C64-4D08-9A1A-23B3E3A5D7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09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F75CD-EA09-4CCD-B8CD-39C0561CF5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30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DE38-23FB-40AB-8990-3B4DD95EA212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E01-5843-4DC4-925F-9336B2F366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8707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D4ED8-9E74-4289-8097-BA89B4FF6ED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F583-BBE9-41D8-B41D-8025BCDA41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24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FC3E-1241-47C3-AAAD-CE266897AD43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1CC24-0B9F-4DB4-A6D6-13C6E458BB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2266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F65E-4356-475C-9A68-CDAA2627C6FC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A6C3-22C6-4B50-BA2C-1693F9EE0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1656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7708-6925-471F-ACEC-5F6794289C26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F9656-78F9-4A35-B32D-E882922713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1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DD73-ECD4-43C5-BAC9-7C8C432F814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E08B4-2BE1-41A7-9443-78A55F137C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91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38F42-CB98-4857-A1CE-EE49CE6500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57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89138"/>
            <a:ext cx="41354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989138"/>
            <a:ext cx="41370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F2BF0-9C13-4DAA-B7E4-445E8D7D83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011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9D754-F974-49E4-AC8A-ECBCAE8C1B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979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2A2D5-B2F8-4589-9316-7D27E6AC27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225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EF98A-79A1-49C3-AD1A-B1F8E61FFB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816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A37A5-BC15-426B-ABD5-57BA2CABFE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927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5ED53-ED87-4CE8-BB33-D895E3A05C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4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765175"/>
            <a:ext cx="8424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989138"/>
            <a:ext cx="84248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53200"/>
            <a:ext cx="2278063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53200"/>
            <a:ext cx="22320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MetaBold-Roman"/>
              </a:defRPr>
            </a:lvl1pPr>
          </a:lstStyle>
          <a:p>
            <a:fld id="{0665C1AE-44AB-44DC-BCD8-DFF91CECC82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" name="Picture 15" descr="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8" descr="footer cop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9144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87" r:id="rId12"/>
    <p:sldLayoutId id="21474842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F93D1"/>
          </a:solidFill>
          <a:latin typeface="MetaBold-Roman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A45D09-6A75-4A01-90EF-5AB008ABC640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AD568DF-E137-41BE-B42C-3FCED0BE2D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iee.org.ua/" TargetMode="External"/><Relationship Id="rId2" Type="http://schemas.openxmlformats.org/officeDocument/2006/relationships/hyperlink" Target="mailto:ukriee-project@unid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950913"/>
            <a:ext cx="8774112" cy="1143000"/>
          </a:xfrm>
        </p:spPr>
        <p:txBody>
          <a:bodyPr/>
          <a:lstStyle/>
          <a:p>
            <a:pPr>
              <a:defRPr/>
            </a:pPr>
            <a:r>
              <a:rPr lang="ru-RU" altLang="en-US" sz="2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3-ий 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ФОРУМ ЕНЕРГОЕФЕКТИВНОГО ПАРТНЕРСТВА</a:t>
            </a:r>
            <a:b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«</a:t>
            </a:r>
            <a:r>
              <a:rPr lang="ru-RU" alt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Системи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енергетичного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менеджменту: </a:t>
            </a:r>
            <a:r>
              <a:rPr lang="ru-RU" alt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Досягнення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та </a:t>
            </a:r>
            <a:r>
              <a:rPr lang="ru-RU" alt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перспективи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 в </a:t>
            </a:r>
            <a:r>
              <a:rPr lang="ru-RU" altLang="en-US" sz="2000" b="1" dirty="0" err="1">
                <a:solidFill>
                  <a:schemeClr val="accent4"/>
                </a:solidFill>
                <a:latin typeface="Calibri" panose="020F0502020204030204" pitchFamily="34" charset="0"/>
              </a:rPr>
              <a:t>Україні</a:t>
            </a:r>
            <a:r>
              <a:rPr lang="ru-RU" altLang="en-US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»</a:t>
            </a:r>
            <a:endParaRPr lang="en-IE" altLang="en-US" sz="2000" b="1" dirty="0" smtClean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712" y="2065338"/>
            <a:ext cx="8643937" cy="3073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uk-UA" altLang="en-US" sz="24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Інформація про ЮНІДО</a:t>
            </a:r>
          </a:p>
          <a:p>
            <a:pPr marL="0" indent="0" algn="ctr" eaLnBrk="1" hangingPunct="1">
              <a:buNone/>
              <a:defRPr/>
            </a:pPr>
            <a:r>
              <a:rPr lang="uk-UA" altLang="en-US" sz="24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Інформація про Проект </a:t>
            </a:r>
            <a:r>
              <a:rPr lang="en-US" altLang="en-US" sz="24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UKR-IEE</a:t>
            </a:r>
            <a:r>
              <a:rPr lang="uk-UA" altLang="en-US" sz="24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ЮНІДО/ГЕФ в Україні</a:t>
            </a: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18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uk-UA" altLang="en-US" sz="1800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Київ, 27 квітня 2017</a:t>
            </a:r>
            <a:br>
              <a:rPr lang="uk-UA" altLang="en-US" sz="1800" i="1" dirty="0" smtClean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uk-UA" altLang="en-US" sz="1800" i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Група </a:t>
            </a:r>
            <a:r>
              <a:rPr lang="uk-UA" altLang="en-US" sz="1800" i="1" dirty="0">
                <a:solidFill>
                  <a:srgbClr val="7F7F7F"/>
                </a:solidFill>
                <a:latin typeface="Calibri" panose="020F0502020204030204" pitchFamily="34" charset="0"/>
              </a:rPr>
              <a:t>Управління Проекту ЮНІДО </a:t>
            </a:r>
            <a:r>
              <a:rPr lang="en-US" altLang="en-US" sz="1800" i="1" dirty="0">
                <a:solidFill>
                  <a:srgbClr val="7F7F7F"/>
                </a:solidFill>
                <a:latin typeface="Calibri" panose="020F0502020204030204" pitchFamily="34" charset="0"/>
              </a:rPr>
              <a:t>UKR-IEE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uk-UA" alt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uk-UA" altLang="en-US" sz="2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2400" i="1" dirty="0" smtClean="0">
              <a:solidFill>
                <a:srgbClr val="28374A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altLang="en-US" sz="2800" b="1" dirty="0" smtClean="0">
              <a:solidFill>
                <a:srgbClr val="28374A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endParaRPr lang="uk-UA" alt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124" name="Рисунок 5"/>
          <p:cNvSpPr>
            <a:spLocks noChangeAspect="1"/>
          </p:cNvSpPr>
          <p:nvPr/>
        </p:nvSpPr>
        <p:spPr bwMode="auto">
          <a:xfrm>
            <a:off x="369888" y="3616325"/>
            <a:ext cx="25463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5" name="Рисунок 6"/>
          <p:cNvSpPr>
            <a:spLocks noChangeAspect="1"/>
          </p:cNvSpPr>
          <p:nvPr/>
        </p:nvSpPr>
        <p:spPr bwMode="auto">
          <a:xfrm>
            <a:off x="2916238" y="3602038"/>
            <a:ext cx="29146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Рисунок 8"/>
          <p:cNvSpPr>
            <a:spLocks noChangeAspect="1"/>
          </p:cNvSpPr>
          <p:nvPr/>
        </p:nvSpPr>
        <p:spPr bwMode="auto">
          <a:xfrm>
            <a:off x="5840413" y="3602038"/>
            <a:ext cx="31734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12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971925"/>
            <a:ext cx="25479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971925"/>
            <a:ext cx="29146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979863"/>
            <a:ext cx="31734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323850" y="717550"/>
            <a:ext cx="8423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Пріоритетні промислові сектори: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323850" y="1989138"/>
            <a:ext cx="84232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b="0">
              <a:cs typeface="Arial" panose="020B0604020202020204" pitchFamily="34" charset="0"/>
            </a:endParaRPr>
          </a:p>
        </p:txBody>
      </p:sp>
      <p:grpSp>
        <p:nvGrpSpPr>
          <p:cNvPr id="14340" name="Группа 28"/>
          <p:cNvGrpSpPr>
            <a:grpSpLocks/>
          </p:cNvGrpSpPr>
          <p:nvPr/>
        </p:nvGrpSpPr>
        <p:grpSpPr bwMode="auto">
          <a:xfrm>
            <a:off x="920750" y="3706813"/>
            <a:ext cx="6080125" cy="712787"/>
            <a:chOff x="1989949" y="1789082"/>
            <a:chExt cx="5208874" cy="812801"/>
          </a:xfrm>
        </p:grpSpPr>
        <p:sp>
          <p:nvSpPr>
            <p:cNvPr id="5" name="Auf der gleichen Seite des Rechtecks liegende Ecken abrunden 14"/>
            <p:cNvSpPr/>
            <p:nvPr/>
          </p:nvSpPr>
          <p:spPr bwMode="auto">
            <a:xfrm rot="16200000">
              <a:off x="2227288" y="1551743"/>
              <a:ext cx="809181" cy="1283858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rot="5400000">
              <a:off x="4898596" y="301656"/>
              <a:ext cx="812801" cy="3787653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grpSp>
        <p:nvGrpSpPr>
          <p:cNvPr id="14341" name="Группа 28"/>
          <p:cNvGrpSpPr>
            <a:grpSpLocks/>
          </p:cNvGrpSpPr>
          <p:nvPr/>
        </p:nvGrpSpPr>
        <p:grpSpPr bwMode="auto">
          <a:xfrm>
            <a:off x="922338" y="5651500"/>
            <a:ext cx="6078537" cy="582613"/>
            <a:chOff x="1989949" y="1789082"/>
            <a:chExt cx="5208874" cy="812801"/>
          </a:xfrm>
        </p:grpSpPr>
        <p:sp>
          <p:nvSpPr>
            <p:cNvPr id="8" name="Auf der gleichen Seite des Rechtecks liegende Ecken abrunden 14"/>
            <p:cNvSpPr/>
            <p:nvPr/>
          </p:nvSpPr>
          <p:spPr bwMode="auto">
            <a:xfrm rot="16200000">
              <a:off x="2226753" y="1552279"/>
              <a:ext cx="810586" cy="1284194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rot="5400000">
              <a:off x="4898781" y="301842"/>
              <a:ext cx="812801" cy="3787283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grpSp>
        <p:nvGrpSpPr>
          <p:cNvPr id="14342" name="Группа 28"/>
          <p:cNvGrpSpPr>
            <a:grpSpLocks/>
          </p:cNvGrpSpPr>
          <p:nvPr/>
        </p:nvGrpSpPr>
        <p:grpSpPr bwMode="auto">
          <a:xfrm>
            <a:off x="922338" y="4706938"/>
            <a:ext cx="6078537" cy="665162"/>
            <a:chOff x="1989949" y="1789082"/>
            <a:chExt cx="5208874" cy="812801"/>
          </a:xfrm>
        </p:grpSpPr>
        <p:sp>
          <p:nvSpPr>
            <p:cNvPr id="11" name="Auf der gleichen Seite des Rechtecks liegende Ecken abrunden 14"/>
            <p:cNvSpPr/>
            <p:nvPr/>
          </p:nvSpPr>
          <p:spPr bwMode="auto">
            <a:xfrm rot="16200000">
              <a:off x="2227585" y="1551446"/>
              <a:ext cx="808921" cy="1284194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5400000">
              <a:off x="4898781" y="301841"/>
              <a:ext cx="812801" cy="3787283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79688" y="2019300"/>
            <a:ext cx="4572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Металургійна та металообробна промисловість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8125" y="29591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Виробництво будівельних матеріалів</a:t>
            </a:r>
            <a:endParaRPr lang="en-IE" alt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2250" y="5759450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Але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….</a:t>
            </a: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перелік може бути розширений</a:t>
            </a:r>
            <a:r>
              <a:rPr lang="en-US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… </a:t>
            </a:r>
            <a:endParaRPr lang="en-IE" alt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IE" alt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6" name="Прямоугольник 33"/>
          <p:cNvSpPr>
            <a:spLocks noChangeArrowheads="1"/>
          </p:cNvSpPr>
          <p:nvPr/>
        </p:nvSpPr>
        <p:spPr bwMode="auto">
          <a:xfrm>
            <a:off x="1428750" y="3827463"/>
            <a:ext cx="527050" cy="46196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en-US">
                <a:solidFill>
                  <a:srgbClr val="333399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347" name="Прямоугольник 33"/>
          <p:cNvSpPr>
            <a:spLocks noChangeArrowheads="1"/>
          </p:cNvSpPr>
          <p:nvPr/>
        </p:nvSpPr>
        <p:spPr bwMode="auto">
          <a:xfrm>
            <a:off x="1425575" y="5697538"/>
            <a:ext cx="404813" cy="46196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</a:p>
        </p:txBody>
      </p:sp>
      <p:grpSp>
        <p:nvGrpSpPr>
          <p:cNvPr id="14348" name="Группа 28"/>
          <p:cNvGrpSpPr>
            <a:grpSpLocks/>
          </p:cNvGrpSpPr>
          <p:nvPr/>
        </p:nvGrpSpPr>
        <p:grpSpPr bwMode="auto">
          <a:xfrm>
            <a:off x="892175" y="2744788"/>
            <a:ext cx="6078538" cy="725487"/>
            <a:chOff x="1989949" y="1789082"/>
            <a:chExt cx="5208874" cy="812801"/>
          </a:xfrm>
        </p:grpSpPr>
        <p:sp>
          <p:nvSpPr>
            <p:cNvPr id="20" name="Auf der gleichen Seite des Rechtecks liegende Ecken abrunden 14"/>
            <p:cNvSpPr/>
            <p:nvPr/>
          </p:nvSpPr>
          <p:spPr bwMode="auto">
            <a:xfrm rot="16200000">
              <a:off x="2227424" y="1551607"/>
              <a:ext cx="809244" cy="1284193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5400000">
              <a:off x="4898781" y="301842"/>
              <a:ext cx="812801" cy="3787282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grpSp>
        <p:nvGrpSpPr>
          <p:cNvPr id="14349" name="Группа 28"/>
          <p:cNvGrpSpPr>
            <a:grpSpLocks/>
          </p:cNvGrpSpPr>
          <p:nvPr/>
        </p:nvGrpSpPr>
        <p:grpSpPr bwMode="auto">
          <a:xfrm>
            <a:off x="889000" y="1825625"/>
            <a:ext cx="6078538" cy="742950"/>
            <a:chOff x="1989949" y="1789082"/>
            <a:chExt cx="5208874" cy="812801"/>
          </a:xfrm>
        </p:grpSpPr>
        <p:sp>
          <p:nvSpPr>
            <p:cNvPr id="23" name="Auf der gleichen Seite des Rechtecks liegende Ecken abrunden 14"/>
            <p:cNvSpPr/>
            <p:nvPr/>
          </p:nvSpPr>
          <p:spPr bwMode="auto">
            <a:xfrm rot="16200000">
              <a:off x="2227382" y="1551650"/>
              <a:ext cx="809327" cy="1284193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5400000">
              <a:off x="4898781" y="301841"/>
              <a:ext cx="812801" cy="3787282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sp>
        <p:nvSpPr>
          <p:cNvPr id="14350" name="Прямоугольник 33"/>
          <p:cNvSpPr>
            <a:spLocks noChangeArrowheads="1"/>
          </p:cNvSpPr>
          <p:nvPr/>
        </p:nvSpPr>
        <p:spPr bwMode="auto">
          <a:xfrm>
            <a:off x="1420813" y="2006600"/>
            <a:ext cx="509587" cy="461963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ru-RU" altLang="en-US">
                <a:solidFill>
                  <a:srgbClr val="333399"/>
                </a:solidFill>
              </a:rPr>
              <a:t> </a:t>
            </a:r>
            <a:r>
              <a:rPr lang="ru-RU" altLang="en-US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351" name="Прямоугольник 33"/>
          <p:cNvSpPr>
            <a:spLocks noChangeArrowheads="1"/>
          </p:cNvSpPr>
          <p:nvPr/>
        </p:nvSpPr>
        <p:spPr bwMode="auto">
          <a:xfrm>
            <a:off x="1420813" y="2860675"/>
            <a:ext cx="525462" cy="4603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en-US">
                <a:solidFill>
                  <a:srgbClr val="333399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14352" name="Прямоугольник 33"/>
          <p:cNvSpPr>
            <a:spLocks noChangeArrowheads="1"/>
          </p:cNvSpPr>
          <p:nvPr/>
        </p:nvSpPr>
        <p:spPr bwMode="auto">
          <a:xfrm>
            <a:off x="1425575" y="4778375"/>
            <a:ext cx="525463" cy="461963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en-US">
                <a:solidFill>
                  <a:srgbClr val="333399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62250" y="3911600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Хімічна та нафтоперегінна промисловість</a:t>
            </a:r>
            <a:endParaRPr lang="en-US" alt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62250" y="4872038"/>
            <a:ext cx="4572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alt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Гірничодобувна промисловість</a:t>
            </a:r>
            <a:endParaRPr lang="en-IE" altLang="en-US" sz="1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10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4624388" y="4570413"/>
            <a:ext cx="42227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uk-UA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Сумарна кількість спожитої енергії в виробленій продукції становить понад  </a:t>
            </a:r>
            <a:r>
              <a:rPr lang="en-IE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</a:t>
            </a:r>
            <a:endParaRPr lang="uk-UA" alt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50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uk-UA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Середня ефективність оптимізації систем досягається у межах 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15-30%</a:t>
            </a:r>
            <a:r>
              <a:rPr lang="uk-UA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а не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4-5 % </a:t>
            </a:r>
            <a:r>
              <a:rPr lang="uk-UA" altLang="en-US" sz="18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як для окремих її складових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ü"/>
            </a:pPr>
            <a:endParaRPr lang="en-IE" altLang="en-US" sz="180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55575" y="898525"/>
            <a:ext cx="887095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uk-UA" sz="2800" dirty="0" smtClean="0">
                <a:solidFill>
                  <a:srgbClr val="2F93D1"/>
                </a:solidFill>
                <a:latin typeface="Calibri" panose="020F0502020204030204" pitchFamily="34" charset="0"/>
                <a:cs typeface="+mn-cs"/>
              </a:rPr>
              <a:t>Методологія Програми ЮНІДО</a:t>
            </a:r>
            <a:endParaRPr lang="en-US" altLang="en-US" sz="2800" dirty="0">
              <a:solidFill>
                <a:srgbClr val="2F93D1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0050" y="1366838"/>
            <a:ext cx="4938713" cy="38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uk-UA" sz="1900" kern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Системи </a:t>
            </a:r>
            <a:r>
              <a:rPr lang="uk-UA" sz="1900" kern="0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енергоменеджменту</a:t>
            </a:r>
            <a:r>
              <a:rPr lang="uk-UA" sz="1900" kern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900" kern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(</a:t>
            </a:r>
            <a:r>
              <a:rPr lang="uk-UA" sz="1900" kern="0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СЕнМ</a:t>
            </a:r>
            <a:r>
              <a:rPr lang="en-US" sz="1900" kern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)</a:t>
            </a:r>
          </a:p>
        </p:txBody>
      </p:sp>
      <p:cxnSp>
        <p:nvCxnSpPr>
          <p:cNvPr id="15365" name="Straight Connector 88"/>
          <p:cNvCxnSpPr>
            <a:cxnSpLocks noChangeShapeType="1"/>
          </p:cNvCxnSpPr>
          <p:nvPr/>
        </p:nvCxnSpPr>
        <p:spPr bwMode="auto">
          <a:xfrm>
            <a:off x="4576763" y="1673225"/>
            <a:ext cx="0" cy="1601788"/>
          </a:xfrm>
          <a:prstGeom prst="line">
            <a:avLst/>
          </a:prstGeom>
          <a:noFill/>
          <a:ln w="63500" cmpd="dbl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005013"/>
            <a:ext cx="302736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Down Arrow 93"/>
          <p:cNvSpPr>
            <a:spLocks noChangeArrowheads="1"/>
          </p:cNvSpPr>
          <p:nvPr/>
        </p:nvSpPr>
        <p:spPr bwMode="auto">
          <a:xfrm>
            <a:off x="1822450" y="5213350"/>
            <a:ext cx="898525" cy="212725"/>
          </a:xfrm>
          <a:prstGeom prst="downArrow">
            <a:avLst>
              <a:gd name="adj1" fmla="val 28833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563" y="5440363"/>
            <a:ext cx="3994150" cy="42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2800"/>
              </a:spcBef>
              <a:buClr>
                <a:schemeClr val="hlink"/>
              </a:buClr>
              <a:defRPr/>
            </a:pPr>
            <a:r>
              <a:rPr lang="uk-UA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Інтегрування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040438"/>
            <a:ext cx="4714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2800"/>
              </a:spcBef>
              <a:buClr>
                <a:schemeClr val="hlink"/>
              </a:buClr>
              <a:defRPr/>
            </a:pPr>
            <a:r>
              <a:rPr lang="uk-UA" altLang="en-US" sz="20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Енергозбереження </a:t>
            </a:r>
            <a:r>
              <a:rPr lang="en-US" altLang="en-US" sz="20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&amp; </a:t>
            </a:r>
            <a:r>
              <a:rPr lang="uk-UA" altLang="en-US" sz="200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Інвестування</a:t>
            </a:r>
            <a:endParaRPr lang="en-US" altLang="en-US" sz="2000" cap="small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370" name="Down Arrow 93"/>
          <p:cNvSpPr>
            <a:spLocks noChangeArrowheads="1"/>
          </p:cNvSpPr>
          <p:nvPr/>
        </p:nvSpPr>
        <p:spPr bwMode="auto">
          <a:xfrm>
            <a:off x="1806575" y="5789613"/>
            <a:ext cx="900113" cy="212725"/>
          </a:xfrm>
          <a:prstGeom prst="downArrow">
            <a:avLst>
              <a:gd name="adj1" fmla="val 28833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cxnSp>
        <p:nvCxnSpPr>
          <p:cNvPr id="15371" name="Straight Connector 88"/>
          <p:cNvCxnSpPr>
            <a:cxnSpLocks noChangeShapeType="1"/>
          </p:cNvCxnSpPr>
          <p:nvPr/>
        </p:nvCxnSpPr>
        <p:spPr bwMode="auto">
          <a:xfrm>
            <a:off x="4576763" y="1673225"/>
            <a:ext cx="0" cy="1487488"/>
          </a:xfrm>
          <a:prstGeom prst="line">
            <a:avLst/>
          </a:prstGeom>
          <a:noFill/>
          <a:ln w="63500" cmpd="dbl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2" name="Group 1"/>
          <p:cNvGrpSpPr>
            <a:grpSpLocks/>
          </p:cNvGrpSpPr>
          <p:nvPr/>
        </p:nvGrpSpPr>
        <p:grpSpPr bwMode="auto">
          <a:xfrm>
            <a:off x="4479925" y="1906588"/>
            <a:ext cx="4471988" cy="2665412"/>
            <a:chOff x="4480560" y="1906588"/>
            <a:chExt cx="4471988" cy="2665412"/>
          </a:xfrm>
        </p:grpSpPr>
        <p:pic>
          <p:nvPicPr>
            <p:cNvPr id="153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959" r="5959"/>
            <a:stretch>
              <a:fillRect/>
            </a:stretch>
          </p:blipFill>
          <p:spPr bwMode="auto">
            <a:xfrm>
              <a:off x="4480560" y="1906588"/>
              <a:ext cx="4471988" cy="2507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Text Box 9"/>
            <p:cNvSpPr txBox="1">
              <a:spLocks noChangeAspect="1" noChangeArrowheads="1"/>
            </p:cNvSpPr>
            <p:nvPr/>
          </p:nvSpPr>
          <p:spPr bwMode="auto">
            <a:xfrm>
              <a:off x="5131013" y="1986704"/>
              <a:ext cx="1267188" cy="27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FF"/>
                  </a:solidFill>
                  <a:latin typeface="Verdana" panose="020B0604030504040204" pitchFamily="34" charset="0"/>
                </a:rPr>
                <a:t>Distribution</a:t>
              </a:r>
            </a:p>
          </p:txBody>
        </p:sp>
        <p:sp>
          <p:nvSpPr>
            <p:cNvPr id="15384" name="Text Box 9"/>
            <p:cNvSpPr txBox="1">
              <a:spLocks noChangeAspect="1" noChangeArrowheads="1"/>
            </p:cNvSpPr>
            <p:nvPr/>
          </p:nvSpPr>
          <p:spPr bwMode="auto">
            <a:xfrm>
              <a:off x="6475001" y="2430360"/>
              <a:ext cx="999611" cy="27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FF"/>
                  </a:solidFill>
                  <a:latin typeface="Verdana" panose="020B0604030504040204" pitchFamily="34" charset="0"/>
                </a:rPr>
                <a:t>End Use</a:t>
              </a:r>
            </a:p>
          </p:txBody>
        </p:sp>
        <p:sp>
          <p:nvSpPr>
            <p:cNvPr id="15385" name="Text Box 9"/>
            <p:cNvSpPr txBox="1">
              <a:spLocks noChangeAspect="1" noChangeArrowheads="1"/>
            </p:cNvSpPr>
            <p:nvPr/>
          </p:nvSpPr>
          <p:spPr bwMode="auto">
            <a:xfrm>
              <a:off x="6897397" y="4043129"/>
              <a:ext cx="1267188" cy="27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FF"/>
                  </a:solidFill>
                  <a:latin typeface="Verdana" panose="020B0604030504040204" pitchFamily="34" charset="0"/>
                </a:rPr>
                <a:t>Recovery</a:t>
              </a:r>
            </a:p>
          </p:txBody>
        </p:sp>
        <p:sp>
          <p:nvSpPr>
            <p:cNvPr id="15386" name="Text Box 9"/>
            <p:cNvSpPr txBox="1">
              <a:spLocks noChangeAspect="1" noChangeArrowheads="1"/>
            </p:cNvSpPr>
            <p:nvPr/>
          </p:nvSpPr>
          <p:spPr bwMode="auto">
            <a:xfrm>
              <a:off x="5221231" y="4295043"/>
              <a:ext cx="1267188" cy="27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>
                  <a:solidFill>
                    <a:srgbClr val="0000FF"/>
                  </a:solidFill>
                  <a:latin typeface="Verdana" panose="020B0604030504040204" pitchFamily="34" charset="0"/>
                </a:rPr>
                <a:t>Generation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98988" y="1370013"/>
            <a:ext cx="4545012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900" kern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Оптимізація систем, що споживають енергію (ОЕС)</a:t>
            </a:r>
            <a:endParaRPr lang="en-US" sz="1900" kern="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cxnSp>
        <p:nvCxnSpPr>
          <p:cNvPr id="15374" name="Straight Connector 88"/>
          <p:cNvCxnSpPr>
            <a:cxnSpLocks noChangeShapeType="1"/>
          </p:cNvCxnSpPr>
          <p:nvPr/>
        </p:nvCxnSpPr>
        <p:spPr bwMode="auto">
          <a:xfrm>
            <a:off x="4610100" y="4508500"/>
            <a:ext cx="0" cy="1839913"/>
          </a:xfrm>
          <a:prstGeom prst="line">
            <a:avLst/>
          </a:prstGeom>
          <a:noFill/>
          <a:ln w="63500" cmpd="dbl" algn="ctr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ight Arrow 47"/>
          <p:cNvSpPr/>
          <p:nvPr/>
        </p:nvSpPr>
        <p:spPr bwMode="auto">
          <a:xfrm>
            <a:off x="4226205" y="3400171"/>
            <a:ext cx="691440" cy="440531"/>
          </a:xfrm>
          <a:prstGeom prst="rightArrow">
            <a:avLst>
              <a:gd name="adj1" fmla="val 45178"/>
              <a:gd name="adj2" fmla="val 54962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 rot="10800000">
            <a:off x="4187801" y="3897950"/>
            <a:ext cx="691440" cy="440531"/>
          </a:xfrm>
          <a:prstGeom prst="rightArrow">
            <a:avLst>
              <a:gd name="adj1" fmla="val 45178"/>
              <a:gd name="adj2" fmla="val 54962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11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1009650"/>
            <a:ext cx="7727950" cy="847725"/>
          </a:xfrm>
        </p:spPr>
        <p:txBody>
          <a:bodyPr/>
          <a:lstStyle/>
          <a:p>
            <a:pPr>
              <a:defRPr/>
            </a:pPr>
            <a:r>
              <a:rPr lang="uk-UA" altLang="en-US" sz="2800" b="1" kern="1200" dirty="0" smtClean="0">
                <a:latin typeface="Calibri" panose="020F0502020204030204" pitchFamily="34" charset="0"/>
                <a:ea typeface="+mn-ea"/>
              </a:rPr>
              <a:t>Проміжні результати </a:t>
            </a:r>
            <a:r>
              <a:rPr lang="uk-UA" altLang="en-US" sz="2800" b="1" kern="1200" dirty="0">
                <a:latin typeface="Calibri" panose="020F0502020204030204" pitchFamily="34" charset="0"/>
                <a:ea typeface="+mn-ea"/>
              </a:rPr>
              <a:t>компоненти 1: </a:t>
            </a:r>
            <a:r>
              <a:rPr lang="uk-UA" altLang="en-US" sz="2800" dirty="0" smtClean="0">
                <a:latin typeface="Calibri" panose="020F0502020204030204" pitchFamily="34" charset="0"/>
              </a:rPr>
              <a:t/>
            </a:r>
            <a:br>
              <a:rPr lang="uk-UA" altLang="en-US" sz="2800" dirty="0" smtClean="0">
                <a:latin typeface="Calibri" panose="020F0502020204030204" pitchFamily="34" charset="0"/>
              </a:rPr>
            </a:br>
            <a:r>
              <a:rPr lang="uk-UA" altLang="en-US" sz="2000" dirty="0" smtClean="0">
                <a:latin typeface="Calibri" panose="020F0502020204030204" pitchFamily="34" charset="0"/>
              </a:rPr>
              <a:t>Політична, регуляторна та інституційна підтримка</a:t>
            </a:r>
            <a:r>
              <a:rPr lang="uk-UA" altLang="en-US" sz="2800" dirty="0" smtClean="0">
                <a:latin typeface="Calibri" panose="020F0502020204030204" pitchFamily="34" charset="0"/>
              </a:rPr>
              <a:t> </a:t>
            </a:r>
            <a:endParaRPr lang="ru-RU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14525"/>
            <a:ext cx="8075613" cy="4325938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Здійснено націоналізацію п’яти стандартів серії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ISO 50000 (</a:t>
            </a: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 саме: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ISO 50002, ISO 50003, ISO 50004, ISO 50006, </a:t>
            </a: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та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ISO 50015)</a:t>
            </a:r>
            <a:endParaRPr lang="uk-UA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endParaRPr lang="uk-UA" altLang="en-US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Проведено тренінг Провідних аудиторів систем енергоменеджменту відповідно до стандарту ISO 50001 та вимог ISO 50003. (Провідних фахівців в області енергоменеджменту, аудиту систем менеджменту, енергоефективності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ru-RU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Всього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в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семінарах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пройшло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навчання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59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слухачів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43 з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яких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успішно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здали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екзамен</a:t>
            </a:r>
            <a:r>
              <a:rPr lang="ru-RU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73%) та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отримають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сертифікат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провідного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аудитора систем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енергоменеджменту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згідно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із</a:t>
            </a:r>
            <a:r>
              <a:rPr lang="ru-RU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стандартом ДСТУ ISO 50001</a:t>
            </a: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endParaRPr lang="uk-UA" altLang="en-US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Виконується національна програма тренінгів з Системи енергоменеджменту (</a:t>
            </a:r>
            <a:r>
              <a:rPr lang="uk-UA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СЕнМ</a:t>
            </a: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 та оптимізації енергосистем (ОЕС)</a:t>
            </a: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endParaRPr lang="uk-UA" altLang="en-US" sz="1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Експерти ГУП входять до робочих груп, при головуванні </a:t>
            </a:r>
            <a:r>
              <a:rPr lang="uk-UA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Держенергоефективності</a:t>
            </a:r>
            <a:r>
              <a:rPr lang="uk-UA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та Секретаріату Енергетичного Співтовариства</a:t>
            </a:r>
          </a:p>
          <a:p>
            <a:pPr marL="457200" indent="-457200" algn="just">
              <a:lnSpc>
                <a:spcPct val="80000"/>
              </a:lnSpc>
              <a:buFont typeface="MetaBold-Roman"/>
              <a:buAutoNum type="arabicPeriod"/>
            </a:pPr>
            <a:endParaRPr lang="ru-RU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12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en-US" sz="2800" b="1" kern="1200" dirty="0">
                <a:latin typeface="Calibri" panose="020F0502020204030204" pitchFamily="34" charset="0"/>
              </a:rPr>
              <a:t>Проміжні результати компоненти 1:</a:t>
            </a:r>
            <a:endParaRPr lang="ru-RU" sz="2800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sz="2000" b="1" smtClean="0">
                <a:latin typeface="Calibri" panose="020F0502020204030204" pitchFamily="34" charset="0"/>
              </a:rPr>
              <a:t>ДСТУ ISO 50002: 2016 </a:t>
            </a:r>
            <a:r>
              <a:rPr lang="uk-UA" altLang="ru-RU" sz="2000" smtClean="0">
                <a:latin typeface="Calibri" panose="020F0502020204030204" pitchFamily="34" charset="0"/>
              </a:rPr>
              <a:t>Енергоаудит. Вимоги та настанови щодо його проведення;</a:t>
            </a:r>
            <a:endParaRPr lang="ru-RU" altLang="ru-RU" sz="2000" smtClean="0">
              <a:latin typeface="Calibri" panose="020F0502020204030204" pitchFamily="34" charset="0"/>
            </a:endParaRPr>
          </a:p>
          <a:p>
            <a:r>
              <a:rPr lang="uk-UA" altLang="ru-RU" sz="2000" b="1" smtClean="0">
                <a:latin typeface="Calibri" panose="020F0502020204030204" pitchFamily="34" charset="0"/>
              </a:rPr>
              <a:t>ДСТУ ISO 50003: 2016 </a:t>
            </a:r>
            <a:r>
              <a:rPr lang="uk-UA" altLang="ru-RU" sz="2000" smtClean="0">
                <a:latin typeface="Calibri" panose="020F0502020204030204" pitchFamily="34" charset="0"/>
              </a:rPr>
              <a:t>Системи енергоменеджменту. Вимоги до органів, які проводять аудит і сертифікацію систем енергоменеджменту;</a:t>
            </a:r>
            <a:endParaRPr lang="ru-RU" altLang="ru-RU" sz="2000" smtClean="0">
              <a:latin typeface="Calibri" panose="020F0502020204030204" pitchFamily="34" charset="0"/>
            </a:endParaRPr>
          </a:p>
          <a:p>
            <a:r>
              <a:rPr lang="uk-UA" altLang="ru-RU" sz="2000" b="1" smtClean="0">
                <a:latin typeface="Calibri" panose="020F0502020204030204" pitchFamily="34" charset="0"/>
              </a:rPr>
              <a:t>ДСТУ ISO 50004: 2016 </a:t>
            </a:r>
            <a:r>
              <a:rPr lang="uk-UA" altLang="ru-RU" sz="2000" smtClean="0">
                <a:latin typeface="Calibri" panose="020F0502020204030204" pitchFamily="34" charset="0"/>
              </a:rPr>
              <a:t>Системи енергоменеджменту. Настанова щодо впровадження, супровід та поліпшення системи енергоменеджменту;</a:t>
            </a:r>
            <a:endParaRPr lang="ru-RU" altLang="ru-RU" sz="2000" smtClean="0">
              <a:latin typeface="Calibri" panose="020F0502020204030204" pitchFamily="34" charset="0"/>
            </a:endParaRPr>
          </a:p>
          <a:p>
            <a:r>
              <a:rPr lang="uk-UA" altLang="ru-RU" sz="2000" b="1" smtClean="0">
                <a:latin typeface="Calibri" panose="020F0502020204030204" pitchFamily="34" charset="0"/>
              </a:rPr>
              <a:t>ДСТУ ISO 50006: 2016 </a:t>
            </a:r>
            <a:r>
              <a:rPr lang="uk-UA" altLang="ru-RU" sz="2000" smtClean="0">
                <a:latin typeface="Calibri" panose="020F0502020204030204" pitchFamily="34" charset="0"/>
              </a:rPr>
              <a:t>Системи енергоменеджменту. Вимірювання енергетичної ефективності з використанням базових рівнів енергоспоживання і показників енергоефективності. Загальні принципи та керівні вказівки - Загальні принципи і настанови;</a:t>
            </a:r>
            <a:endParaRPr lang="ru-RU" altLang="ru-RU" sz="2000" smtClean="0">
              <a:latin typeface="Calibri" panose="020F0502020204030204" pitchFamily="34" charset="0"/>
            </a:endParaRPr>
          </a:p>
          <a:p>
            <a:r>
              <a:rPr lang="uk-UA" altLang="ru-RU" sz="2000" b="1" smtClean="0">
                <a:latin typeface="Calibri" panose="020F0502020204030204" pitchFamily="34" charset="0"/>
              </a:rPr>
              <a:t>ДСТУ ISO 50015: 2016 </a:t>
            </a:r>
            <a:r>
              <a:rPr lang="uk-UA" altLang="ru-RU" sz="2000" smtClean="0">
                <a:latin typeface="Calibri" panose="020F0502020204030204" pitchFamily="34" charset="0"/>
              </a:rPr>
              <a:t>Системи енергоменеджменту. Вимірювання та верифікація енергетичної ефективності організацій. Загальні принципи і настанови.</a:t>
            </a:r>
            <a:endParaRPr lang="ru-RU" altLang="ru-RU" sz="2000" smtClean="0">
              <a:latin typeface="Calibri" panose="020F0502020204030204" pitchFamily="34" charset="0"/>
            </a:endParaRPr>
          </a:p>
        </p:txBody>
      </p:sp>
      <p:sp>
        <p:nvSpPr>
          <p:cNvPr id="17412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13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890588"/>
            <a:ext cx="7512050" cy="862012"/>
          </a:xfrm>
        </p:spPr>
        <p:txBody>
          <a:bodyPr/>
          <a:lstStyle/>
          <a:p>
            <a:r>
              <a:rPr lang="uk-UA" altLang="en-US" sz="2800" b="1" smtClean="0">
                <a:latin typeface="Calibri" panose="020F0502020204030204" pitchFamily="34" charset="0"/>
              </a:rPr>
              <a:t>Взаємодія стандартів ІSO стосовно енергетичного менеджменту</a:t>
            </a:r>
            <a:r>
              <a:rPr lang="ru-RU" altLang="en-US" sz="2800" b="1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550" y="1582738"/>
            <a:ext cx="6935788" cy="45434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US" altLang="en-US" smtClean="0"/>
              <a:t> </a:t>
            </a:r>
            <a:endParaRPr lang="ru-RU" altLang="en-US" smtClean="0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652463" y="1804988"/>
            <a:ext cx="8240712" cy="4578350"/>
            <a:chOff x="2041" y="1894"/>
            <a:chExt cx="9379" cy="7482"/>
          </a:xfrm>
        </p:grpSpPr>
        <p:cxnSp>
          <p:nvCxnSpPr>
            <p:cNvPr id="18438" name="AutoShape 5"/>
            <p:cNvCxnSpPr>
              <a:cxnSpLocks noChangeShapeType="1"/>
            </p:cNvCxnSpPr>
            <p:nvPr/>
          </p:nvCxnSpPr>
          <p:spPr bwMode="auto">
            <a:xfrm>
              <a:off x="7496" y="8104"/>
              <a:ext cx="0" cy="6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439" name="Group 6"/>
            <p:cNvGrpSpPr>
              <a:grpSpLocks/>
            </p:cNvGrpSpPr>
            <p:nvPr/>
          </p:nvGrpSpPr>
          <p:grpSpPr bwMode="auto">
            <a:xfrm>
              <a:off x="2041" y="1894"/>
              <a:ext cx="9379" cy="7482"/>
              <a:chOff x="2041" y="1894"/>
              <a:chExt cx="9379" cy="7482"/>
            </a:xfrm>
          </p:grpSpPr>
          <p:sp>
            <p:nvSpPr>
              <p:cNvPr id="18440" name="Rectangle 7"/>
              <p:cNvSpPr>
                <a:spLocks noChangeArrowheads="1"/>
              </p:cNvSpPr>
              <p:nvPr/>
            </p:nvSpPr>
            <p:spPr bwMode="auto">
              <a:xfrm>
                <a:off x="2041" y="2392"/>
                <a:ext cx="7337" cy="585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1" name="Text Box 8"/>
              <p:cNvSpPr txBox="1">
                <a:spLocks noChangeArrowheads="1"/>
              </p:cNvSpPr>
              <p:nvPr/>
            </p:nvSpPr>
            <p:spPr bwMode="auto">
              <a:xfrm>
                <a:off x="2281" y="3456"/>
                <a:ext cx="2465" cy="464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200">
                    <a:latin typeface="Calibri" panose="020F0502020204030204" pitchFamily="34" charset="0"/>
                  </a:rPr>
                  <a:t>ISO 500</a:t>
                </a:r>
                <a:r>
                  <a:rPr lang="ru-RU" altLang="en-US" sz="1200">
                    <a:latin typeface="Calibri" panose="020F0502020204030204" pitchFamily="34" charset="0"/>
                  </a:rPr>
                  <a:t>0</a:t>
                </a:r>
                <a:r>
                  <a:rPr lang="en-US" altLang="en-US" sz="1200">
                    <a:latin typeface="Calibri" panose="020F0502020204030204" pitchFamily="34" charset="0"/>
                  </a:rPr>
                  <a:t>1</a:t>
                </a:r>
                <a:r>
                  <a:rPr lang="uk-UA" altLang="en-US" sz="1200">
                    <a:latin typeface="Calibri" panose="020F0502020204030204" pitchFamily="34" charset="0"/>
                  </a:rPr>
                  <a:t> Інструкція СЕМ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2" name="Text Box 9"/>
              <p:cNvSpPr txBox="1">
                <a:spLocks noChangeArrowheads="1"/>
              </p:cNvSpPr>
              <p:nvPr/>
            </p:nvSpPr>
            <p:spPr bwMode="auto">
              <a:xfrm>
                <a:off x="2522" y="4257"/>
                <a:ext cx="1986" cy="6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Plan (</a:t>
                </a:r>
                <a:r>
                  <a:rPr lang="uk-UA" altLang="en-US" sz="1200">
                    <a:latin typeface="Calibri" panose="020F0502020204030204" pitchFamily="34" charset="0"/>
                  </a:rPr>
                  <a:t>Плануй)</a:t>
                </a:r>
                <a:endParaRPr lang="en-US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3" name="Text Box 10"/>
              <p:cNvSpPr txBox="1">
                <a:spLocks noChangeArrowheads="1"/>
              </p:cNvSpPr>
              <p:nvPr/>
            </p:nvSpPr>
            <p:spPr bwMode="auto">
              <a:xfrm>
                <a:off x="2522" y="5322"/>
                <a:ext cx="1986" cy="6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Do (</a:t>
                </a:r>
                <a:r>
                  <a:rPr lang="uk-UA" altLang="en-US" sz="1200">
                    <a:latin typeface="Calibri" panose="020F0502020204030204" pitchFamily="34" charset="0"/>
                  </a:rPr>
                  <a:t>Виконуй)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4" name="Text Box 11"/>
              <p:cNvSpPr txBox="1">
                <a:spLocks noChangeArrowheads="1"/>
              </p:cNvSpPr>
              <p:nvPr/>
            </p:nvSpPr>
            <p:spPr bwMode="auto">
              <a:xfrm>
                <a:off x="2522" y="6374"/>
                <a:ext cx="1986" cy="6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Check (</a:t>
                </a:r>
                <a:r>
                  <a:rPr lang="uk-UA" altLang="en-US" sz="1200">
                    <a:latin typeface="Calibri" panose="020F0502020204030204" pitchFamily="34" charset="0"/>
                  </a:rPr>
                  <a:t>Перевіряй)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5" name="Text Box 12"/>
              <p:cNvSpPr txBox="1">
                <a:spLocks noChangeArrowheads="1"/>
              </p:cNvSpPr>
              <p:nvPr/>
            </p:nvSpPr>
            <p:spPr bwMode="auto">
              <a:xfrm>
                <a:off x="2522" y="7421"/>
                <a:ext cx="1986" cy="6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Action (</a:t>
                </a:r>
                <a:r>
                  <a:rPr lang="uk-UA" altLang="en-US" sz="1200">
                    <a:latin typeface="Calibri" panose="020F0502020204030204" pitchFamily="34" charset="0"/>
                  </a:rPr>
                  <a:t>Дій)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6" name="Text Box 13"/>
              <p:cNvSpPr txBox="1">
                <a:spLocks noChangeArrowheads="1"/>
              </p:cNvSpPr>
              <p:nvPr/>
            </p:nvSpPr>
            <p:spPr bwMode="auto">
              <a:xfrm>
                <a:off x="2281" y="8738"/>
                <a:ext cx="6309" cy="63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Сертифікація процесів СЕМ</a:t>
                </a:r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18447" name="Text Box 14"/>
              <p:cNvSpPr txBox="1">
                <a:spLocks noChangeArrowheads="1"/>
              </p:cNvSpPr>
              <p:nvPr/>
            </p:nvSpPr>
            <p:spPr bwMode="auto">
              <a:xfrm>
                <a:off x="9130" y="8627"/>
                <a:ext cx="1601" cy="7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200">
                    <a:latin typeface="Calibri" panose="020F0502020204030204" pitchFamily="34" charset="0"/>
                  </a:rPr>
                  <a:t>Ex&gt;ISO/IEC</a:t>
                </a:r>
              </a:p>
              <a:p>
                <a:pPr algn="ctr"/>
                <a:r>
                  <a:rPr lang="en-US" altLang="en-US" sz="1200">
                    <a:latin typeface="Calibri" panose="020F0502020204030204" pitchFamily="34" charset="0"/>
                  </a:rPr>
                  <a:t>17021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8" name="Text Box 15"/>
              <p:cNvSpPr txBox="1">
                <a:spLocks noChangeArrowheads="1"/>
              </p:cNvSpPr>
              <p:nvPr/>
            </p:nvSpPr>
            <p:spPr bwMode="auto">
              <a:xfrm>
                <a:off x="6552" y="7315"/>
                <a:ext cx="2541" cy="78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6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ISO 50003 </a:t>
                </a:r>
                <a:r>
                  <a:rPr lang="uk-UA" altLang="en-US" sz="1200">
                    <a:latin typeface="Calibri" panose="020F0502020204030204" pitchFamily="34" charset="0"/>
                  </a:rPr>
                  <a:t>Підтвердження роботи </a:t>
                </a:r>
                <a:r>
                  <a:rPr lang="en-US" altLang="en-US" sz="1200">
                    <a:latin typeface="Calibri" panose="020F0502020204030204" pitchFamily="34" charset="0"/>
                  </a:rPr>
                  <a:t>CEM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49" name="Text Box 16"/>
              <p:cNvSpPr txBox="1">
                <a:spLocks noChangeArrowheads="1"/>
              </p:cNvSpPr>
              <p:nvPr/>
            </p:nvSpPr>
            <p:spPr bwMode="auto">
              <a:xfrm>
                <a:off x="6531" y="6085"/>
                <a:ext cx="2599" cy="100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en-US" altLang="en-US" sz="1200">
                    <a:latin typeface="Calibri" panose="020F0502020204030204" pitchFamily="34" charset="0"/>
                  </a:rPr>
                  <a:t>ISO</a:t>
                </a:r>
                <a:r>
                  <a:rPr lang="ru-RU" altLang="en-US" sz="1200">
                    <a:latin typeface="Calibri" panose="020F0502020204030204" pitchFamily="34" charset="0"/>
                  </a:rPr>
                  <a:t> 500</a:t>
                </a:r>
                <a:r>
                  <a:rPr lang="uk-UA" altLang="en-US" sz="1200">
                    <a:latin typeface="Calibri" panose="020F0502020204030204" pitchFamily="34" charset="0"/>
                  </a:rPr>
                  <a:t>15</a:t>
                </a:r>
                <a:r>
                  <a:rPr lang="ru-RU" altLang="en-US" sz="1200">
                    <a:latin typeface="Calibri" panose="020F0502020204030204" pitchFamily="34" charset="0"/>
                  </a:rPr>
                  <a:t> </a:t>
                </a:r>
                <a:r>
                  <a:rPr lang="en-US" altLang="en-US" sz="1200">
                    <a:latin typeface="Calibri" panose="020F0502020204030204" pitchFamily="34" charset="0"/>
                  </a:rPr>
                  <a:t>M</a:t>
                </a:r>
                <a:r>
                  <a:rPr lang="ru-RU" altLang="en-US" sz="1200">
                    <a:latin typeface="Calibri" panose="020F0502020204030204" pitchFamily="34" charset="0"/>
                  </a:rPr>
                  <a:t>&amp;</a:t>
                </a:r>
                <a:r>
                  <a:rPr lang="en-US" altLang="en-US" sz="1200">
                    <a:latin typeface="Calibri" panose="020F0502020204030204" pitchFamily="34" charset="0"/>
                  </a:rPr>
                  <a:t>V</a:t>
                </a:r>
                <a:r>
                  <a:rPr lang="ru-RU" altLang="en-US" sz="1200">
                    <a:latin typeface="Calibri" panose="020F0502020204030204" pitchFamily="34" charset="0"/>
                  </a:rPr>
                  <a:t> Інструкція і принципи організації</a:t>
                </a:r>
                <a:endParaRPr lang="uk-UA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0" name="Text Box 17"/>
              <p:cNvSpPr txBox="1">
                <a:spLocks noChangeArrowheads="1"/>
              </p:cNvSpPr>
              <p:nvPr/>
            </p:nvSpPr>
            <p:spPr bwMode="auto">
              <a:xfrm>
                <a:off x="6531" y="4533"/>
                <a:ext cx="2562" cy="78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000">
                    <a:latin typeface="Calibri" panose="020F0502020204030204" pitchFamily="34" charset="0"/>
                  </a:rPr>
                  <a:t>ISO 5000</a:t>
                </a:r>
                <a:r>
                  <a:rPr lang="uk-UA" altLang="en-US" sz="1000">
                    <a:latin typeface="Calibri" panose="020F0502020204030204" pitchFamily="34" charset="0"/>
                  </a:rPr>
                  <a:t>6</a:t>
                </a:r>
                <a:r>
                  <a:rPr lang="en-US" altLang="en-US" sz="1000">
                    <a:latin typeface="Calibri" panose="020F0502020204030204" pitchFamily="34" charset="0"/>
                  </a:rPr>
                  <a:t> </a:t>
                </a:r>
                <a:r>
                  <a:rPr lang="uk-UA" altLang="en-US" sz="1000">
                    <a:latin typeface="Calibri" panose="020F0502020204030204" pitchFamily="34" charset="0"/>
                  </a:rPr>
                  <a:t>Базова лінія ЕнВикористання</a:t>
                </a:r>
                <a:r>
                  <a:rPr lang="en-US" altLang="en-US" sz="1000">
                    <a:latin typeface="Calibri" panose="020F0502020204030204" pitchFamily="34" charset="0"/>
                  </a:rPr>
                  <a:t> і </a:t>
                </a:r>
                <a:r>
                  <a:rPr lang="uk-UA" altLang="en-US" sz="1000">
                    <a:latin typeface="Calibri" panose="020F0502020204030204" pitchFamily="34" charset="0"/>
                  </a:rPr>
                  <a:t>EnPls</a:t>
                </a:r>
                <a:endParaRPr lang="en-US" altLang="en-US" sz="10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1" name="Text Box 18"/>
              <p:cNvSpPr txBox="1">
                <a:spLocks noChangeArrowheads="1"/>
              </p:cNvSpPr>
              <p:nvPr/>
            </p:nvSpPr>
            <p:spPr bwMode="auto">
              <a:xfrm>
                <a:off x="6531" y="3155"/>
                <a:ext cx="2599" cy="78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200">
                    <a:latin typeface="Calibri" panose="020F0502020204030204" pitchFamily="34" charset="0"/>
                  </a:rPr>
                  <a:t>ISO 5000</a:t>
                </a:r>
                <a:r>
                  <a:rPr lang="uk-UA" altLang="en-US" sz="1200">
                    <a:latin typeface="Calibri" panose="020F0502020204030204" pitchFamily="34" charset="0"/>
                  </a:rPr>
                  <a:t>2</a:t>
                </a:r>
                <a:r>
                  <a:rPr lang="en-US" altLang="en-US" sz="1200">
                    <a:latin typeface="Calibri" panose="020F0502020204030204" pitchFamily="34" charset="0"/>
                  </a:rPr>
                  <a:t> </a:t>
                </a:r>
                <a:r>
                  <a:rPr lang="uk-UA" altLang="en-US" sz="1200">
                    <a:latin typeface="Calibri" panose="020F0502020204030204" pitchFamily="34" charset="0"/>
                  </a:rPr>
                  <a:t>Енергетичний аудит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2" name="Text Box 19"/>
              <p:cNvSpPr txBox="1">
                <a:spLocks noChangeArrowheads="1"/>
              </p:cNvSpPr>
              <p:nvPr/>
            </p:nvSpPr>
            <p:spPr bwMode="auto">
              <a:xfrm>
                <a:off x="9434" y="6387"/>
                <a:ext cx="1986" cy="62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Для користувачів не </a:t>
                </a:r>
                <a:r>
                  <a:rPr lang="en-US" altLang="en-US" sz="1200">
                    <a:latin typeface="Calibri" panose="020F0502020204030204" pitchFamily="34" charset="0"/>
                  </a:rPr>
                  <a:t>ISO 5000</a:t>
                </a:r>
                <a:r>
                  <a:rPr lang="uk-UA" altLang="en-US" sz="1200">
                    <a:latin typeface="Calibri" panose="020F0502020204030204" pitchFamily="34" charset="0"/>
                  </a:rPr>
                  <a:t>1</a:t>
                </a:r>
                <a:r>
                  <a:rPr lang="en-US" altLang="en-US" sz="1200">
                    <a:latin typeface="Calibri" panose="020F0502020204030204" pitchFamily="34" charset="0"/>
                  </a:rPr>
                  <a:t> </a:t>
                </a: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3" name="Text Box 20"/>
              <p:cNvSpPr txBox="1">
                <a:spLocks noChangeArrowheads="1"/>
              </p:cNvSpPr>
              <p:nvPr/>
            </p:nvSpPr>
            <p:spPr bwMode="auto">
              <a:xfrm>
                <a:off x="7496" y="8242"/>
                <a:ext cx="1986" cy="47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Сертифікація</a:t>
                </a:r>
                <a:endParaRPr lang="en-US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4" name="Text Box 21"/>
              <p:cNvSpPr txBox="1">
                <a:spLocks noChangeArrowheads="1"/>
              </p:cNvSpPr>
              <p:nvPr/>
            </p:nvSpPr>
            <p:spPr bwMode="auto">
              <a:xfrm>
                <a:off x="7392" y="5384"/>
                <a:ext cx="1986" cy="72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Забезпечення EnB i EnPls</a:t>
                </a:r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18455" name="Text Box 22"/>
              <p:cNvSpPr txBox="1">
                <a:spLocks noChangeArrowheads="1"/>
              </p:cNvSpPr>
              <p:nvPr/>
            </p:nvSpPr>
            <p:spPr bwMode="auto">
              <a:xfrm>
                <a:off x="7386" y="3913"/>
                <a:ext cx="2047" cy="67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ru-RU" altLang="en-US" sz="1200">
                    <a:latin typeface="Calibri" panose="020F0502020204030204" pitchFamily="34" charset="0"/>
                  </a:rPr>
                  <a:t>Дані та інформація про енергію</a:t>
                </a:r>
                <a:endParaRPr lang="uk-UA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6" name="Text Box 23"/>
              <p:cNvSpPr txBox="1">
                <a:spLocks noChangeArrowheads="1"/>
              </p:cNvSpPr>
              <p:nvPr/>
            </p:nvSpPr>
            <p:spPr bwMode="auto">
              <a:xfrm>
                <a:off x="4746" y="7286"/>
                <a:ext cx="1432" cy="71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Зовнішній аудит</a:t>
                </a:r>
                <a:endParaRPr lang="en-US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7" name="Text Box 24"/>
              <p:cNvSpPr txBox="1">
                <a:spLocks noChangeArrowheads="1"/>
              </p:cNvSpPr>
              <p:nvPr/>
            </p:nvSpPr>
            <p:spPr bwMode="auto">
              <a:xfrm>
                <a:off x="4545" y="2906"/>
                <a:ext cx="1986" cy="81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uk-UA" altLang="en-US" sz="1200">
                    <a:latin typeface="Calibri" panose="020F0502020204030204" pitchFamily="34" charset="0"/>
                  </a:rPr>
                  <a:t>Використання для перегляду показників енергії</a:t>
                </a:r>
                <a:endParaRPr lang="ru-RU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58" name="Text Box 25"/>
              <p:cNvSpPr txBox="1">
                <a:spLocks noChangeArrowheads="1"/>
              </p:cNvSpPr>
              <p:nvPr/>
            </p:nvSpPr>
            <p:spPr bwMode="auto">
              <a:xfrm>
                <a:off x="4618" y="4533"/>
                <a:ext cx="1986" cy="349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uk-UA" altLang="en-US" sz="1200">
                    <a:latin typeface="Calibri" panose="020F0502020204030204" pitchFamily="34" charset="0"/>
                  </a:rPr>
                  <a:t>EnB i EnPls</a:t>
                </a:r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18459" name="Text Box 26"/>
              <p:cNvSpPr txBox="1">
                <a:spLocks noChangeArrowheads="1"/>
              </p:cNvSpPr>
              <p:nvPr/>
            </p:nvSpPr>
            <p:spPr bwMode="auto">
              <a:xfrm>
                <a:off x="4513" y="5384"/>
                <a:ext cx="2478" cy="105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ts val="500"/>
                  </a:spcBef>
                </a:pPr>
                <a:r>
                  <a:rPr lang="uk-UA" altLang="en-US" sz="1200">
                    <a:latin typeface="Calibri" panose="020F0502020204030204" pitchFamily="34" charset="0"/>
                  </a:rPr>
                  <a:t>Забезпечуються методи моніторингу, вимірювань і перевірки енергозабезпечення </a:t>
                </a:r>
                <a:endParaRPr lang="en-US" altLang="en-US" sz="1200">
                  <a:latin typeface="Calibri" panose="020F0502020204030204" pitchFamily="34" charset="0"/>
                </a:endParaRPr>
              </a:p>
              <a:p>
                <a:endParaRPr lang="ru-RU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60" name="Text Box 27"/>
              <p:cNvSpPr txBox="1">
                <a:spLocks noChangeArrowheads="1"/>
              </p:cNvSpPr>
              <p:nvPr/>
            </p:nvSpPr>
            <p:spPr bwMode="auto">
              <a:xfrm>
                <a:off x="2354" y="1894"/>
                <a:ext cx="6599" cy="10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1200">
                    <a:latin typeface="Calibri" panose="020F0502020204030204" pitchFamily="34" charset="0"/>
                  </a:rPr>
                  <a:t>ISO</a:t>
                </a:r>
                <a:r>
                  <a:rPr lang="ru-RU" altLang="en-US" sz="1200">
                    <a:latin typeface="Calibri" panose="020F0502020204030204" pitchFamily="34" charset="0"/>
                  </a:rPr>
                  <a:t> 50001</a:t>
                </a:r>
              </a:p>
              <a:p>
                <a:pPr algn="ctr"/>
                <a:r>
                  <a:rPr lang="ru-RU" altLang="en-US" sz="1200">
                    <a:latin typeface="Calibri" panose="020F0502020204030204" pitchFamily="34" charset="0"/>
                  </a:rPr>
                  <a:t>Системи енергоменеджменту – Вимоги </a:t>
                </a:r>
                <a:r>
                  <a:rPr lang="uk-UA" altLang="en-US" sz="1200">
                    <a:latin typeface="Calibri" panose="020F0502020204030204" pitchFamily="34" charset="0"/>
                  </a:rPr>
                  <a:t>з керівництвом</a:t>
                </a:r>
                <a:r>
                  <a:rPr lang="ru-RU" altLang="en-US" sz="1200">
                    <a:latin typeface="Calibri" panose="020F0502020204030204" pitchFamily="34" charset="0"/>
                  </a:rPr>
                  <a:t> по </a:t>
                </a:r>
                <a:r>
                  <a:rPr lang="uk-UA" altLang="en-US" sz="1200">
                    <a:latin typeface="Calibri" panose="020F0502020204030204" pitchFamily="34" charset="0"/>
                  </a:rPr>
                  <a:t>використанню</a:t>
                </a:r>
                <a:endParaRPr lang="ru-RU" altLang="en-US" sz="120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8461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4545" y="3544"/>
                <a:ext cx="1986" cy="82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2" name="AutoShape 29"/>
              <p:cNvCxnSpPr>
                <a:cxnSpLocks noChangeShapeType="1"/>
              </p:cNvCxnSpPr>
              <p:nvPr/>
            </p:nvCxnSpPr>
            <p:spPr bwMode="auto">
              <a:xfrm flipH="1" flipV="1">
                <a:off x="4545" y="4783"/>
                <a:ext cx="1986" cy="18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3" name="AutoShape 30"/>
              <p:cNvCxnSpPr>
                <a:cxnSpLocks noChangeShapeType="1"/>
              </p:cNvCxnSpPr>
              <p:nvPr/>
            </p:nvCxnSpPr>
            <p:spPr bwMode="auto">
              <a:xfrm>
                <a:off x="7496" y="3944"/>
                <a:ext cx="0" cy="58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4" name="AutoShape 31"/>
              <p:cNvCxnSpPr>
                <a:cxnSpLocks noChangeShapeType="1"/>
              </p:cNvCxnSpPr>
              <p:nvPr/>
            </p:nvCxnSpPr>
            <p:spPr bwMode="auto">
              <a:xfrm>
                <a:off x="7496" y="5322"/>
                <a:ext cx="1" cy="76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5" name="AutoShape 32"/>
              <p:cNvCxnSpPr>
                <a:cxnSpLocks noChangeShapeType="1"/>
              </p:cNvCxnSpPr>
              <p:nvPr/>
            </p:nvCxnSpPr>
            <p:spPr bwMode="auto">
              <a:xfrm flipH="1" flipV="1">
                <a:off x="4545" y="6824"/>
                <a:ext cx="1986" cy="7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6" name="AutoShape 33"/>
              <p:cNvCxnSpPr>
                <a:cxnSpLocks noChangeShapeType="1"/>
              </p:cNvCxnSpPr>
              <p:nvPr/>
            </p:nvCxnSpPr>
            <p:spPr bwMode="auto">
              <a:xfrm flipH="1" flipV="1">
                <a:off x="4545" y="6662"/>
                <a:ext cx="1986" cy="6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7" name="AutoShape 34"/>
              <p:cNvCxnSpPr>
                <a:cxnSpLocks noChangeShapeType="1"/>
              </p:cNvCxnSpPr>
              <p:nvPr/>
            </p:nvCxnSpPr>
            <p:spPr bwMode="auto">
              <a:xfrm>
                <a:off x="9130" y="6724"/>
                <a:ext cx="53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8" name="AutoShape 35"/>
              <p:cNvCxnSpPr>
                <a:cxnSpLocks noChangeShapeType="1"/>
              </p:cNvCxnSpPr>
              <p:nvPr/>
            </p:nvCxnSpPr>
            <p:spPr bwMode="auto">
              <a:xfrm flipH="1" flipV="1">
                <a:off x="8590" y="9041"/>
                <a:ext cx="540" cy="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469" name="AutoShape 36"/>
              <p:cNvSpPr>
                <a:spLocks noChangeArrowheads="1"/>
              </p:cNvSpPr>
              <p:nvPr/>
            </p:nvSpPr>
            <p:spPr bwMode="auto">
              <a:xfrm>
                <a:off x="3406" y="4895"/>
                <a:ext cx="213" cy="427"/>
              </a:xfrm>
              <a:prstGeom prst="downArrow">
                <a:avLst>
                  <a:gd name="adj1" fmla="val 50000"/>
                  <a:gd name="adj2" fmla="val 501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70" name="AutoShape 37"/>
              <p:cNvSpPr>
                <a:spLocks noChangeArrowheads="1"/>
              </p:cNvSpPr>
              <p:nvPr/>
            </p:nvSpPr>
            <p:spPr bwMode="auto">
              <a:xfrm>
                <a:off x="3406" y="5947"/>
                <a:ext cx="213" cy="427"/>
              </a:xfrm>
              <a:prstGeom prst="downArrow">
                <a:avLst>
                  <a:gd name="adj1" fmla="val 50000"/>
                  <a:gd name="adj2" fmla="val 501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471" name="AutoShape 38"/>
              <p:cNvSpPr>
                <a:spLocks noChangeArrowheads="1"/>
              </p:cNvSpPr>
              <p:nvPr/>
            </p:nvSpPr>
            <p:spPr bwMode="auto">
              <a:xfrm>
                <a:off x="3406" y="7012"/>
                <a:ext cx="213" cy="427"/>
              </a:xfrm>
              <a:prstGeom prst="downArrow">
                <a:avLst>
                  <a:gd name="adj1" fmla="val 50000"/>
                  <a:gd name="adj2" fmla="val 5011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4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14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spect="1" noChangeArrowheads="1"/>
          </p:cNvSpPr>
          <p:nvPr/>
        </p:nvSpPr>
        <p:spPr bwMode="auto">
          <a:xfrm>
            <a:off x="952500" y="2265363"/>
            <a:ext cx="1947863" cy="1117600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uk-UA" altLang="zh-CN" sz="1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Вступний семінар</a:t>
            </a:r>
            <a:endParaRPr kumimoji="1" lang="en-US" altLang="en-US" sz="18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459" name="AutoShape 5"/>
          <p:cNvSpPr>
            <a:spLocks noChangeAspect="1" noChangeArrowheads="1"/>
          </p:cNvSpPr>
          <p:nvPr/>
        </p:nvSpPr>
        <p:spPr bwMode="auto">
          <a:xfrm>
            <a:off x="3505200" y="2278063"/>
            <a:ext cx="1958975" cy="1117600"/>
          </a:xfrm>
          <a:prstGeom prst="flowChartProcess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uk-UA" altLang="zh-CN" sz="1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Тренінг для користувачів</a:t>
            </a:r>
            <a:endParaRPr kumimoji="1" lang="en-US" altLang="en-US" sz="18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460" name="AutoShape 6"/>
          <p:cNvSpPr>
            <a:spLocks noChangeAspect="1" noChangeArrowheads="1"/>
          </p:cNvSpPr>
          <p:nvPr/>
        </p:nvSpPr>
        <p:spPr bwMode="auto">
          <a:xfrm>
            <a:off x="6070600" y="2278063"/>
            <a:ext cx="1927225" cy="1117600"/>
          </a:xfrm>
          <a:prstGeom prst="flowChartProcess">
            <a:avLst/>
          </a:prstGeom>
          <a:solidFill>
            <a:srgbClr val="80008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uk-UA" altLang="zh-CN" sz="1800">
                <a:solidFill>
                  <a:srgbClr val="FFFF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Тренінг експертного рівня</a:t>
            </a:r>
            <a:endParaRPr kumimoji="1" lang="en-US" altLang="en-US" sz="180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923925" y="3525838"/>
            <a:ext cx="1998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Цільова група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Керівники</a:t>
            </a: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Заохотити побудову СЕнМ</a:t>
            </a:r>
            <a:r>
              <a:rPr kumimoji="1"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ОЕС та технічна підтримка проекту</a:t>
            </a: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502025" y="3513138"/>
            <a:ext cx="23018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Цільова група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Представники керівництва</a:t>
            </a:r>
            <a:r>
              <a:rPr kumimoji="1"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Енергоменеджери та інші представники підприємств</a:t>
            </a: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Готовність розпочати створення та впровадження СЕнМ</a:t>
            </a: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042025" y="3513138"/>
            <a:ext cx="21399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Цільова група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Консультанти з </a:t>
            </a:r>
            <a:r>
              <a:rPr kumimoji="1"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EE, </a:t>
            </a:r>
          </a:p>
          <a:p>
            <a:pPr eaLnBrk="1" hangingPunct="1">
              <a:lnSpc>
                <a:spcPct val="90000"/>
              </a:lnSpc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ОЕС</a:t>
            </a:r>
            <a:r>
              <a:rPr kumimoji="1"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партнери підприємства та інші </a:t>
            </a:r>
          </a:p>
          <a:p>
            <a:pPr eaLnBrk="1" hangingPunct="1">
              <a:lnSpc>
                <a:spcPct val="90000"/>
              </a:lnSpc>
            </a:pPr>
            <a:endParaRPr kumimoji="1" lang="uk-UA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uk-UA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Ціль</a:t>
            </a:r>
            <a:r>
              <a:rPr kumimoji="1" lang="en-US" altLang="en-US" sz="1600" u="sng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Обладнання СЕнМ  для створення та впровадження </a:t>
            </a:r>
            <a:r>
              <a:rPr kumimoji="1"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TA </a:t>
            </a:r>
            <a:r>
              <a:rPr kumimoji="1" lang="uk-UA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і тренінг на підприємствах</a:t>
            </a:r>
            <a:endParaRPr kumimoji="1"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893763"/>
            <a:ext cx="9144000" cy="609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uk-UA" altLang="en-US" sz="2800" dirty="0" smtClean="0">
                <a:solidFill>
                  <a:srgbClr val="2F93D1"/>
                </a:solidFill>
                <a:latin typeface="Calibri" panose="020F0502020204030204" pitchFamily="34" charset="0"/>
                <a:ea typeface="+mj-ea"/>
              </a:rPr>
              <a:t>Програма ЮНІДО технічної підтримки </a:t>
            </a:r>
            <a:r>
              <a:rPr lang="uk-UA" altLang="en-US" sz="2800" dirty="0" err="1" smtClean="0">
                <a:solidFill>
                  <a:srgbClr val="2F93D1"/>
                </a:solidFill>
                <a:latin typeface="Calibri" panose="020F0502020204030204" pitchFamily="34" charset="0"/>
                <a:ea typeface="+mj-ea"/>
              </a:rPr>
              <a:t>СЕнМ</a:t>
            </a:r>
            <a:r>
              <a:rPr lang="uk-UA" altLang="en-US" sz="2800" dirty="0" smtClean="0">
                <a:solidFill>
                  <a:srgbClr val="2F93D1"/>
                </a:solidFill>
                <a:latin typeface="Calibri" panose="020F0502020204030204" pitchFamily="34" charset="0"/>
                <a:ea typeface="+mj-ea"/>
              </a:rPr>
              <a:t>/ОЕС</a:t>
            </a:r>
            <a:endParaRPr lang="en-US" altLang="en-US" sz="2800" dirty="0" smtClean="0">
              <a:solidFill>
                <a:srgbClr val="2F93D1"/>
              </a:solidFill>
              <a:latin typeface="Calibri" panose="020F0502020204030204" pitchFamily="34" charset="0"/>
              <a:ea typeface="+mj-e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30188" y="1474788"/>
            <a:ext cx="7951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700"/>
              </a:lnSpc>
              <a:spcBef>
                <a:spcPts val="1200"/>
              </a:spcBef>
              <a:defRPr/>
            </a:pPr>
            <a:r>
              <a:rPr lang="uk-UA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Ресурси </a:t>
            </a:r>
            <a:r>
              <a:rPr lang="en-US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- </a:t>
            </a:r>
            <a:r>
              <a:rPr lang="uk-UA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ТРЕНІНГ</a:t>
            </a:r>
            <a:endParaRPr lang="en-US" sz="2600" kern="0" dirty="0">
              <a:solidFill>
                <a:srgbClr val="235373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15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8098785" y="3173165"/>
            <a:ext cx="10141" cy="640080"/>
          </a:xfrm>
          <a:prstGeom prst="line">
            <a:avLst/>
          </a:prstGeom>
          <a:noFill/>
          <a:ln w="38100" cmpd="sng" algn="ctr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cxnSp>
      <p:cxnSp>
        <p:nvCxnSpPr>
          <p:cNvPr id="148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6644466" y="3131322"/>
            <a:ext cx="10141" cy="731520"/>
          </a:xfrm>
          <a:prstGeom prst="line">
            <a:avLst/>
          </a:prstGeom>
          <a:noFill/>
          <a:ln w="38100" cmpd="sng" algn="ctr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cxnSp>
      <p:cxnSp>
        <p:nvCxnSpPr>
          <p:cNvPr id="142" name="Прямая соединительная линия 16"/>
          <p:cNvCxnSpPr>
            <a:cxnSpLocks noChangeShapeType="1"/>
          </p:cNvCxnSpPr>
          <p:nvPr/>
        </p:nvCxnSpPr>
        <p:spPr bwMode="auto">
          <a:xfrm flipV="1">
            <a:off x="4566929" y="3090510"/>
            <a:ext cx="10141" cy="731520"/>
          </a:xfrm>
          <a:prstGeom prst="line">
            <a:avLst/>
          </a:prstGeom>
          <a:noFill/>
          <a:ln w="38100" cmpd="sng" algn="ctr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cxnSp>
      <p:cxnSp>
        <p:nvCxnSpPr>
          <p:cNvPr id="20485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3419475" y="2403475"/>
            <a:ext cx="0" cy="1462088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3933825" y="3119438"/>
            <a:ext cx="0" cy="714375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3497263" y="3136900"/>
            <a:ext cx="0" cy="714375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2805113" y="3119438"/>
            <a:ext cx="0" cy="712787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2420938" y="3138488"/>
            <a:ext cx="0" cy="712787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2344738" y="2403475"/>
            <a:ext cx="0" cy="1462088"/>
          </a:xfrm>
          <a:prstGeom prst="line">
            <a:avLst/>
          </a:prstGeom>
          <a:noFill/>
          <a:ln w="28575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Прямая соединительная линия 16"/>
          <p:cNvCxnSpPr>
            <a:cxnSpLocks noChangeShapeType="1"/>
            <a:stCxn id="29" idx="0"/>
          </p:cNvCxnSpPr>
          <p:nvPr/>
        </p:nvCxnSpPr>
        <p:spPr bwMode="auto">
          <a:xfrm flipV="1">
            <a:off x="1415257" y="3151387"/>
            <a:ext cx="10141" cy="680168"/>
          </a:xfrm>
          <a:prstGeom prst="line">
            <a:avLst/>
          </a:prstGeom>
          <a:noFill/>
          <a:ln w="38100" cmpd="sng" algn="ctr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cxnSp>
      <p:cxnSp>
        <p:nvCxnSpPr>
          <p:cNvPr id="1061" name="Прямая соединительная линия 16"/>
          <p:cNvCxnSpPr>
            <a:cxnSpLocks noChangeShapeType="1"/>
            <a:stCxn id="57" idx="0"/>
          </p:cNvCxnSpPr>
          <p:nvPr/>
        </p:nvCxnSpPr>
        <p:spPr bwMode="auto">
          <a:xfrm flipV="1">
            <a:off x="273844" y="2109118"/>
            <a:ext cx="0" cy="1712912"/>
          </a:xfrm>
          <a:prstGeom prst="line">
            <a:avLst/>
          </a:prstGeom>
          <a:noFill/>
          <a:ln w="38100" cmpd="sng" algn="ctr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</p:cxn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233363" y="3865563"/>
            <a:ext cx="8870950" cy="144462"/>
          </a:xfrm>
          <a:prstGeom prst="rightArrow">
            <a:avLst>
              <a:gd name="adj1" fmla="val 49861"/>
              <a:gd name="adj2" fmla="val 8893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494" name="Text Box 32"/>
          <p:cNvSpPr txBox="1">
            <a:spLocks noChangeArrowheads="1"/>
          </p:cNvSpPr>
          <p:nvPr/>
        </p:nvSpPr>
        <p:spPr bwMode="auto">
          <a:xfrm>
            <a:off x="155575" y="4273550"/>
            <a:ext cx="230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495" name="Text Box 34"/>
          <p:cNvSpPr txBox="1">
            <a:spLocks noChangeArrowheads="1"/>
          </p:cNvSpPr>
          <p:nvPr/>
        </p:nvSpPr>
        <p:spPr bwMode="auto">
          <a:xfrm>
            <a:off x="8374063" y="4265613"/>
            <a:ext cx="806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1200">
                <a:ea typeface="MS PGothic" panose="020B0600070205080204" pitchFamily="34" charset="-128"/>
                <a:cs typeface="Arial" panose="020B0604020202020204" pitchFamily="34" charset="0"/>
              </a:rPr>
              <a:t>місяць</a:t>
            </a:r>
            <a:endParaRPr lang="es-ES_tradnl" altLang="ru-RU" sz="12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8027988" y="3783013"/>
            <a:ext cx="150812" cy="215900"/>
          </a:xfrm>
          <a:prstGeom prst="diamond">
            <a:avLst/>
          </a:prstGeom>
          <a:solidFill>
            <a:schemeClr val="bg1">
              <a:lumMod val="50000"/>
              <a:alpha val="8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1339850" y="3832225"/>
            <a:ext cx="150813" cy="215900"/>
          </a:xfrm>
          <a:prstGeom prst="diamond">
            <a:avLst/>
          </a:prstGeom>
          <a:solidFill>
            <a:schemeClr val="bg1">
              <a:lumMod val="50000"/>
              <a:alpha val="8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Rectangle 67"/>
          <p:cNvSpPr>
            <a:spLocks noChangeArrowheads="1"/>
          </p:cNvSpPr>
          <p:nvPr/>
        </p:nvSpPr>
        <p:spPr bwMode="auto">
          <a:xfrm>
            <a:off x="6569075" y="3813175"/>
            <a:ext cx="150813" cy="215900"/>
          </a:xfrm>
          <a:prstGeom prst="diamond">
            <a:avLst/>
          </a:prstGeom>
          <a:solidFill>
            <a:schemeClr val="bg1">
              <a:lumMod val="50000"/>
              <a:alpha val="8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4497388" y="3794125"/>
            <a:ext cx="150812" cy="215900"/>
          </a:xfrm>
          <a:prstGeom prst="diamond">
            <a:avLst/>
          </a:prstGeom>
          <a:solidFill>
            <a:schemeClr val="bg1">
              <a:lumMod val="50000"/>
              <a:alpha val="8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500" name="Rectangle 2"/>
          <p:cNvSpPr>
            <a:spLocks noChangeArrowheads="1"/>
          </p:cNvSpPr>
          <p:nvPr/>
        </p:nvSpPr>
        <p:spPr bwMode="auto">
          <a:xfrm>
            <a:off x="0" y="89376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Типовий Робочий план (СЕнМ)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23"/>
          <p:cNvSpPr>
            <a:spLocks noChangeArrowheads="1"/>
          </p:cNvSpPr>
          <p:nvPr/>
        </p:nvSpPr>
        <p:spPr bwMode="auto">
          <a:xfrm>
            <a:off x="195263" y="1585913"/>
            <a:ext cx="955675" cy="827087"/>
          </a:xfrm>
          <a:prstGeom prst="homePlate">
            <a:avLst>
              <a:gd name="adj" fmla="val 37494"/>
            </a:avLst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45720" tIns="0" rIns="0" bIns="0" anchor="ctr"/>
          <a:lstStyle>
            <a:lvl1pPr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uk-UA" altLang="ru-RU" sz="1100" dirty="0" smtClean="0">
                <a:cs typeface="+mn-cs"/>
              </a:rPr>
              <a:t>Тренінг</a:t>
            </a:r>
            <a:r>
              <a:rPr lang="en-US" altLang="ru-RU" sz="1100" dirty="0" smtClean="0">
                <a:cs typeface="+mn-cs"/>
              </a:rPr>
              <a:t>  </a:t>
            </a:r>
            <a:r>
              <a:rPr lang="uk-UA" altLang="ru-RU" sz="1100" dirty="0" smtClean="0">
                <a:cs typeface="+mn-cs"/>
              </a:rPr>
              <a:t>Огляд </a:t>
            </a:r>
            <a:r>
              <a:rPr lang="uk-UA" altLang="ru-RU" sz="1100" dirty="0" err="1" smtClean="0">
                <a:cs typeface="+mn-cs"/>
              </a:rPr>
              <a:t>СЕнМ</a:t>
            </a:r>
            <a:r>
              <a:rPr lang="uk-UA" altLang="ru-RU" sz="1100" dirty="0" smtClean="0">
                <a:cs typeface="+mn-cs"/>
              </a:rPr>
              <a:t> </a:t>
            </a:r>
            <a:r>
              <a:rPr lang="en-US" altLang="ru-RU" sz="1100" dirty="0" smtClean="0">
                <a:cs typeface="+mn-cs"/>
              </a:rPr>
              <a:t>/ </a:t>
            </a:r>
            <a:r>
              <a:rPr lang="en-US" altLang="ru-RU" sz="1000" dirty="0" smtClean="0">
                <a:cs typeface="+mn-cs"/>
              </a:rPr>
              <a:t>ISO 50001</a:t>
            </a:r>
            <a:r>
              <a:rPr lang="ru-RU" altLang="ru-RU" sz="1000" dirty="0" smtClean="0">
                <a:cs typeface="+mn-cs"/>
              </a:rPr>
              <a:t> </a:t>
            </a:r>
            <a:endParaRPr lang="en-US" altLang="ru-RU" sz="1000" dirty="0">
              <a:cs typeface="+mn-cs"/>
            </a:endParaRPr>
          </a:p>
        </p:txBody>
      </p:sp>
      <p:sp>
        <p:nvSpPr>
          <p:cNvPr id="57" name="Rectangle 67"/>
          <p:cNvSpPr>
            <a:spLocks noChangeArrowheads="1"/>
          </p:cNvSpPr>
          <p:nvPr/>
        </p:nvSpPr>
        <p:spPr bwMode="auto">
          <a:xfrm>
            <a:off x="233363" y="3822700"/>
            <a:ext cx="150812" cy="215900"/>
          </a:xfrm>
          <a:prstGeom prst="diamond">
            <a:avLst/>
          </a:prstGeom>
          <a:solidFill>
            <a:schemeClr val="bg1">
              <a:lumMod val="50000"/>
              <a:alpha val="80000"/>
            </a:schemeClr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0503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8539163" y="1119188"/>
            <a:ext cx="1587" cy="384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04" name="Group 51"/>
          <p:cNvGrpSpPr>
            <a:grpSpLocks/>
          </p:cNvGrpSpPr>
          <p:nvPr/>
        </p:nvGrpSpPr>
        <p:grpSpPr bwMode="auto">
          <a:xfrm>
            <a:off x="1316038" y="5113338"/>
            <a:ext cx="606425" cy="560387"/>
            <a:chOff x="1620" y="8640"/>
            <a:chExt cx="1132" cy="1184"/>
          </a:xfrm>
        </p:grpSpPr>
        <p:sp>
          <p:nvSpPr>
            <p:cNvPr id="20572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73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grpSp>
        <p:nvGrpSpPr>
          <p:cNvPr id="20505" name="Group 51"/>
          <p:cNvGrpSpPr>
            <a:grpSpLocks/>
          </p:cNvGrpSpPr>
          <p:nvPr/>
        </p:nvGrpSpPr>
        <p:grpSpPr bwMode="auto">
          <a:xfrm>
            <a:off x="2506663" y="5113338"/>
            <a:ext cx="606425" cy="560387"/>
            <a:chOff x="1620" y="8640"/>
            <a:chExt cx="1132" cy="1184"/>
          </a:xfrm>
        </p:grpSpPr>
        <p:sp>
          <p:nvSpPr>
            <p:cNvPr id="20570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71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grpSp>
        <p:nvGrpSpPr>
          <p:cNvPr id="20506" name="Group 51"/>
          <p:cNvGrpSpPr>
            <a:grpSpLocks/>
          </p:cNvGrpSpPr>
          <p:nvPr/>
        </p:nvGrpSpPr>
        <p:grpSpPr bwMode="auto">
          <a:xfrm>
            <a:off x="3697288" y="5145088"/>
            <a:ext cx="606425" cy="560387"/>
            <a:chOff x="1620" y="8640"/>
            <a:chExt cx="1132" cy="1184"/>
          </a:xfrm>
        </p:grpSpPr>
        <p:sp>
          <p:nvSpPr>
            <p:cNvPr id="20568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69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grpSp>
        <p:nvGrpSpPr>
          <p:cNvPr id="20507" name="Group 51"/>
          <p:cNvGrpSpPr>
            <a:grpSpLocks/>
          </p:cNvGrpSpPr>
          <p:nvPr/>
        </p:nvGrpSpPr>
        <p:grpSpPr bwMode="auto">
          <a:xfrm>
            <a:off x="4887913" y="5118100"/>
            <a:ext cx="606425" cy="560388"/>
            <a:chOff x="1620" y="8640"/>
            <a:chExt cx="1132" cy="1184"/>
          </a:xfrm>
        </p:grpSpPr>
        <p:sp>
          <p:nvSpPr>
            <p:cNvPr id="20566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67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grpSp>
        <p:nvGrpSpPr>
          <p:cNvPr id="20508" name="Group 51"/>
          <p:cNvGrpSpPr>
            <a:grpSpLocks/>
          </p:cNvGrpSpPr>
          <p:nvPr/>
        </p:nvGrpSpPr>
        <p:grpSpPr bwMode="auto">
          <a:xfrm>
            <a:off x="6076950" y="5118100"/>
            <a:ext cx="606425" cy="560388"/>
            <a:chOff x="1620" y="8640"/>
            <a:chExt cx="1132" cy="1184"/>
          </a:xfrm>
        </p:grpSpPr>
        <p:sp>
          <p:nvSpPr>
            <p:cNvPr id="20564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65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sp>
        <p:nvSpPr>
          <p:cNvPr id="83" name="Subtitle 4"/>
          <p:cNvSpPr txBox="1">
            <a:spLocks/>
          </p:cNvSpPr>
          <p:nvPr/>
        </p:nvSpPr>
        <p:spPr bwMode="auto">
          <a:xfrm>
            <a:off x="103188" y="5154613"/>
            <a:ext cx="1177925" cy="484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537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3537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uk-UA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Періодичні </a:t>
            </a:r>
            <a:r>
              <a:rPr lang="uk-UA" altLang="en-US" sz="1600" kern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вебінари</a:t>
            </a:r>
            <a:endParaRPr lang="en-IE" altLang="en-US" sz="16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510" name="Group 51"/>
          <p:cNvGrpSpPr>
            <a:grpSpLocks/>
          </p:cNvGrpSpPr>
          <p:nvPr/>
        </p:nvGrpSpPr>
        <p:grpSpPr bwMode="auto">
          <a:xfrm>
            <a:off x="7269163" y="5151438"/>
            <a:ext cx="606425" cy="560387"/>
            <a:chOff x="1620" y="8640"/>
            <a:chExt cx="1132" cy="1184"/>
          </a:xfrm>
        </p:grpSpPr>
        <p:sp>
          <p:nvSpPr>
            <p:cNvPr id="20562" name="Picture 52" descr="MC900016667[1]"/>
            <p:cNvSpPr>
              <a:spLocks noChangeAspect="1" noChangeArrowheads="1"/>
            </p:cNvSpPr>
            <p:nvPr/>
          </p:nvSpPr>
          <p:spPr bwMode="auto">
            <a:xfrm>
              <a:off x="1620" y="9000"/>
              <a:ext cx="11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20563" name="Picture 53" descr="MC900397070[1]"/>
            <p:cNvSpPr>
              <a:spLocks noChangeAspect="1" noChangeArrowheads="1"/>
            </p:cNvSpPr>
            <p:nvPr/>
          </p:nvSpPr>
          <p:spPr bwMode="auto">
            <a:xfrm>
              <a:off x="1620" y="8640"/>
              <a:ext cx="68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sp>
        <p:nvSpPr>
          <p:cNvPr id="75" name="AutoShape 23"/>
          <p:cNvSpPr>
            <a:spLocks noChangeArrowheads="1"/>
          </p:cNvSpPr>
          <p:nvPr/>
        </p:nvSpPr>
        <p:spPr bwMode="auto">
          <a:xfrm>
            <a:off x="1038225" y="2324100"/>
            <a:ext cx="1108075" cy="827088"/>
          </a:xfrm>
          <a:prstGeom prst="homePlate">
            <a:avLst>
              <a:gd name="adj" fmla="val 37494"/>
            </a:avLst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45720" tIns="0" rIns="0" bIns="0" anchor="ctr"/>
          <a:lstStyle>
            <a:lvl1pPr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uk-UA" altLang="ru-RU" sz="1100" dirty="0"/>
              <a:t>Тренінг</a:t>
            </a:r>
            <a:r>
              <a:rPr lang="en-US" altLang="ru-RU" sz="1100" dirty="0"/>
              <a:t> </a:t>
            </a:r>
            <a:r>
              <a:rPr lang="uk-UA" altLang="ru-RU" sz="1100" dirty="0" smtClean="0">
                <a:cs typeface="+mn-cs"/>
              </a:rPr>
              <a:t>Планування </a:t>
            </a:r>
            <a:r>
              <a:rPr lang="uk-UA" altLang="ru-RU" sz="1100" dirty="0" err="1" smtClean="0">
                <a:cs typeface="+mn-cs"/>
              </a:rPr>
              <a:t>СЕнМ</a:t>
            </a:r>
            <a:r>
              <a:rPr lang="uk-UA" altLang="ru-RU" sz="1100" dirty="0" smtClean="0">
                <a:cs typeface="+mn-cs"/>
              </a:rPr>
              <a:t> та </a:t>
            </a:r>
            <a:r>
              <a:rPr lang="en-US" altLang="ru-RU" sz="1100" dirty="0" err="1" smtClean="0">
                <a:cs typeface="+mn-cs"/>
              </a:rPr>
              <a:t>EnPIs</a:t>
            </a:r>
            <a:endParaRPr lang="en-US" altLang="ru-RU" sz="1100" dirty="0">
              <a:cs typeface="+mn-cs"/>
            </a:endParaRPr>
          </a:p>
        </p:txBody>
      </p:sp>
      <p:sp>
        <p:nvSpPr>
          <p:cNvPr id="77" name="AutoShape 23"/>
          <p:cNvSpPr>
            <a:spLocks noChangeArrowheads="1"/>
          </p:cNvSpPr>
          <p:nvPr/>
        </p:nvSpPr>
        <p:spPr bwMode="auto">
          <a:xfrm>
            <a:off x="4527550" y="2316163"/>
            <a:ext cx="1381125" cy="827087"/>
          </a:xfrm>
          <a:prstGeom prst="homePlate">
            <a:avLst>
              <a:gd name="adj" fmla="val 37494"/>
            </a:avLst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45720" tIns="0" rIns="0" bIns="0" anchor="ctr"/>
          <a:lstStyle>
            <a:lvl1pPr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uk-UA" altLang="ru-RU" sz="1100" dirty="0"/>
              <a:t>Тренінг</a:t>
            </a:r>
            <a:r>
              <a:rPr lang="en-US" altLang="ru-RU" sz="1100" dirty="0"/>
              <a:t> </a:t>
            </a:r>
            <a:r>
              <a:rPr lang="uk-UA" altLang="ru-RU" sz="1100" dirty="0" smtClean="0">
                <a:cs typeface="+mn-cs"/>
              </a:rPr>
              <a:t>Впровадження та виконання </a:t>
            </a:r>
            <a:r>
              <a:rPr lang="uk-UA" altLang="ru-RU" sz="1100" dirty="0" err="1" smtClean="0">
                <a:cs typeface="+mn-cs"/>
              </a:rPr>
              <a:t>СЕнМ</a:t>
            </a:r>
            <a:endParaRPr lang="en-US" altLang="ru-RU" sz="1100" dirty="0">
              <a:cs typeface="+mn-cs"/>
            </a:endParaRPr>
          </a:p>
        </p:txBody>
      </p:sp>
      <p:sp>
        <p:nvSpPr>
          <p:cNvPr id="79" name="AutoShape 23"/>
          <p:cNvSpPr>
            <a:spLocks noChangeArrowheads="1"/>
          </p:cNvSpPr>
          <p:nvPr/>
        </p:nvSpPr>
        <p:spPr bwMode="auto">
          <a:xfrm>
            <a:off x="6121400" y="2316163"/>
            <a:ext cx="1212850" cy="827087"/>
          </a:xfrm>
          <a:prstGeom prst="homePlate">
            <a:avLst>
              <a:gd name="adj" fmla="val 37494"/>
            </a:avLst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lIns="45720" tIns="0" rIns="0" bIns="0" anchor="ctr"/>
          <a:lstStyle>
            <a:lvl1pPr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793750"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uk-UA" altLang="ru-RU" sz="1100" dirty="0"/>
              <a:t>Тренінг</a:t>
            </a:r>
            <a:r>
              <a:rPr lang="en-US" altLang="ru-RU" sz="1100" dirty="0"/>
              <a:t> </a:t>
            </a:r>
            <a:r>
              <a:rPr lang="uk-UA" altLang="ru-RU" sz="1100" dirty="0" smtClean="0"/>
              <a:t>Контроль та перевірка </a:t>
            </a:r>
            <a:r>
              <a:rPr lang="uk-UA" altLang="ru-RU" sz="1100" dirty="0" err="1" smtClean="0"/>
              <a:t>СЕнМ</a:t>
            </a:r>
            <a:endParaRPr lang="en-US" altLang="ru-RU" sz="1100" dirty="0">
              <a:cs typeface="+mn-cs"/>
            </a:endParaRPr>
          </a:p>
        </p:txBody>
      </p:sp>
      <p:cxnSp>
        <p:nvCxnSpPr>
          <p:cNvPr id="20514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284163" y="4152900"/>
            <a:ext cx="1587" cy="1651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5" name="AutoShape 23"/>
          <p:cNvSpPr>
            <a:spLocks noChangeArrowheads="1"/>
          </p:cNvSpPr>
          <p:nvPr/>
        </p:nvSpPr>
        <p:spPr bwMode="auto">
          <a:xfrm>
            <a:off x="2159000" y="1801813"/>
            <a:ext cx="646113" cy="614362"/>
          </a:xfrm>
          <a:prstGeom prst="homePlate">
            <a:avLst>
              <a:gd name="adj" fmla="val 26706"/>
            </a:avLst>
          </a:prstGeom>
          <a:solidFill>
            <a:srgbClr val="FFC0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lIns="45720" tIns="0" rIns="0" bIns="0" anchor="ctr"/>
          <a:lstStyle>
            <a:lvl1pPr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100">
                <a:latin typeface="MetaBook-Roman"/>
                <a:cs typeface="Arial" panose="020B0604020202020204" pitchFamily="34" charset="0"/>
              </a:rPr>
              <a:t>Тренінг</a:t>
            </a:r>
            <a:endParaRPr lang="en-US" altLang="ru-RU" sz="110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ru-RU" sz="1100">
                <a:ea typeface="MS PGothic" panose="020B0600070205080204" pitchFamily="34" charset="-128"/>
                <a:cs typeface="Arial" panose="020B0604020202020204" pitchFamily="34" charset="0"/>
              </a:rPr>
              <a:t>SEU1</a:t>
            </a:r>
          </a:p>
        </p:txBody>
      </p:sp>
      <p:sp>
        <p:nvSpPr>
          <p:cNvPr id="20516" name="AutoShape 23"/>
          <p:cNvSpPr>
            <a:spLocks noChangeArrowheads="1"/>
          </p:cNvSpPr>
          <p:nvPr/>
        </p:nvSpPr>
        <p:spPr bwMode="auto">
          <a:xfrm>
            <a:off x="3265488" y="1808163"/>
            <a:ext cx="647700" cy="614362"/>
          </a:xfrm>
          <a:prstGeom prst="homePlate">
            <a:avLst>
              <a:gd name="adj" fmla="val 26771"/>
            </a:avLst>
          </a:prstGeom>
          <a:solidFill>
            <a:srgbClr val="FFC0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lIns="45720" tIns="0" rIns="0" bIns="0" anchor="ctr"/>
          <a:lstStyle>
            <a:lvl1pPr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100">
                <a:latin typeface="MetaBook-Roman"/>
                <a:cs typeface="Arial" panose="020B0604020202020204" pitchFamily="34" charset="0"/>
              </a:rPr>
              <a:t>Тренінг</a:t>
            </a:r>
            <a:r>
              <a:rPr lang="en-US" altLang="ru-RU" sz="1100">
                <a:latin typeface="MetaBook-Roman"/>
                <a:cs typeface="Arial" panose="020B0604020202020204" pitchFamily="34" charset="0"/>
              </a:rPr>
              <a:t> </a:t>
            </a:r>
            <a:r>
              <a:rPr lang="en-US" altLang="ru-RU" sz="1100">
                <a:ea typeface="MS PGothic" panose="020B0600070205080204" pitchFamily="34" charset="-128"/>
                <a:cs typeface="Arial" panose="020B0604020202020204" pitchFamily="34" charset="0"/>
              </a:rPr>
              <a:t>SEU2</a:t>
            </a:r>
          </a:p>
        </p:txBody>
      </p:sp>
      <p:sp>
        <p:nvSpPr>
          <p:cNvPr id="20517" name="AutoShape 23"/>
          <p:cNvSpPr>
            <a:spLocks noChangeArrowheads="1"/>
          </p:cNvSpPr>
          <p:nvPr/>
        </p:nvSpPr>
        <p:spPr bwMode="auto">
          <a:xfrm>
            <a:off x="2392363" y="2587625"/>
            <a:ext cx="976312" cy="614363"/>
          </a:xfrm>
          <a:prstGeom prst="homePlate">
            <a:avLst>
              <a:gd name="adj" fmla="val 26751"/>
            </a:avLst>
          </a:prstGeom>
          <a:solidFill>
            <a:srgbClr val="FFFF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lIns="45720" tIns="0" rIns="0" bIns="0" anchor="ctr"/>
          <a:lstStyle>
            <a:lvl1pPr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100">
                <a:ea typeface="MS PGothic" panose="020B0600070205080204" pitchFamily="34" charset="-128"/>
                <a:cs typeface="Arial" panose="020B0604020202020204" pitchFamily="34" charset="0"/>
              </a:rPr>
              <a:t>Оцінювання </a:t>
            </a:r>
            <a:r>
              <a:rPr lang="en-US" altLang="ru-RU" sz="1100">
                <a:ea typeface="MS PGothic" panose="020B0600070205080204" pitchFamily="34" charset="-128"/>
                <a:cs typeface="Arial" panose="020B0604020202020204" pitchFamily="34" charset="0"/>
              </a:rPr>
              <a:t>SEU2</a:t>
            </a:r>
          </a:p>
        </p:txBody>
      </p:sp>
      <p:sp>
        <p:nvSpPr>
          <p:cNvPr id="20518" name="AutoShape 23"/>
          <p:cNvSpPr>
            <a:spLocks noChangeArrowheads="1"/>
          </p:cNvSpPr>
          <p:nvPr/>
        </p:nvSpPr>
        <p:spPr bwMode="auto">
          <a:xfrm>
            <a:off x="3497263" y="2587625"/>
            <a:ext cx="990600" cy="614363"/>
          </a:xfrm>
          <a:prstGeom prst="homePlate">
            <a:avLst>
              <a:gd name="adj" fmla="val 26694"/>
            </a:avLst>
          </a:prstGeom>
          <a:solidFill>
            <a:srgbClr val="FFFF00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lIns="45720" tIns="0" rIns="0" bIns="0" anchor="ctr"/>
          <a:lstStyle>
            <a:lvl1pPr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793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100">
                <a:ea typeface="MS PGothic" panose="020B0600070205080204" pitchFamily="34" charset="-128"/>
                <a:cs typeface="Arial" panose="020B0604020202020204" pitchFamily="34" charset="0"/>
              </a:rPr>
              <a:t>Оцінювання </a:t>
            </a:r>
            <a:r>
              <a:rPr lang="en-US" altLang="ru-RU" sz="1100">
                <a:ea typeface="MS PGothic" panose="020B0600070205080204" pitchFamily="34" charset="-128"/>
                <a:cs typeface="Arial" panose="020B0604020202020204" pitchFamily="34" charset="0"/>
              </a:rPr>
              <a:t>SEU2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306638" y="3851275"/>
            <a:ext cx="155575" cy="153988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730500" y="3849688"/>
            <a:ext cx="155575" cy="153987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381375" y="3851275"/>
            <a:ext cx="155575" cy="153988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3863975" y="3852863"/>
            <a:ext cx="155575" cy="155575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0523" name="Group 36"/>
          <p:cNvGrpSpPr>
            <a:grpSpLocks/>
          </p:cNvGrpSpPr>
          <p:nvPr/>
        </p:nvGrpSpPr>
        <p:grpSpPr bwMode="auto">
          <a:xfrm>
            <a:off x="7553325" y="2232025"/>
            <a:ext cx="1038225" cy="800100"/>
            <a:chOff x="7636691" y="2721553"/>
            <a:chExt cx="884311" cy="615453"/>
          </a:xfrm>
        </p:grpSpPr>
        <p:sp>
          <p:nvSpPr>
            <p:cNvPr id="27" name="Rounded Rectangle 26"/>
            <p:cNvSpPr/>
            <p:nvPr/>
          </p:nvSpPr>
          <p:spPr bwMode="auto">
            <a:xfrm rot="18753458">
              <a:off x="7788023" y="2706790"/>
              <a:ext cx="615453" cy="64497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 w="3175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61" name="TextBox 27"/>
            <p:cNvSpPr txBox="1">
              <a:spLocks noChangeArrowheads="1"/>
            </p:cNvSpPr>
            <p:nvPr/>
          </p:nvSpPr>
          <p:spPr bwMode="auto">
            <a:xfrm>
              <a:off x="7636691" y="2835972"/>
              <a:ext cx="884311" cy="46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uk-UA" altLang="en-US" sz="1100">
                  <a:cs typeface="Arial" panose="020B0604020202020204" pitchFamily="34" charset="0"/>
                </a:rPr>
                <a:t>Внутрішні аудити СЕнМ</a:t>
              </a:r>
              <a:endParaRPr lang="en-US" altLang="en-US" sz="1100">
                <a:cs typeface="Arial" panose="020B0604020202020204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232235" y="4657960"/>
            <a:ext cx="8684680" cy="345645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0000"/>
                </a:srgbClr>
              </a:gs>
              <a:gs pos="83000">
                <a:schemeClr val="accent1">
                  <a:shade val="67500"/>
                  <a:satMod val="115000"/>
                  <a:alpha val="51000"/>
                  <a:lumMod val="22000"/>
                  <a:lumOff val="78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4" name="Subtitle 4"/>
          <p:cNvSpPr txBox="1">
            <a:spLocks/>
          </p:cNvSpPr>
          <p:nvPr/>
        </p:nvSpPr>
        <p:spPr bwMode="auto">
          <a:xfrm>
            <a:off x="1735138" y="4710113"/>
            <a:ext cx="5840412" cy="293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537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3537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uk-UA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Підтримка міжнародних та національних експертів</a:t>
            </a:r>
            <a:endParaRPr lang="en-US" altLang="en-US" sz="16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528" name="Straight Arrow Connector 39"/>
          <p:cNvCxnSpPr>
            <a:cxnSpLocks noChangeShapeType="1"/>
          </p:cNvCxnSpPr>
          <p:nvPr/>
        </p:nvCxnSpPr>
        <p:spPr bwMode="auto">
          <a:xfrm>
            <a:off x="269875" y="4235450"/>
            <a:ext cx="875506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9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923925" y="415925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0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1538288" y="415925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1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2152650" y="415925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2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2767013" y="415925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3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3419475" y="415925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4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4059238" y="416560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5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4673600" y="416560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6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5287963" y="416560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7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5902325" y="416560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8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6530975" y="415925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9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7183438" y="416560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0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7797800" y="4165600"/>
            <a:ext cx="1588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1" name="Прямая соединительная линия 22"/>
          <p:cNvCxnSpPr>
            <a:cxnSpLocks noChangeShapeType="1"/>
          </p:cNvCxnSpPr>
          <p:nvPr/>
        </p:nvCxnSpPr>
        <p:spPr bwMode="auto">
          <a:xfrm flipV="1">
            <a:off x="8412163" y="4165600"/>
            <a:ext cx="1587" cy="1666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2" name="Text Box 32"/>
          <p:cNvSpPr txBox="1">
            <a:spLocks noChangeArrowheads="1"/>
          </p:cNvSpPr>
          <p:nvPr/>
        </p:nvSpPr>
        <p:spPr bwMode="auto">
          <a:xfrm>
            <a:off x="808038" y="4273550"/>
            <a:ext cx="230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543" name="Text Box 32"/>
          <p:cNvSpPr txBox="1">
            <a:spLocks noChangeArrowheads="1"/>
          </p:cNvSpPr>
          <p:nvPr/>
        </p:nvSpPr>
        <p:spPr bwMode="auto">
          <a:xfrm>
            <a:off x="1422400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44" name="Text Box 32"/>
          <p:cNvSpPr txBox="1">
            <a:spLocks noChangeArrowheads="1"/>
          </p:cNvSpPr>
          <p:nvPr/>
        </p:nvSpPr>
        <p:spPr bwMode="auto">
          <a:xfrm>
            <a:off x="2036763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545" name="Text Box 32"/>
          <p:cNvSpPr txBox="1">
            <a:spLocks noChangeArrowheads="1"/>
          </p:cNvSpPr>
          <p:nvPr/>
        </p:nvSpPr>
        <p:spPr bwMode="auto">
          <a:xfrm>
            <a:off x="2651125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546" name="Text Box 32"/>
          <p:cNvSpPr txBox="1">
            <a:spLocks noChangeArrowheads="1"/>
          </p:cNvSpPr>
          <p:nvPr/>
        </p:nvSpPr>
        <p:spPr bwMode="auto">
          <a:xfrm>
            <a:off x="3303588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547" name="Text Box 32"/>
          <p:cNvSpPr txBox="1">
            <a:spLocks noChangeArrowheads="1"/>
          </p:cNvSpPr>
          <p:nvPr/>
        </p:nvSpPr>
        <p:spPr bwMode="auto">
          <a:xfrm>
            <a:off x="3957638" y="4273550"/>
            <a:ext cx="230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48" name="Text Box 32"/>
          <p:cNvSpPr txBox="1">
            <a:spLocks noChangeArrowheads="1"/>
          </p:cNvSpPr>
          <p:nvPr/>
        </p:nvSpPr>
        <p:spPr bwMode="auto">
          <a:xfrm>
            <a:off x="4572000" y="4273550"/>
            <a:ext cx="230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549" name="Text Box 32"/>
          <p:cNvSpPr txBox="1">
            <a:spLocks noChangeArrowheads="1"/>
          </p:cNvSpPr>
          <p:nvPr/>
        </p:nvSpPr>
        <p:spPr bwMode="auto">
          <a:xfrm>
            <a:off x="5184775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550" name="Text Box 32"/>
          <p:cNvSpPr txBox="1">
            <a:spLocks noChangeArrowheads="1"/>
          </p:cNvSpPr>
          <p:nvPr/>
        </p:nvSpPr>
        <p:spPr bwMode="auto">
          <a:xfrm>
            <a:off x="5800725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551" name="Text Box 32"/>
          <p:cNvSpPr txBox="1">
            <a:spLocks noChangeArrowheads="1"/>
          </p:cNvSpPr>
          <p:nvPr/>
        </p:nvSpPr>
        <p:spPr bwMode="auto">
          <a:xfrm>
            <a:off x="6415088" y="4273550"/>
            <a:ext cx="2317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552" name="Text Box 32"/>
          <p:cNvSpPr txBox="1">
            <a:spLocks noChangeArrowheads="1"/>
          </p:cNvSpPr>
          <p:nvPr/>
        </p:nvSpPr>
        <p:spPr bwMode="auto">
          <a:xfrm>
            <a:off x="7067550" y="4273550"/>
            <a:ext cx="230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553" name="Text Box 32"/>
          <p:cNvSpPr txBox="1">
            <a:spLocks noChangeArrowheads="1"/>
          </p:cNvSpPr>
          <p:nvPr/>
        </p:nvSpPr>
        <p:spPr bwMode="auto">
          <a:xfrm>
            <a:off x="7683500" y="4273550"/>
            <a:ext cx="230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554" name="Text Box 32"/>
          <p:cNvSpPr txBox="1">
            <a:spLocks noChangeArrowheads="1"/>
          </p:cNvSpPr>
          <p:nvPr/>
        </p:nvSpPr>
        <p:spPr bwMode="auto">
          <a:xfrm>
            <a:off x="8297863" y="4273550"/>
            <a:ext cx="230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ru-RU" sz="1200">
                <a:ea typeface="MS PGothic" panose="020B0600070205080204" pitchFamily="34" charset="-128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87" name="Subtitle 4"/>
          <p:cNvSpPr txBox="1">
            <a:spLocks/>
          </p:cNvSpPr>
          <p:nvPr/>
        </p:nvSpPr>
        <p:spPr bwMode="auto">
          <a:xfrm>
            <a:off x="103188" y="5824538"/>
            <a:ext cx="1312862" cy="4841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235373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235373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uk-UA" altLang="en-US" sz="1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Візит підприємств експертами</a:t>
            </a:r>
            <a:endParaRPr lang="en-IE" altLang="en-US" sz="16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759450"/>
            <a:ext cx="814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772150"/>
            <a:ext cx="814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5759450"/>
            <a:ext cx="815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18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431925"/>
            <a:ext cx="8291512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89376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Програма ЮНІДО технічної підтримки СЕнМ/ОЕС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19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0213" y="2163763"/>
          <a:ext cx="8132763" cy="765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771"/>
                <a:gridCol w="546719"/>
                <a:gridCol w="890460"/>
                <a:gridCol w="644393"/>
                <a:gridCol w="966590"/>
                <a:gridCol w="653101"/>
                <a:gridCol w="940464"/>
                <a:gridCol w="670516"/>
                <a:gridCol w="1245246"/>
                <a:gridCol w="717503"/>
              </a:tblGrid>
              <a:tr h="22852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1-2 </a:t>
                      </a:r>
                      <a:r>
                        <a:rPr lang="uk-UA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місяці</a:t>
                      </a:r>
                      <a:endParaRPr lang="en-GB" sz="900" dirty="0">
                        <a:solidFill>
                          <a:srgbClr val="33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 дні</a:t>
                      </a:r>
                      <a:endParaRPr lang="en-GB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1,5-2</a:t>
                      </a:r>
                      <a:r>
                        <a:rPr lang="uk-UA" sz="900" baseline="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 місяці</a:t>
                      </a:r>
                      <a:endParaRPr lang="en-GB" sz="900" dirty="0">
                        <a:solidFill>
                          <a:srgbClr val="33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дні</a:t>
                      </a:r>
                      <a:endParaRPr lang="en-GB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4-6 місяців</a:t>
                      </a:r>
                      <a:endParaRPr lang="en-GB" sz="900" dirty="0">
                        <a:solidFill>
                          <a:srgbClr val="33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дні</a:t>
                      </a:r>
                      <a:endParaRPr lang="en-GB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4-6 місяців</a:t>
                      </a:r>
                      <a:endParaRPr lang="en-GB" sz="900" dirty="0">
                        <a:solidFill>
                          <a:srgbClr val="33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дні</a:t>
                      </a:r>
                      <a:endParaRPr lang="en-GB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rgbClr val="3333CC"/>
                          </a:solidFill>
                          <a:latin typeface="Calibri" panose="020F0502020204030204" pitchFamily="34" charset="0"/>
                        </a:rPr>
                        <a:t>2-3 місяці</a:t>
                      </a:r>
                      <a:endParaRPr lang="en-GB" sz="900" dirty="0">
                        <a:solidFill>
                          <a:srgbClr val="33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½</a:t>
                      </a:r>
                      <a:r>
                        <a:rPr lang="uk-UA" sz="9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дня</a:t>
                      </a:r>
                      <a:endParaRPr lang="en-GB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536655">
                <a:tc>
                  <a:txBody>
                    <a:bodyPr/>
                    <a:lstStyle/>
                    <a:p>
                      <a:endParaRPr lang="uk-UA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uk-UA" sz="7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Підготовка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Тренінг для корис-тувачів</a:t>
                      </a:r>
                      <a:endParaRPr lang="en-GB" sz="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Команда ПП працює над</a:t>
                      </a:r>
                      <a:r>
                        <a:rPr lang="uk-UA" sz="7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впровад-женням СЕнМ</a:t>
                      </a:r>
                      <a:endParaRPr lang="en-GB" sz="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Експерт-ний рівень</a:t>
                      </a:r>
                    </a:p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Модуль 1</a:t>
                      </a:r>
                      <a:endParaRPr lang="en-GB" sz="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Команда ПП працює над</a:t>
                      </a:r>
                      <a:r>
                        <a:rPr lang="uk-UA" sz="7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впровадженням СЕнМ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Експертний рівень</a:t>
                      </a:r>
                    </a:p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Модуль 2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Команда ПП працює над</a:t>
                      </a:r>
                      <a:r>
                        <a:rPr lang="uk-UA" sz="7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впровад-женням СЕнМ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Експертний рівень</a:t>
                      </a:r>
                    </a:p>
                    <a:p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Модуль 3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Команда ПП працює над</a:t>
                      </a:r>
                      <a:r>
                        <a:rPr lang="uk-UA" sz="7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впровадженням СЕнМ</a:t>
                      </a:r>
                      <a:endParaRPr lang="en-GB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Екзамен для експертів</a:t>
                      </a:r>
                      <a:endParaRPr lang="en-GB" sz="7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445" marR="91445" marT="45680" marB="4568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55" name="Hexagon 2"/>
          <p:cNvSpPr>
            <a:spLocks noChangeArrowheads="1"/>
          </p:cNvSpPr>
          <p:nvPr/>
        </p:nvSpPr>
        <p:spPr bwMode="auto">
          <a:xfrm>
            <a:off x="7907338" y="2397125"/>
            <a:ext cx="588962" cy="328613"/>
          </a:xfrm>
          <a:prstGeom prst="hexagon">
            <a:avLst>
              <a:gd name="adj" fmla="val 25025"/>
              <a:gd name="vf" fmla="val 115470"/>
            </a:avLst>
          </a:prstGeom>
          <a:noFill/>
          <a:ln w="9525" algn="ctr">
            <a:solidFill>
              <a:srgbClr val="99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endParaRPr lang="ru-RU" altLang="ru-RU" sz="1800" b="0">
              <a:cs typeface="Arial" panose="020B0604020202020204" pitchFamily="34" charset="0"/>
            </a:endParaRPr>
          </a:p>
        </p:txBody>
      </p:sp>
      <p:sp>
        <p:nvSpPr>
          <p:cNvPr id="21556" name="Pentagon 3"/>
          <p:cNvSpPr>
            <a:spLocks noChangeArrowheads="1"/>
          </p:cNvSpPr>
          <p:nvPr/>
        </p:nvSpPr>
        <p:spPr bwMode="auto">
          <a:xfrm>
            <a:off x="479425" y="2447925"/>
            <a:ext cx="688975" cy="277813"/>
          </a:xfrm>
          <a:prstGeom prst="homePlate">
            <a:avLst>
              <a:gd name="adj" fmla="val 50117"/>
            </a:avLst>
          </a:prstGeom>
          <a:noFill/>
          <a:ln w="9525" algn="ctr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endParaRPr lang="ru-RU" altLang="ru-RU" sz="1800" b="0">
              <a:cs typeface="Arial" panose="020B0604020202020204" pitchFamily="34" charset="0"/>
            </a:endParaRPr>
          </a:p>
        </p:txBody>
      </p:sp>
      <p:cxnSp>
        <p:nvCxnSpPr>
          <p:cNvPr id="21557" name="Straight Arrow Connector 6"/>
          <p:cNvCxnSpPr>
            <a:cxnSpLocks noChangeShapeType="1"/>
          </p:cNvCxnSpPr>
          <p:nvPr/>
        </p:nvCxnSpPr>
        <p:spPr bwMode="auto">
          <a:xfrm>
            <a:off x="430213" y="2163763"/>
            <a:ext cx="81327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8" name="TextBox 7"/>
          <p:cNvSpPr txBox="1">
            <a:spLocks noChangeArrowheads="1"/>
          </p:cNvSpPr>
          <p:nvPr/>
        </p:nvSpPr>
        <p:spPr bwMode="auto">
          <a:xfrm>
            <a:off x="8102600" y="1901825"/>
            <a:ext cx="3857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000">
                <a:latin typeface="Calibri" panose="020F0502020204030204" pitchFamily="34" charset="0"/>
              </a:rPr>
              <a:t>час</a:t>
            </a:r>
            <a:endParaRPr lang="en-GB" altLang="ru-RU" sz="100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838" y="3087688"/>
            <a:ext cx="1114425" cy="116840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Власне оцінювання СЕнМ ПП</a:t>
            </a:r>
          </a:p>
          <a:p>
            <a:pPr>
              <a:defRPr/>
            </a:pPr>
            <a:endParaRPr lang="uk-UA" sz="1000" b="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Збір вхідних даних</a:t>
            </a:r>
            <a:endParaRPr lang="en-GB" sz="1000" b="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087688"/>
            <a:ext cx="1398588" cy="1322387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Енергополітика (початкова версія)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Матриця ролей та відповідальності (початкова версія)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Подальший збір даних</a:t>
            </a:r>
            <a:endParaRPr lang="en-GB" sz="1000" b="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088" y="3087688"/>
            <a:ext cx="1204912" cy="301625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Енергополітика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Матриця ролей і відповідаль-ності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Суттєві споживачі енергії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Показники енерго-ефективності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Перелік можливостей і план дій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Енерго-збереження та економія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Підвищення ефективності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22838" y="3098800"/>
            <a:ext cx="1204912" cy="3324225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Тренування на основі відібраних суттєвих споживачах енергії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Покращення робочого процесу та контролю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План залучення кадрів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Впровадження заходів з ЕЕ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Енерго-збереження та економія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Підвищення ефективності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3963" y="3100388"/>
            <a:ext cx="1379537" cy="301625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Перевірка, верифікація та звітування енерго-ефективності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Перегляд керівництвом енерго-ефективності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Рішення на майбутнє на основі внутрішнього аудиту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Енерго-збереження та економія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Підвищення ефективності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0013" y="3114675"/>
            <a:ext cx="1358900" cy="2247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uk-UA" sz="1000" dirty="0">
                <a:latin typeface="Calibri" panose="020F0502020204030204" pitchFamily="34" charset="0"/>
              </a:rPr>
              <a:t>Результати: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Учасники тренінгів отримують кваліфікацію Експертів з СЕнМ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СЕнМ впроваджені на ПП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Енерго-збереження та економія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uk-UA" sz="1000" b="0" dirty="0">
                <a:latin typeface="Calibri" panose="020F0502020204030204" pitchFamily="34" charset="0"/>
              </a:rPr>
              <a:t>Підвищення ефективності</a:t>
            </a:r>
          </a:p>
        </p:txBody>
      </p:sp>
      <p:sp>
        <p:nvSpPr>
          <p:cNvPr id="21565" name="TextBox 18"/>
          <p:cNvSpPr txBox="1">
            <a:spLocks noChangeArrowheads="1"/>
          </p:cNvSpPr>
          <p:nvPr/>
        </p:nvSpPr>
        <p:spPr bwMode="auto">
          <a:xfrm>
            <a:off x="350838" y="4670425"/>
            <a:ext cx="1114425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000" u="sng">
                <a:solidFill>
                  <a:srgbClr val="FF0000"/>
                </a:solidFill>
                <a:latin typeface="Calibri" panose="020F0502020204030204" pitchFamily="34" charset="0"/>
              </a:rPr>
              <a:t>Примітки</a:t>
            </a:r>
            <a:endParaRPr lang="en-GB" altLang="ru-RU" sz="1000" b="0" u="sng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566" name="TextBox 19"/>
          <p:cNvSpPr txBox="1">
            <a:spLocks noChangeArrowheads="1"/>
          </p:cNvSpPr>
          <p:nvPr/>
        </p:nvSpPr>
        <p:spPr bwMode="auto">
          <a:xfrm>
            <a:off x="96838" y="4933950"/>
            <a:ext cx="8905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1000">
                <a:latin typeface="Calibri" panose="020F0502020204030204" pitchFamily="34" charset="0"/>
              </a:rPr>
              <a:t>Команда ПП</a:t>
            </a:r>
            <a:endParaRPr lang="en-GB" altLang="ru-RU" sz="1000" b="0">
              <a:latin typeface="Calibri" panose="020F0502020204030204" pitchFamily="34" charset="0"/>
            </a:endParaRPr>
          </a:p>
        </p:txBody>
      </p:sp>
      <p:sp>
        <p:nvSpPr>
          <p:cNvPr id="21567" name="TextBox 20"/>
          <p:cNvSpPr txBox="1">
            <a:spLocks noChangeArrowheads="1"/>
          </p:cNvSpPr>
          <p:nvPr/>
        </p:nvSpPr>
        <p:spPr bwMode="auto">
          <a:xfrm>
            <a:off x="908050" y="4948238"/>
            <a:ext cx="226695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uk-UA" altLang="ru-RU" sz="900" b="0">
                <a:latin typeface="Calibri" panose="020F0502020204030204" pitchFamily="34" charset="0"/>
              </a:rPr>
              <a:t>Команда Підприємства-партнера (ПП) створюється із учасників тренінгу Експертного рівня і 1-2 національних консультантів</a:t>
            </a:r>
          </a:p>
          <a:p>
            <a:r>
              <a:rPr lang="uk-UA" altLang="ru-RU" sz="900" b="0">
                <a:latin typeface="Calibri" panose="020F0502020204030204" pitchFamily="34" charset="0"/>
              </a:rPr>
              <a:t>Поточне і періодичне спілкування під час вебінарів, електронним листуванням і телефонним спілкуванням між тренерами і командою ПП для огляду досягнень, обговорення цілей і створення керівництва виконання</a:t>
            </a:r>
            <a:endParaRPr lang="en-GB" altLang="ru-RU" sz="9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89376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Програма ЮНІДО технічної підтримки СЕнМ/ОЕС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30188" y="1474788"/>
            <a:ext cx="79517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2700"/>
              </a:lnSpc>
              <a:spcBef>
                <a:spcPts val="1200"/>
              </a:spcBef>
              <a:defRPr/>
            </a:pPr>
            <a:r>
              <a:rPr lang="uk-UA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Ресурси </a:t>
            </a:r>
            <a:r>
              <a:rPr lang="en-US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– </a:t>
            </a:r>
            <a:r>
              <a:rPr lang="uk-UA" sz="2600" kern="0" cap="all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ІНСТУМЕНТИ </a:t>
            </a:r>
            <a:r>
              <a:rPr lang="uk-UA" sz="2600" kern="0" dirty="0">
                <a:solidFill>
                  <a:srgbClr val="235373"/>
                </a:solidFill>
                <a:latin typeface="Calibri" panose="020F0502020204030204" pitchFamily="34" charset="0"/>
                <a:ea typeface="+mj-ea"/>
                <a:cs typeface="+mj-cs"/>
              </a:rPr>
              <a:t>впровадження</a:t>
            </a:r>
            <a:endParaRPr lang="en-US" sz="2600" kern="0" dirty="0">
              <a:solidFill>
                <a:srgbClr val="235373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105025"/>
            <a:ext cx="30337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130425"/>
            <a:ext cx="43989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143250"/>
            <a:ext cx="2043112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16"/>
          <p:cNvGrpSpPr>
            <a:grpSpLocks noChangeAspect="1"/>
          </p:cNvGrpSpPr>
          <p:nvPr/>
        </p:nvGrpSpPr>
        <p:grpSpPr bwMode="auto">
          <a:xfrm>
            <a:off x="6991350" y="3752850"/>
            <a:ext cx="2024063" cy="2711450"/>
            <a:chOff x="1446234" y="1833586"/>
            <a:chExt cx="2562202" cy="3431399"/>
          </a:xfrm>
        </p:grpSpPr>
        <p:pic>
          <p:nvPicPr>
            <p:cNvPr id="2253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34" y="1833586"/>
              <a:ext cx="2562202" cy="130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36" y="3130135"/>
              <a:ext cx="2554962" cy="213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r="49055"/>
          <a:stretch>
            <a:fillRect/>
          </a:stretch>
        </p:blipFill>
        <p:spPr bwMode="auto">
          <a:xfrm>
            <a:off x="3652838" y="3829050"/>
            <a:ext cx="18383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17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00238"/>
            <a:ext cx="8424863" cy="1143000"/>
          </a:xfrm>
        </p:spPr>
        <p:txBody>
          <a:bodyPr/>
          <a:lstStyle/>
          <a:p>
            <a:pPr eaLnBrk="1" hangingPunct="1"/>
            <a:r>
              <a:rPr lang="uk-UA" altLang="en-US" sz="3200" b="1" smtClean="0">
                <a:solidFill>
                  <a:srgbClr val="003399"/>
                </a:solidFill>
                <a:latin typeface="Calibri" panose="020F0502020204030204" pitchFamily="34" charset="0"/>
              </a:rPr>
              <a:t>Дякуємо за увагу!</a:t>
            </a:r>
            <a:endParaRPr lang="en-GB" altLang="en-US" b="1" smtClean="0">
              <a:latin typeface="Calibri" panose="020F0502020204030204" pitchFamily="34" charset="0"/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1785938" y="2838450"/>
            <a:ext cx="63214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Група Управління Проекту</a:t>
            </a:r>
            <a:endParaRPr lang="en-US" altLang="en-US" b="0">
              <a:solidFill>
                <a:srgbClr val="7F7F7F"/>
              </a:solidFill>
              <a:latin typeface="MetaBook-Roman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	A:	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вул. Еспланадна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,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 20,оф. 701</a:t>
            </a:r>
            <a:endParaRPr lang="en-US" altLang="en-US" b="0">
              <a:solidFill>
                <a:srgbClr val="7F7F7F"/>
              </a:solidFill>
              <a:latin typeface="MetaBook-Roman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		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Київ, 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01601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,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 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Україна</a:t>
            </a:r>
            <a:endParaRPr lang="en-US" altLang="en-US" b="0">
              <a:solidFill>
                <a:srgbClr val="7F7F7F"/>
              </a:solidFill>
              <a:latin typeface="MetaBook-Roman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	T: 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	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+38(044)253-5960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/>
            </a:r>
            <a:b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</a:b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F: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	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+38(044)253-5961</a:t>
            </a: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/>
            </a:r>
            <a:b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</a:b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E:	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  <a:hlinkClick r:id="rId2"/>
              </a:rPr>
              <a:t>ukriee-project@unido.org</a:t>
            </a:r>
            <a:endParaRPr lang="uk-UA" altLang="en-US" b="0">
              <a:solidFill>
                <a:srgbClr val="7F7F7F"/>
              </a:solidFill>
              <a:latin typeface="MetaBook-Roman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uk-UA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    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W:	</a:t>
            </a: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  <a:hlinkClick r:id="rId3"/>
              </a:rPr>
              <a:t>www.ukriee.org.ua</a:t>
            </a:r>
            <a:endParaRPr lang="en-US" altLang="en-US" b="0">
              <a:solidFill>
                <a:srgbClr val="7F7F7F"/>
              </a:solidFill>
              <a:latin typeface="MetaBook-Roman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b="0">
                <a:solidFill>
                  <a:srgbClr val="7F7F7F"/>
                </a:solidFill>
                <a:latin typeface="MetaBook-Roman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6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20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38125" y="1122363"/>
            <a:ext cx="8870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Інформація про </a:t>
            </a:r>
            <a:r>
              <a:rPr lang="en-US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UNIDO</a:t>
            </a: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 (ЮНІДО)</a:t>
            </a:r>
            <a:endParaRPr lang="en-US" altLang="en-US" sz="2800" b="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grpSp>
        <p:nvGrpSpPr>
          <p:cNvPr id="6147" name="Group 19"/>
          <p:cNvGrpSpPr>
            <a:grpSpLocks/>
          </p:cNvGrpSpPr>
          <p:nvPr/>
        </p:nvGrpSpPr>
        <p:grpSpPr bwMode="auto">
          <a:xfrm>
            <a:off x="369888" y="1558925"/>
            <a:ext cx="8440737" cy="4872038"/>
            <a:chOff x="571471" y="1447574"/>
            <a:chExt cx="5768213" cy="2296398"/>
          </a:xfrm>
        </p:grpSpPr>
        <p:sp>
          <p:nvSpPr>
            <p:cNvPr id="4" name="Rounded Rectangle 187"/>
            <p:cNvSpPr/>
            <p:nvPr/>
          </p:nvSpPr>
          <p:spPr bwMode="auto">
            <a:xfrm>
              <a:off x="571471" y="1447574"/>
              <a:ext cx="5768213" cy="22963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5" name="Content Placeholder 5"/>
            <p:cNvSpPr>
              <a:spLocks/>
            </p:cNvSpPr>
            <p:nvPr/>
          </p:nvSpPr>
          <p:spPr bwMode="auto">
            <a:xfrm>
              <a:off x="571471" y="1460295"/>
              <a:ext cx="5768213" cy="19851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endParaRPr lang="uk-UA" altLang="en-US" sz="160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85000"/>
                </a:lnSpc>
              </a:pPr>
              <a:r>
                <a:rPr lang="uk-UA" altLang="en-US" sz="1800">
                  <a:ea typeface="MS PGothic" panose="020B0600070205080204" pitchFamily="34" charset="-128"/>
                  <a:cs typeface="Arial" panose="020B0604020202020204" pitchFamily="34" charset="0"/>
                </a:rPr>
                <a:t>          </a:t>
              </a:r>
              <a:r>
                <a:rPr lang="uk-UA" altLang="en-US" sz="2000">
                  <a:solidFill>
                    <a:srgbClr val="28374A"/>
                  </a:solidFill>
                  <a:latin typeface="Calibri" panose="020F0502020204030204" pitchFamily="34" charset="0"/>
                  <a:ea typeface="MS PGothic" panose="020B0600070205080204" pitchFamily="34" charset="-128"/>
                </a:rPr>
                <a:t>Організація Об’єднаних Націй з промислового розвитку (ЮНІДО)</a:t>
              </a:r>
              <a:endParaRPr lang="uk-UA" altLang="en-US" sz="180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85000"/>
                </a:lnSpc>
              </a:pPr>
              <a:endParaRPr lang="uk-UA" altLang="en-US" sz="180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створена у 1966 році згідно з резолюцією 2152 (ХХІ) ГА ООН як автономна організація в рамках ООН;</a:t>
              </a:r>
            </a:p>
            <a:p>
              <a:pPr eaLnBrk="1" hangingPunct="1">
                <a:lnSpc>
                  <a:spcPct val="85000"/>
                </a:lnSpc>
              </a:pPr>
              <a:endParaRPr lang="uk-UA" altLang="en-US" sz="20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З 1 січня 1986 року ЮНІДО набула статусу спеціалізованої установи ООН;</a:t>
              </a:r>
            </a:p>
            <a:p>
              <a:pPr eaLnBrk="1" hangingPunct="1">
                <a:lnSpc>
                  <a:spcPct val="85000"/>
                </a:lnSpc>
              </a:pPr>
              <a:endParaRPr lang="uk-UA" altLang="en-US" sz="20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мета ЮНІДО: сприяння промисловому розвитку та прискореній індустріалізації країн, що розвиваються шляхом мобілізації національних і міжнародних ресурсів.</a:t>
              </a:r>
            </a:p>
            <a:p>
              <a:pPr>
                <a:spcBef>
                  <a:spcPct val="20000"/>
                </a:spcBef>
                <a:buFontTx/>
                <a:buChar char="•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Пріоритети: </a:t>
              </a:r>
            </a:p>
            <a:p>
              <a:pPr lvl="2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скорочення бідності шляхом продуктивної діяльності; </a:t>
              </a:r>
            </a:p>
            <a:p>
              <a:pPr lvl="2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розвиток торговельних можливостей; </a:t>
              </a:r>
            </a:p>
            <a:p>
              <a:pPr lvl="2">
                <a:spcBef>
                  <a:spcPct val="20000"/>
                </a:spcBef>
                <a:buFont typeface="Wingdings" panose="05000000000000000000" pitchFamily="2" charset="2"/>
                <a:buChar char="§"/>
              </a:pPr>
              <a:r>
                <a:rPr lang="uk-UA" altLang="en-US" sz="20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енергетика та довкілля.</a:t>
              </a:r>
            </a:p>
            <a:p>
              <a:pPr eaLnBrk="1" hangingPunct="1">
                <a:lnSpc>
                  <a:spcPct val="85000"/>
                </a:lnSpc>
                <a:buFontTx/>
                <a:buChar char="•"/>
              </a:pPr>
              <a:endParaRPr lang="uk-UA" altLang="en-US" sz="20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</a:pPr>
              <a:endParaRPr lang="en-US" altLang="en-US" sz="1200"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148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2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8125" y="1122363"/>
            <a:ext cx="8870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Інформація про </a:t>
            </a:r>
            <a:r>
              <a:rPr lang="en-US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UNIDO</a:t>
            </a: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 (ЮНІДО)</a:t>
            </a:r>
            <a:endParaRPr lang="en-US" altLang="en-US" sz="2800" b="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grpSp>
        <p:nvGrpSpPr>
          <p:cNvPr id="7171" name="Group 19"/>
          <p:cNvGrpSpPr>
            <a:grpSpLocks/>
          </p:cNvGrpSpPr>
          <p:nvPr/>
        </p:nvGrpSpPr>
        <p:grpSpPr bwMode="auto">
          <a:xfrm>
            <a:off x="369888" y="1731963"/>
            <a:ext cx="8440737" cy="4581525"/>
            <a:chOff x="571471" y="1533249"/>
            <a:chExt cx="5768213" cy="2296398"/>
          </a:xfrm>
        </p:grpSpPr>
        <p:sp>
          <p:nvSpPr>
            <p:cNvPr id="4" name="Rounded Rectangle 187"/>
            <p:cNvSpPr/>
            <p:nvPr/>
          </p:nvSpPr>
          <p:spPr bwMode="auto">
            <a:xfrm>
              <a:off x="571471" y="1533249"/>
              <a:ext cx="5768213" cy="22963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5" name="Content Placeholder 5"/>
            <p:cNvSpPr>
              <a:spLocks/>
            </p:cNvSpPr>
            <p:nvPr/>
          </p:nvSpPr>
          <p:spPr bwMode="auto">
            <a:xfrm>
              <a:off x="571471" y="1588152"/>
              <a:ext cx="5768213" cy="185717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                           </a:t>
              </a:r>
              <a:r>
                <a:rPr lang="uk-UA" sz="2000" dirty="0" smtClean="0">
                  <a:solidFill>
                    <a:schemeClr val="accent3"/>
                  </a:solidFill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Головними напрямками діяльності ЮНІДО є:</a:t>
              </a:r>
            </a:p>
            <a:p>
              <a:pPr marL="365125" lvl="1" indent="-365125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надання допомоги, у тому числі консультацій, країнам, що розвиваються та країнам з перехідною економікою з метою розбудови та модернізації промисловості, сприяння впровадженню промислових технологій, спрямованих на повне використання потенційних природних та людських ресурсів зазначених країн;</a:t>
              </a:r>
            </a:p>
            <a:p>
              <a:pPr marL="365125" lvl="1" indent="-365125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marL="365125" lvl="1" indent="-365125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сприяння зміцненню співробітництва між промислово розвиненими країнами та країнами, що розвиваються і країнами з перехідною економікою, надання технічної та консультаційної допомоги, залучення інвестицій з метою реалізації конкретних проектів промислового розвитку;</a:t>
              </a:r>
            </a:p>
            <a:p>
              <a:pPr marL="365125" lvl="1" indent="-365125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uk-UA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marL="365125" lvl="1" indent="-365125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координація діяльності у рамках системи ООН у питаннях сприяння промисловому розвитку країн, що розвиваються, та країн з перехідною економікою.</a:t>
              </a:r>
            </a:p>
            <a:p>
              <a:pPr marL="365125" indent="-365125"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uk-UA" altLang="en-US" sz="18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en-US" altLang="en-US" sz="12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7172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3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8125" y="1122363"/>
            <a:ext cx="8870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Інформація про </a:t>
            </a:r>
            <a:r>
              <a:rPr lang="en-US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UNIDO</a:t>
            </a: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 (ЮНІДО)</a:t>
            </a:r>
            <a:endParaRPr lang="en-US" altLang="en-US" sz="2800" b="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grpSp>
        <p:nvGrpSpPr>
          <p:cNvPr id="8195" name="Group 19"/>
          <p:cNvGrpSpPr>
            <a:grpSpLocks/>
          </p:cNvGrpSpPr>
          <p:nvPr/>
        </p:nvGrpSpPr>
        <p:grpSpPr bwMode="auto">
          <a:xfrm>
            <a:off x="369888" y="1731963"/>
            <a:ext cx="8440737" cy="1925637"/>
            <a:chOff x="571471" y="1533249"/>
            <a:chExt cx="5768213" cy="2296398"/>
          </a:xfrm>
        </p:grpSpPr>
        <p:sp>
          <p:nvSpPr>
            <p:cNvPr id="4" name="Rounded Rectangle 187"/>
            <p:cNvSpPr/>
            <p:nvPr/>
          </p:nvSpPr>
          <p:spPr bwMode="auto">
            <a:xfrm>
              <a:off x="571471" y="1533249"/>
              <a:ext cx="5768213" cy="22963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5" name="Content Placeholder 5"/>
            <p:cNvSpPr>
              <a:spLocks/>
            </p:cNvSpPr>
            <p:nvPr/>
          </p:nvSpPr>
          <p:spPr bwMode="auto">
            <a:xfrm>
              <a:off x="571471" y="1588150"/>
              <a:ext cx="5768213" cy="18571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                           Оперативна діяльність ЮНІДО полягає: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uk-UA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в наданні технічної допомоги країнам, що розвиваються у здійсненні конкретних проектів;</a:t>
              </a:r>
            </a:p>
            <a:p>
              <a:pPr marL="457200" lvl="1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в розробці регіональних довгострокових стратегій розвитку;</a:t>
              </a:r>
            </a:p>
            <a:p>
              <a:pPr marL="457200" lvl="1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ru-RU" sz="18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uk-UA" altLang="en-US" sz="18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en-US" altLang="en-US" sz="12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8196" name="Group 19"/>
          <p:cNvGrpSpPr>
            <a:grpSpLocks/>
          </p:cNvGrpSpPr>
          <p:nvPr/>
        </p:nvGrpSpPr>
        <p:grpSpPr bwMode="auto">
          <a:xfrm>
            <a:off x="369888" y="4211638"/>
            <a:ext cx="8440737" cy="2114550"/>
            <a:chOff x="571471" y="1533249"/>
            <a:chExt cx="5768213" cy="2296398"/>
          </a:xfrm>
        </p:grpSpPr>
        <p:sp>
          <p:nvSpPr>
            <p:cNvPr id="13" name="Rounded Rectangle 187"/>
            <p:cNvSpPr/>
            <p:nvPr/>
          </p:nvSpPr>
          <p:spPr bwMode="auto">
            <a:xfrm>
              <a:off x="571471" y="1533249"/>
              <a:ext cx="5768213" cy="22963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14" name="Content Placeholder 5"/>
            <p:cNvSpPr>
              <a:spLocks/>
            </p:cNvSpPr>
            <p:nvPr/>
          </p:nvSpPr>
          <p:spPr bwMode="auto">
            <a:xfrm>
              <a:off x="571471" y="1588418"/>
              <a:ext cx="5768213" cy="18567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9pPr>
            </a:lstStyle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sz="1800" dirty="0" smtClean="0">
                  <a:latin typeface="Arial" panose="020B0604020202020204" pitchFamily="34" charset="0"/>
                  <a:ea typeface="MS PGothic" panose="020B0600070205080204" pitchFamily="34" charset="-128"/>
                </a:rPr>
                <a:t>                           </a:t>
              </a: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До складу ЮНІДО входять 171 держава;</a:t>
              </a:r>
            </a:p>
            <a:p>
              <a:pPr marL="457200" lvl="1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Україна є членом цієї організації з 1985 р.</a:t>
              </a:r>
            </a:p>
            <a:p>
              <a:pPr marL="457200" lvl="1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 </a:t>
              </a: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Головний орган ЮНІДО - Генеральна конференція. </a:t>
              </a:r>
            </a:p>
            <a:p>
              <a:pPr lvl="1" eaLnBrk="1" hangingPunct="1">
                <a:lnSpc>
                  <a:spcPct val="85000"/>
                </a:lnSpc>
                <a:spcBef>
                  <a:spcPct val="0"/>
                </a:spcBef>
                <a:buFont typeface="Wingdings" panose="05000000000000000000" pitchFamily="2" charset="2"/>
                <a:buChar char="§"/>
                <a:defRPr/>
              </a:pPr>
              <a:endParaRPr lang="uk-UA" altLang="en-US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uk-UA" altLang="en-US" sz="12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8197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4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6" t="21674" r="22234" b="28137"/>
          <a:stretch>
            <a:fillRect/>
          </a:stretch>
        </p:blipFill>
        <p:spPr bwMode="auto">
          <a:xfrm>
            <a:off x="1316038" y="3714750"/>
            <a:ext cx="6511925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38125" y="1122363"/>
            <a:ext cx="8870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UNIDO </a:t>
            </a: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на карті світу</a:t>
            </a:r>
            <a:endParaRPr lang="en-US" altLang="en-US" sz="2800" b="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grpSp>
        <p:nvGrpSpPr>
          <p:cNvPr id="9220" name="Group 19"/>
          <p:cNvGrpSpPr>
            <a:grpSpLocks/>
          </p:cNvGrpSpPr>
          <p:nvPr/>
        </p:nvGrpSpPr>
        <p:grpSpPr bwMode="auto">
          <a:xfrm>
            <a:off x="238125" y="1619250"/>
            <a:ext cx="6186488" cy="2430463"/>
            <a:chOff x="447309" y="1822190"/>
            <a:chExt cx="5859801" cy="2296398"/>
          </a:xfrm>
        </p:grpSpPr>
        <p:sp>
          <p:nvSpPr>
            <p:cNvPr id="5" name="Rounded Rectangle 187"/>
            <p:cNvSpPr/>
            <p:nvPr/>
          </p:nvSpPr>
          <p:spPr bwMode="auto">
            <a:xfrm>
              <a:off x="447309" y="1822190"/>
              <a:ext cx="5604177" cy="229639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6" name="Content Placeholder 5"/>
            <p:cNvSpPr>
              <a:spLocks/>
            </p:cNvSpPr>
            <p:nvPr/>
          </p:nvSpPr>
          <p:spPr bwMode="auto">
            <a:xfrm>
              <a:off x="447309" y="1882187"/>
              <a:ext cx="5859801" cy="185691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MetaBook-Roman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uk-UA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Штаб-квартира ЮНІДО розташована у Відні</a:t>
              </a:r>
            </a:p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altLang="en-US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uk-UA" altLang="en-US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Проектні та національні офіси  в 47 країнах;</a:t>
              </a:r>
            </a:p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altLang="en-US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uk-UA" altLang="en-US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Офіс в Брюсселі (ЄС);</a:t>
              </a:r>
            </a:p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altLang="en-US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uk-UA" altLang="en-US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Офіс в Женеві (ООН);</a:t>
              </a:r>
            </a:p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altLang="en-US" sz="2000" dirty="0" smtClean="0">
                <a:latin typeface="Calibri" pitchFamily="34" charset="0"/>
                <a:ea typeface="MS PGothic" panose="020B0600070205080204" pitchFamily="34" charset="-128"/>
                <a:cs typeface="Calibri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uk-UA" altLang="en-US" sz="2000" dirty="0" smtClean="0">
                  <a:latin typeface="Calibri" pitchFamily="34" charset="0"/>
                  <a:ea typeface="MS PGothic" panose="020B0600070205080204" pitchFamily="34" charset="-128"/>
                  <a:cs typeface="Calibri" pitchFamily="34" charset="0"/>
                </a:rPr>
                <a:t>Офіс в Нью-Йорку (ООН);</a:t>
              </a:r>
            </a:p>
            <a:p>
              <a:pPr marL="0" indent="0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endParaRPr lang="uk-UA" altLang="en-US" sz="18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uk-UA" altLang="en-US" sz="18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defRPr/>
              </a:pPr>
              <a:endParaRPr lang="en-US" altLang="en-US" sz="1200" dirty="0" smtClean="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6299200" y="2182813"/>
            <a:ext cx="2809875" cy="822325"/>
            <a:chOff x="571472" y="2135193"/>
            <a:chExt cx="3571900" cy="1365245"/>
          </a:xfrm>
        </p:grpSpPr>
        <p:sp>
          <p:nvSpPr>
            <p:cNvPr id="11" name="Rounded Rectangle 187"/>
            <p:cNvSpPr/>
            <p:nvPr/>
          </p:nvSpPr>
          <p:spPr bwMode="auto">
            <a:xfrm>
              <a:off x="571472" y="2143099"/>
              <a:ext cx="3571900" cy="135733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/>
            </a:p>
          </p:txBody>
        </p:sp>
        <p:sp>
          <p:nvSpPr>
            <p:cNvPr id="9224" name="Content Placeholder 5"/>
            <p:cNvSpPr>
              <a:spLocks/>
            </p:cNvSpPr>
            <p:nvPr/>
          </p:nvSpPr>
          <p:spPr bwMode="auto">
            <a:xfrm>
              <a:off x="609603" y="2135193"/>
              <a:ext cx="3533769" cy="1061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Bef>
                  <a:spcPct val="30000"/>
                </a:spcBef>
                <a:buSzPct val="130000"/>
              </a:pPr>
              <a:endParaRPr lang="en-US" altLang="en-US" sz="1200" b="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85000"/>
                </a:lnSpc>
                <a:buFont typeface="Wingdings" panose="05000000000000000000" pitchFamily="2" charset="2"/>
                <a:buNone/>
              </a:pPr>
              <a:endParaRPr lang="uk-UA" altLang="en-US" sz="100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85000"/>
                </a:lnSpc>
                <a:buFont typeface="Wingdings" panose="05000000000000000000" pitchFamily="2" charset="2"/>
                <a:buNone/>
              </a:pPr>
              <a:r>
                <a:rPr lang="uk-UA" altLang="en-US" sz="18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   </a:t>
              </a:r>
              <a:r>
                <a:rPr lang="en-US" altLang="en-US" sz="1800"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http://www.unido.org/</a:t>
              </a:r>
              <a:endParaRPr lang="en-US" altLang="en-US" sz="1800" b="0">
                <a:solidFill>
                  <a:schemeClr val="bg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9222" name="Rectangle 6"/>
          <p:cNvSpPr txBox="1">
            <a:spLocks noGrp="1" noChangeArrowheads="1"/>
          </p:cNvSpPr>
          <p:nvPr/>
        </p:nvSpPr>
        <p:spPr bwMode="auto">
          <a:xfrm>
            <a:off x="6516688" y="6500813"/>
            <a:ext cx="2232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ru-RU" altLang="en-US" sz="1600">
                <a:solidFill>
                  <a:schemeClr val="bg1"/>
                </a:solidFill>
                <a:latin typeface="MetaBold-Roman"/>
                <a:cs typeface="Arial" panose="020B0604020202020204" pitchFamily="34" charset="0"/>
              </a:rPr>
              <a:t>5</a:t>
            </a:r>
            <a:endParaRPr lang="en-GB" altLang="en-US" sz="1600">
              <a:solidFill>
                <a:schemeClr val="bg1"/>
              </a:solidFill>
              <a:latin typeface="MetaBold-Roman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3"/>
          <p:cNvSpPr txBox="1">
            <a:spLocks noChangeArrowheads="1"/>
          </p:cNvSpPr>
          <p:nvPr/>
        </p:nvSpPr>
        <p:spPr bwMode="auto">
          <a:xfrm>
            <a:off x="3419475" y="5195888"/>
            <a:ext cx="5684838" cy="172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1pPr>
            <a:lvl2pPr marL="990600" indent="-533400" algn="l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2pPr>
            <a:lvl3pPr marL="1371600" indent="-457200" algn="l" eaLnBrk="0" hangingPunct="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3pPr>
            <a:lvl4pPr marL="1752600" indent="-381000" algn="l" eaLnBrk="0" hangingPunct="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4pPr>
            <a:lvl5pPr marL="2209800" indent="-381000" algn="l" eaLnBrk="0" hangingPunct="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00B0F0"/>
              </a:buClr>
              <a:buSzPct val="75000"/>
              <a:buFont typeface="Wingdings" pitchFamily="2" charset="2"/>
              <a:buNone/>
              <a:defRPr/>
            </a:pPr>
            <a:r>
              <a:rPr kumimoji="1" lang="uk-UA" altLang="en-US" sz="1600" dirty="0" smtClean="0">
                <a:solidFill>
                  <a:srgbClr val="183111"/>
                </a:solidFill>
                <a:latin typeface="Arial" pitchFamily="34" charset="0"/>
              </a:rPr>
              <a:t>Інші донори</a:t>
            </a:r>
            <a:endParaRPr kumimoji="1" lang="en-US" altLang="en-US" sz="1600" dirty="0" smtClean="0">
              <a:solidFill>
                <a:srgbClr val="183111"/>
              </a:solidFill>
              <a:latin typeface="Arial" pitchFamily="34" charset="0"/>
            </a:endParaRPr>
          </a:p>
          <a:p>
            <a:pPr marL="292100" indent="-2921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defRPr/>
            </a:pPr>
            <a:r>
              <a:rPr kumimoji="1" lang="uk-UA" altLang="en-US" sz="1400" dirty="0" smtClean="0">
                <a:solidFill>
                  <a:srgbClr val="183111"/>
                </a:solidFill>
                <a:latin typeface="Arial" pitchFamily="34" charset="0"/>
              </a:rPr>
              <a:t>Державний секретаріат Швеції з Економічних Питань</a:t>
            </a:r>
          </a:p>
          <a:p>
            <a:pPr marL="292100" indent="-2921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defRPr/>
            </a:pPr>
            <a:r>
              <a:rPr kumimoji="1" lang="uk-UA" altLang="en-US" sz="1400" dirty="0" smtClean="0">
                <a:solidFill>
                  <a:srgbClr val="183111"/>
                </a:solidFill>
                <a:latin typeface="Arial" pitchFamily="34" charset="0"/>
              </a:rPr>
              <a:t>Департамент Великобританії з міжнародного розвитку </a:t>
            </a:r>
          </a:p>
          <a:p>
            <a:pPr marL="292100" indent="-2921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defRPr/>
            </a:pPr>
            <a:r>
              <a:rPr kumimoji="1" lang="uk-UA" altLang="en-US" sz="1400" dirty="0" smtClean="0">
                <a:solidFill>
                  <a:srgbClr val="183111"/>
                </a:solidFill>
                <a:latin typeface="Arial" pitchFamily="34" charset="0"/>
              </a:rPr>
              <a:t>Уряд Південної Африки</a:t>
            </a:r>
            <a:endParaRPr kumimoji="1" lang="en-US" altLang="en-US" sz="1400" dirty="0" smtClean="0">
              <a:solidFill>
                <a:srgbClr val="183111"/>
              </a:solidFill>
              <a:latin typeface="Arial" pitchFamily="34" charset="0"/>
            </a:endParaRPr>
          </a:p>
          <a:p>
            <a:pPr marL="292100" indent="-292100">
              <a:lnSpc>
                <a:spcPct val="90000"/>
              </a:lnSpc>
              <a:spcBef>
                <a:spcPts val="400"/>
              </a:spcBef>
              <a:buClr>
                <a:srgbClr val="00B0F0"/>
              </a:buClr>
              <a:defRPr/>
            </a:pPr>
            <a:r>
              <a:rPr kumimoji="1" lang="uk-UA" altLang="en-US" sz="1400" dirty="0" smtClean="0">
                <a:solidFill>
                  <a:srgbClr val="183111"/>
                </a:solidFill>
                <a:latin typeface="Arial" pitchFamily="34" charset="0"/>
              </a:rPr>
              <a:t>Уряд Італії</a:t>
            </a:r>
            <a:endParaRPr kumimoji="1" lang="en-US" altLang="en-US" sz="1400" dirty="0">
              <a:solidFill>
                <a:srgbClr val="183111"/>
              </a:solidFill>
              <a:latin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358DB16-0540-4CEE-9133-EE909F2FCB3B}" type="slidenum">
              <a:rPr lang="en-GB" altLang="en-US" sz="1600">
                <a:solidFill>
                  <a:schemeClr val="bg1"/>
                </a:solidFill>
                <a:latin typeface="MetaBook-Roman"/>
                <a:ea typeface="MS PGothic" panose="020B0600070205080204" pitchFamily="34" charset="-128"/>
                <a:cs typeface="Arial" panose="020B0604020202020204" pitchFamily="34" charset="0"/>
              </a:rPr>
              <a:pPr/>
              <a:t>6</a:t>
            </a:fld>
            <a:endParaRPr lang="en-GB" altLang="en-US" sz="1600">
              <a:solidFill>
                <a:schemeClr val="bg1"/>
              </a:solidFill>
              <a:latin typeface="MetaBook-Roman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008688" y="4462463"/>
            <a:ext cx="214312" cy="215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223000" y="4383088"/>
            <a:ext cx="141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uk-UA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Стадія підготовки</a:t>
            </a:r>
            <a:endParaRPr lang="en-US" altLang="en-US" sz="1600">
              <a:solidFill>
                <a:srgbClr val="18311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1052513"/>
            <a:ext cx="91440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Карта Проектів ЮНІДО СЕнМ та ОЕС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</a:endParaRPr>
          </a:p>
        </p:txBody>
      </p:sp>
      <p:sp>
        <p:nvSpPr>
          <p:cNvPr id="10247" name="Rectangle 196"/>
          <p:cNvSpPr>
            <a:spLocks noChangeArrowheads="1"/>
          </p:cNvSpPr>
          <p:nvPr/>
        </p:nvSpPr>
        <p:spPr bwMode="auto">
          <a:xfrm>
            <a:off x="0" y="1738313"/>
            <a:ext cx="4456113" cy="998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20638" y="3997325"/>
            <a:ext cx="2765425" cy="2320925"/>
            <a:chOff x="83" y="2753"/>
            <a:chExt cx="1742" cy="1273"/>
          </a:xfrm>
        </p:grpSpPr>
        <p:grpSp>
          <p:nvGrpSpPr>
            <p:cNvPr id="10430" name="Group 9"/>
            <p:cNvGrpSpPr>
              <a:grpSpLocks/>
            </p:cNvGrpSpPr>
            <p:nvPr/>
          </p:nvGrpSpPr>
          <p:grpSpPr bwMode="auto">
            <a:xfrm>
              <a:off x="153" y="2753"/>
              <a:ext cx="1502" cy="169"/>
              <a:chOff x="175" y="3489"/>
              <a:chExt cx="1502" cy="169"/>
            </a:xfrm>
          </p:grpSpPr>
          <p:sp>
            <p:nvSpPr>
              <p:cNvPr id="10433" name="Rectangle 10"/>
              <p:cNvSpPr>
                <a:spLocks noChangeArrowheads="1"/>
              </p:cNvSpPr>
              <p:nvPr/>
            </p:nvSpPr>
            <p:spPr bwMode="auto">
              <a:xfrm>
                <a:off x="175" y="3514"/>
                <a:ext cx="127" cy="10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 sz="1800"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0434" name="Text Box 11"/>
              <p:cNvSpPr txBox="1">
                <a:spLocks noChangeArrowheads="1"/>
              </p:cNvSpPr>
              <p:nvPr/>
            </p:nvSpPr>
            <p:spPr bwMode="auto">
              <a:xfrm>
                <a:off x="227" y="3489"/>
                <a:ext cx="145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uk-UA" altLang="en-US" sz="1400">
                    <a:solidFill>
                      <a:srgbClr val="183111"/>
                    </a:solidFill>
                    <a:ea typeface="MS PGothic" panose="020B0600070205080204" pitchFamily="34" charset="-128"/>
                    <a:cs typeface="Arial" panose="020B0604020202020204" pitchFamily="34" charset="0"/>
                  </a:rPr>
                  <a:t>Стадія впровадження</a:t>
                </a:r>
                <a:endParaRPr lang="en-US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431" name="Rectangle 12"/>
            <p:cNvSpPr>
              <a:spLocks noChangeArrowheads="1"/>
            </p:cNvSpPr>
            <p:nvPr/>
          </p:nvSpPr>
          <p:spPr bwMode="auto">
            <a:xfrm>
              <a:off x="83" y="2960"/>
              <a:ext cx="1136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Південна Африка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Молдова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Росія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Турція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Еквадор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Малайзія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Тайланд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В'єтнам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Індія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432" name="Rectangle 13"/>
            <p:cNvSpPr>
              <a:spLocks noChangeArrowheads="1"/>
            </p:cNvSpPr>
            <p:nvPr/>
          </p:nvSpPr>
          <p:spPr bwMode="auto">
            <a:xfrm>
              <a:off x="1071" y="2827"/>
              <a:ext cx="754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en-US" sz="1600">
                  <a:solidFill>
                    <a:srgbClr val="235373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 </a:t>
              </a: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Філіппіни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Єгипет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Індонезія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Іран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Україна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Колумбія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Македонія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М'янма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4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Китай</a:t>
              </a:r>
              <a:endParaRPr lang="en-US" altLang="en-US" sz="14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1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endParaRPr lang="en-US" altLang="en-US" sz="150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0249" name="Group 196"/>
          <p:cNvGrpSpPr>
            <a:grpSpLocks/>
          </p:cNvGrpSpPr>
          <p:nvPr/>
        </p:nvGrpSpPr>
        <p:grpSpPr bwMode="auto">
          <a:xfrm>
            <a:off x="827088" y="1962150"/>
            <a:ext cx="7970837" cy="3887788"/>
            <a:chOff x="827088" y="2082800"/>
            <a:chExt cx="7970837" cy="3887788"/>
          </a:xfrm>
        </p:grpSpPr>
        <p:sp>
          <p:nvSpPr>
            <p:cNvPr id="10255" name="Brazil"/>
            <p:cNvSpPr>
              <a:spLocks noEditPoints="1"/>
            </p:cNvSpPr>
            <p:nvPr/>
          </p:nvSpPr>
          <p:spPr bwMode="gray">
            <a:xfrm>
              <a:off x="2587273" y="4205229"/>
              <a:ext cx="1008677" cy="1139770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56" name="Zypern"/>
            <p:cNvSpPr>
              <a:spLocks/>
            </p:cNvSpPr>
            <p:nvPr/>
          </p:nvSpPr>
          <p:spPr bwMode="gray">
            <a:xfrm>
              <a:off x="5287556" y="3319694"/>
              <a:ext cx="54291" cy="31422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57" name="Zimbabwe"/>
            <p:cNvSpPr>
              <a:spLocks/>
            </p:cNvSpPr>
            <p:nvPr/>
          </p:nvSpPr>
          <p:spPr bwMode="gray">
            <a:xfrm>
              <a:off x="5136112" y="4815107"/>
              <a:ext cx="200021" cy="19996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58" name="Zentral Afrikanische Republik"/>
            <p:cNvSpPr>
              <a:spLocks/>
            </p:cNvSpPr>
            <p:nvPr/>
          </p:nvSpPr>
          <p:spPr bwMode="gray">
            <a:xfrm>
              <a:off x="4861797" y="4039549"/>
              <a:ext cx="331463" cy="25280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59" name="Zambia"/>
            <p:cNvSpPr>
              <a:spLocks/>
            </p:cNvSpPr>
            <p:nvPr/>
          </p:nvSpPr>
          <p:spPr bwMode="gray">
            <a:xfrm>
              <a:off x="5056103" y="4596579"/>
              <a:ext cx="301461" cy="289942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0" name="West Sahara"/>
            <p:cNvSpPr>
              <a:spLocks/>
            </p:cNvSpPr>
            <p:nvPr/>
          </p:nvSpPr>
          <p:spPr bwMode="gray">
            <a:xfrm>
              <a:off x="4066000" y="3552504"/>
              <a:ext cx="217166" cy="185677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1" name="West Bank"/>
            <p:cNvSpPr>
              <a:spLocks/>
            </p:cNvSpPr>
            <p:nvPr/>
          </p:nvSpPr>
          <p:spPr bwMode="gray">
            <a:xfrm>
              <a:off x="5364707" y="3412532"/>
              <a:ext cx="15716" cy="34279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2" name="Vietnam"/>
            <p:cNvSpPr>
              <a:spLocks/>
            </p:cNvSpPr>
            <p:nvPr/>
          </p:nvSpPr>
          <p:spPr bwMode="gray">
            <a:xfrm>
              <a:off x="7076315" y="3676765"/>
              <a:ext cx="220023" cy="431342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3" name="Venezuela"/>
            <p:cNvSpPr>
              <a:spLocks noEditPoints="1"/>
            </p:cNvSpPr>
            <p:nvPr/>
          </p:nvSpPr>
          <p:spPr bwMode="gray">
            <a:xfrm>
              <a:off x="2607275" y="4003842"/>
              <a:ext cx="345751" cy="337075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4" name="Uzbekistan"/>
            <p:cNvSpPr>
              <a:spLocks/>
            </p:cNvSpPr>
            <p:nvPr/>
          </p:nvSpPr>
          <p:spPr bwMode="gray">
            <a:xfrm>
              <a:off x="5813326" y="3034037"/>
              <a:ext cx="428616" cy="241380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5" name="USA"/>
            <p:cNvSpPr>
              <a:spLocks noEditPoints="1"/>
            </p:cNvSpPr>
            <p:nvPr/>
          </p:nvSpPr>
          <p:spPr bwMode="gray">
            <a:xfrm>
              <a:off x="1554308" y="2922631"/>
              <a:ext cx="1418720" cy="702716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6" name="Uruguay"/>
            <p:cNvSpPr>
              <a:spLocks/>
            </p:cNvSpPr>
            <p:nvPr/>
          </p:nvSpPr>
          <p:spPr bwMode="gray">
            <a:xfrm>
              <a:off x="3067323" y="5239307"/>
              <a:ext cx="134300" cy="138544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7" name="United Arab Emirates"/>
            <p:cNvSpPr>
              <a:spLocks/>
            </p:cNvSpPr>
            <p:nvPr/>
          </p:nvSpPr>
          <p:spPr bwMode="gray">
            <a:xfrm>
              <a:off x="5794753" y="3585354"/>
              <a:ext cx="121441" cy="115691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8" name="Ukraine"/>
            <p:cNvSpPr>
              <a:spLocks/>
            </p:cNvSpPr>
            <p:nvPr/>
          </p:nvSpPr>
          <p:spPr bwMode="gray">
            <a:xfrm>
              <a:off x="5024671" y="2839790"/>
              <a:ext cx="404329" cy="227098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69" name="Uganda"/>
            <p:cNvSpPr>
              <a:spLocks noEditPoints="1"/>
            </p:cNvSpPr>
            <p:nvPr/>
          </p:nvSpPr>
          <p:spPr bwMode="gray">
            <a:xfrm>
              <a:off x="5254696" y="4238080"/>
              <a:ext cx="141443" cy="167109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0" name="Turkey"/>
            <p:cNvSpPr>
              <a:spLocks noEditPoints="1"/>
            </p:cNvSpPr>
            <p:nvPr/>
          </p:nvSpPr>
          <p:spPr bwMode="gray">
            <a:xfrm>
              <a:off x="5107537" y="3129732"/>
              <a:ext cx="481480" cy="182820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1" name="Turkmenistan"/>
            <p:cNvSpPr>
              <a:spLocks/>
            </p:cNvSpPr>
            <p:nvPr/>
          </p:nvSpPr>
          <p:spPr bwMode="gray">
            <a:xfrm>
              <a:off x="5747604" y="3112593"/>
              <a:ext cx="365753" cy="218527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2" name="Tunisia"/>
            <p:cNvSpPr>
              <a:spLocks/>
            </p:cNvSpPr>
            <p:nvPr/>
          </p:nvSpPr>
          <p:spPr bwMode="gray">
            <a:xfrm>
              <a:off x="4688922" y="3271132"/>
              <a:ext cx="98581" cy="205673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3" name="Tschechien"/>
            <p:cNvSpPr>
              <a:spLocks/>
            </p:cNvSpPr>
            <p:nvPr/>
          </p:nvSpPr>
          <p:spPr bwMode="gray">
            <a:xfrm>
              <a:off x="4796076" y="2876926"/>
              <a:ext cx="152874" cy="69986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4" name="Togo"/>
            <p:cNvSpPr>
              <a:spLocks/>
            </p:cNvSpPr>
            <p:nvPr/>
          </p:nvSpPr>
          <p:spPr bwMode="gray">
            <a:xfrm>
              <a:off x="4487472" y="4036692"/>
              <a:ext cx="51434" cy="14568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5" name="Thailand"/>
            <p:cNvSpPr>
              <a:spLocks/>
            </p:cNvSpPr>
            <p:nvPr/>
          </p:nvSpPr>
          <p:spPr bwMode="gray">
            <a:xfrm>
              <a:off x="6970590" y="3763890"/>
              <a:ext cx="224310" cy="429913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6" name="Tanzania"/>
            <p:cNvSpPr>
              <a:spLocks noEditPoints="1"/>
            </p:cNvSpPr>
            <p:nvPr/>
          </p:nvSpPr>
          <p:spPr bwMode="gray">
            <a:xfrm>
              <a:off x="5253267" y="4389478"/>
              <a:ext cx="278601" cy="314222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7" name="Tajikistan"/>
            <p:cNvSpPr>
              <a:spLocks/>
            </p:cNvSpPr>
            <p:nvPr/>
          </p:nvSpPr>
          <p:spPr bwMode="gray">
            <a:xfrm>
              <a:off x="6117644" y="3164011"/>
              <a:ext cx="200021" cy="127117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8" name="Taiwan"/>
            <p:cNvSpPr>
              <a:spLocks/>
            </p:cNvSpPr>
            <p:nvPr/>
          </p:nvSpPr>
          <p:spPr bwMode="gray">
            <a:xfrm>
              <a:off x="7517791" y="3621062"/>
              <a:ext cx="42862" cy="97123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79" name="Syria"/>
            <p:cNvSpPr>
              <a:spLocks/>
            </p:cNvSpPr>
            <p:nvPr/>
          </p:nvSpPr>
          <p:spPr bwMode="gray">
            <a:xfrm>
              <a:off x="5368994" y="3268275"/>
              <a:ext cx="162874" cy="149970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0" name="Swaziland"/>
            <p:cNvSpPr>
              <a:spLocks/>
            </p:cNvSpPr>
            <p:nvPr/>
          </p:nvSpPr>
          <p:spPr bwMode="gray">
            <a:xfrm>
              <a:off x="5270411" y="5109333"/>
              <a:ext cx="37147" cy="48562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1" name="Suriname"/>
            <p:cNvSpPr>
              <a:spLocks/>
            </p:cNvSpPr>
            <p:nvPr/>
          </p:nvSpPr>
          <p:spPr bwMode="gray">
            <a:xfrm>
              <a:off x="2994459" y="4185233"/>
              <a:ext cx="105725" cy="12140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2" name="Sudan"/>
            <p:cNvSpPr>
              <a:spLocks/>
            </p:cNvSpPr>
            <p:nvPr/>
          </p:nvSpPr>
          <p:spPr bwMode="gray">
            <a:xfrm>
              <a:off x="5053246" y="3685334"/>
              <a:ext cx="421473" cy="574170"/>
            </a:xfrm>
            <a:custGeom>
              <a:avLst/>
              <a:gdLst>
                <a:gd name="T0" fmla="*/ 2147483647 w 1164"/>
                <a:gd name="T1" fmla="*/ 2147483647 h 1584"/>
                <a:gd name="T2" fmla="*/ 2147483647 w 1164"/>
                <a:gd name="T3" fmla="*/ 2147483647 h 1584"/>
                <a:gd name="T4" fmla="*/ 2147483647 w 1164"/>
                <a:gd name="T5" fmla="*/ 2147483647 h 1584"/>
                <a:gd name="T6" fmla="*/ 2147483647 w 1164"/>
                <a:gd name="T7" fmla="*/ 2147483647 h 1584"/>
                <a:gd name="T8" fmla="*/ 2147483647 w 1164"/>
                <a:gd name="T9" fmla="*/ 2147483647 h 1584"/>
                <a:gd name="T10" fmla="*/ 2147483647 w 1164"/>
                <a:gd name="T11" fmla="*/ 2147483647 h 1584"/>
                <a:gd name="T12" fmla="*/ 2147483647 w 1164"/>
                <a:gd name="T13" fmla="*/ 2147483647 h 1584"/>
                <a:gd name="T14" fmla="*/ 2147483647 w 1164"/>
                <a:gd name="T15" fmla="*/ 2147483647 h 1584"/>
                <a:gd name="T16" fmla="*/ 0 w 1164"/>
                <a:gd name="T17" fmla="*/ 2147483647 h 1584"/>
                <a:gd name="T18" fmla="*/ 2147483647 w 1164"/>
                <a:gd name="T19" fmla="*/ 2147483647 h 1584"/>
                <a:gd name="T20" fmla="*/ 2147483647 w 1164"/>
                <a:gd name="T21" fmla="*/ 2147483647 h 1584"/>
                <a:gd name="T22" fmla="*/ 2147483647 w 1164"/>
                <a:gd name="T23" fmla="*/ 2147483647 h 1584"/>
                <a:gd name="T24" fmla="*/ 2147483647 w 1164"/>
                <a:gd name="T25" fmla="*/ 2147483647 h 1584"/>
                <a:gd name="T26" fmla="*/ 2147483647 w 1164"/>
                <a:gd name="T27" fmla="*/ 2147483647 h 1584"/>
                <a:gd name="T28" fmla="*/ 2147483647 w 1164"/>
                <a:gd name="T29" fmla="*/ 2147483647 h 1584"/>
                <a:gd name="T30" fmla="*/ 2147483647 w 1164"/>
                <a:gd name="T31" fmla="*/ 2147483647 h 1584"/>
                <a:gd name="T32" fmla="*/ 2147483647 w 1164"/>
                <a:gd name="T33" fmla="*/ 2147483647 h 1584"/>
                <a:gd name="T34" fmla="*/ 2147483647 w 1164"/>
                <a:gd name="T35" fmla="*/ 2147483647 h 1584"/>
                <a:gd name="T36" fmla="*/ 2147483647 w 1164"/>
                <a:gd name="T37" fmla="*/ 2147483647 h 1584"/>
                <a:gd name="T38" fmla="*/ 2147483647 w 1164"/>
                <a:gd name="T39" fmla="*/ 2147483647 h 1584"/>
                <a:gd name="T40" fmla="*/ 2147483647 w 1164"/>
                <a:gd name="T41" fmla="*/ 2147483647 h 1584"/>
                <a:gd name="T42" fmla="*/ 2147483647 w 1164"/>
                <a:gd name="T43" fmla="*/ 2147483647 h 1584"/>
                <a:gd name="T44" fmla="*/ 2147483647 w 1164"/>
                <a:gd name="T45" fmla="*/ 2147483647 h 1584"/>
                <a:gd name="T46" fmla="*/ 2147483647 w 1164"/>
                <a:gd name="T47" fmla="*/ 2147483647 h 1584"/>
                <a:gd name="T48" fmla="*/ 2147483647 w 1164"/>
                <a:gd name="T49" fmla="*/ 2147483647 h 1584"/>
                <a:gd name="T50" fmla="*/ 2147483647 w 1164"/>
                <a:gd name="T51" fmla="*/ 2147483647 h 1584"/>
                <a:gd name="T52" fmla="*/ 2147483647 w 1164"/>
                <a:gd name="T53" fmla="*/ 2147483647 h 1584"/>
                <a:gd name="T54" fmla="*/ 2147483647 w 1164"/>
                <a:gd name="T55" fmla="*/ 2147483647 h 1584"/>
                <a:gd name="T56" fmla="*/ 2147483647 w 1164"/>
                <a:gd name="T57" fmla="*/ 2147483647 h 1584"/>
                <a:gd name="T58" fmla="*/ 2147483647 w 1164"/>
                <a:gd name="T59" fmla="*/ 2147483647 h 1584"/>
                <a:gd name="T60" fmla="*/ 2147483647 w 1164"/>
                <a:gd name="T61" fmla="*/ 2147483647 h 1584"/>
                <a:gd name="T62" fmla="*/ 2147483647 w 1164"/>
                <a:gd name="T63" fmla="*/ 2147483647 h 1584"/>
                <a:gd name="T64" fmla="*/ 2147483647 w 1164"/>
                <a:gd name="T65" fmla="*/ 2147483647 h 1584"/>
                <a:gd name="T66" fmla="*/ 2147483647 w 1164"/>
                <a:gd name="T67" fmla="*/ 2147483647 h 1584"/>
                <a:gd name="T68" fmla="*/ 2147483647 w 1164"/>
                <a:gd name="T69" fmla="*/ 2147483647 h 1584"/>
                <a:gd name="T70" fmla="*/ 2147483647 w 1164"/>
                <a:gd name="T71" fmla="*/ 2147483647 h 1584"/>
                <a:gd name="T72" fmla="*/ 2147483647 w 1164"/>
                <a:gd name="T73" fmla="*/ 2147483647 h 1584"/>
                <a:gd name="T74" fmla="*/ 2147483647 w 1164"/>
                <a:gd name="T75" fmla="*/ 2147483647 h 1584"/>
                <a:gd name="T76" fmla="*/ 2147483647 w 1164"/>
                <a:gd name="T77" fmla="*/ 2147483647 h 1584"/>
                <a:gd name="T78" fmla="*/ 2147483647 w 1164"/>
                <a:gd name="T79" fmla="*/ 2147483647 h 1584"/>
                <a:gd name="T80" fmla="*/ 2147483647 w 1164"/>
                <a:gd name="T81" fmla="*/ 2147483647 h 1584"/>
                <a:gd name="T82" fmla="*/ 2147483647 w 1164"/>
                <a:gd name="T83" fmla="*/ 2147483647 h 1584"/>
                <a:gd name="T84" fmla="*/ 2147483647 w 1164"/>
                <a:gd name="T85" fmla="*/ 2147483647 h 1584"/>
                <a:gd name="T86" fmla="*/ 2147483647 w 1164"/>
                <a:gd name="T87" fmla="*/ 2147483647 h 1584"/>
                <a:gd name="T88" fmla="*/ 2147483647 w 1164"/>
                <a:gd name="T89" fmla="*/ 2147483647 h 1584"/>
                <a:gd name="T90" fmla="*/ 2147483647 w 1164"/>
                <a:gd name="T91" fmla="*/ 2147483647 h 1584"/>
                <a:gd name="T92" fmla="*/ 2147483647 w 1164"/>
                <a:gd name="T93" fmla="*/ 2147483647 h 1584"/>
                <a:gd name="T94" fmla="*/ 2147483647 w 1164"/>
                <a:gd name="T95" fmla="*/ 2147483647 h 1584"/>
                <a:gd name="T96" fmla="*/ 2147483647 w 1164"/>
                <a:gd name="T97" fmla="*/ 2147483647 h 1584"/>
                <a:gd name="T98" fmla="*/ 2147483647 w 1164"/>
                <a:gd name="T99" fmla="*/ 2147483647 h 1584"/>
                <a:gd name="T100" fmla="*/ 2147483647 w 1164"/>
                <a:gd name="T101" fmla="*/ 2147483647 h 1584"/>
                <a:gd name="T102" fmla="*/ 2147483647 w 1164"/>
                <a:gd name="T103" fmla="*/ 2147483647 h 1584"/>
                <a:gd name="T104" fmla="*/ 2147483647 w 1164"/>
                <a:gd name="T105" fmla="*/ 2147483647 h 1584"/>
                <a:gd name="T106" fmla="*/ 2147483647 w 1164"/>
                <a:gd name="T107" fmla="*/ 2147483647 h 1584"/>
                <a:gd name="T108" fmla="*/ 2147483647 w 1164"/>
                <a:gd name="T109" fmla="*/ 2147483647 h 1584"/>
                <a:gd name="T110" fmla="*/ 2147483647 w 1164"/>
                <a:gd name="T111" fmla="*/ 2147483647 h 15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4"/>
                <a:gd name="T169" fmla="*/ 0 h 1584"/>
                <a:gd name="T170" fmla="*/ 1164 w 1164"/>
                <a:gd name="T171" fmla="*/ 1584 h 15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4" h="1584">
                  <a:moveTo>
                    <a:pt x="894" y="24"/>
                  </a:moveTo>
                  <a:lnTo>
                    <a:pt x="894" y="48"/>
                  </a:lnTo>
                  <a:lnTo>
                    <a:pt x="888" y="60"/>
                  </a:lnTo>
                  <a:lnTo>
                    <a:pt x="882" y="66"/>
                  </a:lnTo>
                  <a:lnTo>
                    <a:pt x="864" y="66"/>
                  </a:lnTo>
                  <a:lnTo>
                    <a:pt x="858" y="72"/>
                  </a:lnTo>
                  <a:lnTo>
                    <a:pt x="846" y="72"/>
                  </a:lnTo>
                  <a:lnTo>
                    <a:pt x="834" y="84"/>
                  </a:lnTo>
                  <a:lnTo>
                    <a:pt x="822" y="108"/>
                  </a:lnTo>
                  <a:lnTo>
                    <a:pt x="816" y="114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86" y="96"/>
                  </a:lnTo>
                  <a:lnTo>
                    <a:pt x="780" y="90"/>
                  </a:lnTo>
                  <a:lnTo>
                    <a:pt x="660" y="84"/>
                  </a:lnTo>
                  <a:lnTo>
                    <a:pt x="660" y="72"/>
                  </a:lnTo>
                  <a:lnTo>
                    <a:pt x="654" y="72"/>
                  </a:lnTo>
                  <a:lnTo>
                    <a:pt x="636" y="90"/>
                  </a:lnTo>
                  <a:lnTo>
                    <a:pt x="210" y="84"/>
                  </a:lnTo>
                  <a:lnTo>
                    <a:pt x="210" y="246"/>
                  </a:lnTo>
                  <a:lnTo>
                    <a:pt x="138" y="246"/>
                  </a:lnTo>
                  <a:lnTo>
                    <a:pt x="144" y="600"/>
                  </a:lnTo>
                  <a:lnTo>
                    <a:pt x="132" y="600"/>
                  </a:lnTo>
                  <a:lnTo>
                    <a:pt x="120" y="594"/>
                  </a:lnTo>
                  <a:lnTo>
                    <a:pt x="78" y="594"/>
                  </a:lnTo>
                  <a:lnTo>
                    <a:pt x="66" y="606"/>
                  </a:lnTo>
                  <a:lnTo>
                    <a:pt x="72" y="612"/>
                  </a:lnTo>
                  <a:lnTo>
                    <a:pt x="72" y="624"/>
                  </a:lnTo>
                  <a:lnTo>
                    <a:pt x="78" y="630"/>
                  </a:lnTo>
                  <a:lnTo>
                    <a:pt x="78" y="636"/>
                  </a:lnTo>
                  <a:lnTo>
                    <a:pt x="72" y="642"/>
                  </a:lnTo>
                  <a:lnTo>
                    <a:pt x="60" y="648"/>
                  </a:lnTo>
                  <a:lnTo>
                    <a:pt x="48" y="660"/>
                  </a:lnTo>
                  <a:lnTo>
                    <a:pt x="48" y="678"/>
                  </a:lnTo>
                  <a:lnTo>
                    <a:pt x="36" y="678"/>
                  </a:lnTo>
                  <a:lnTo>
                    <a:pt x="42" y="702"/>
                  </a:lnTo>
                  <a:lnTo>
                    <a:pt x="48" y="720"/>
                  </a:lnTo>
                  <a:lnTo>
                    <a:pt x="30" y="732"/>
                  </a:lnTo>
                  <a:lnTo>
                    <a:pt x="12" y="750"/>
                  </a:lnTo>
                  <a:lnTo>
                    <a:pt x="18" y="756"/>
                  </a:lnTo>
                  <a:lnTo>
                    <a:pt x="30" y="780"/>
                  </a:lnTo>
                  <a:lnTo>
                    <a:pt x="30" y="792"/>
                  </a:lnTo>
                  <a:lnTo>
                    <a:pt x="18" y="804"/>
                  </a:lnTo>
                  <a:lnTo>
                    <a:pt x="6" y="810"/>
                  </a:lnTo>
                  <a:lnTo>
                    <a:pt x="0" y="822"/>
                  </a:lnTo>
                  <a:lnTo>
                    <a:pt x="0" y="840"/>
                  </a:lnTo>
                  <a:lnTo>
                    <a:pt x="6" y="846"/>
                  </a:lnTo>
                  <a:lnTo>
                    <a:pt x="18" y="846"/>
                  </a:lnTo>
                  <a:lnTo>
                    <a:pt x="24" y="840"/>
                  </a:lnTo>
                  <a:lnTo>
                    <a:pt x="36" y="840"/>
                  </a:lnTo>
                  <a:lnTo>
                    <a:pt x="42" y="846"/>
                  </a:lnTo>
                  <a:lnTo>
                    <a:pt x="42" y="888"/>
                  </a:lnTo>
                  <a:lnTo>
                    <a:pt x="60" y="900"/>
                  </a:lnTo>
                  <a:lnTo>
                    <a:pt x="42" y="906"/>
                  </a:lnTo>
                  <a:lnTo>
                    <a:pt x="48" y="930"/>
                  </a:lnTo>
                  <a:lnTo>
                    <a:pt x="54" y="930"/>
                  </a:lnTo>
                  <a:lnTo>
                    <a:pt x="66" y="936"/>
                  </a:lnTo>
                  <a:lnTo>
                    <a:pt x="78" y="954"/>
                  </a:lnTo>
                  <a:lnTo>
                    <a:pt x="84" y="960"/>
                  </a:lnTo>
                  <a:lnTo>
                    <a:pt x="84" y="966"/>
                  </a:lnTo>
                  <a:lnTo>
                    <a:pt x="72" y="966"/>
                  </a:lnTo>
                  <a:lnTo>
                    <a:pt x="72" y="990"/>
                  </a:lnTo>
                  <a:lnTo>
                    <a:pt x="102" y="1020"/>
                  </a:lnTo>
                  <a:lnTo>
                    <a:pt x="108" y="1032"/>
                  </a:lnTo>
                  <a:lnTo>
                    <a:pt x="120" y="1044"/>
                  </a:lnTo>
                  <a:lnTo>
                    <a:pt x="126" y="1062"/>
                  </a:lnTo>
                  <a:lnTo>
                    <a:pt x="132" y="1074"/>
                  </a:lnTo>
                  <a:lnTo>
                    <a:pt x="132" y="1104"/>
                  </a:lnTo>
                  <a:lnTo>
                    <a:pt x="126" y="1110"/>
                  </a:lnTo>
                  <a:lnTo>
                    <a:pt x="120" y="1122"/>
                  </a:lnTo>
                  <a:lnTo>
                    <a:pt x="114" y="1128"/>
                  </a:lnTo>
                  <a:lnTo>
                    <a:pt x="114" y="1134"/>
                  </a:lnTo>
                  <a:lnTo>
                    <a:pt x="120" y="1140"/>
                  </a:lnTo>
                  <a:lnTo>
                    <a:pt x="126" y="1140"/>
                  </a:lnTo>
                  <a:lnTo>
                    <a:pt x="120" y="1158"/>
                  </a:lnTo>
                  <a:lnTo>
                    <a:pt x="168" y="1164"/>
                  </a:lnTo>
                  <a:lnTo>
                    <a:pt x="168" y="1194"/>
                  </a:lnTo>
                  <a:lnTo>
                    <a:pt x="192" y="1206"/>
                  </a:lnTo>
                  <a:lnTo>
                    <a:pt x="222" y="1206"/>
                  </a:lnTo>
                  <a:lnTo>
                    <a:pt x="222" y="1224"/>
                  </a:lnTo>
                  <a:lnTo>
                    <a:pt x="228" y="1224"/>
                  </a:lnTo>
                  <a:lnTo>
                    <a:pt x="240" y="1230"/>
                  </a:lnTo>
                  <a:lnTo>
                    <a:pt x="252" y="1242"/>
                  </a:lnTo>
                  <a:lnTo>
                    <a:pt x="252" y="1248"/>
                  </a:lnTo>
                  <a:lnTo>
                    <a:pt x="246" y="1248"/>
                  </a:lnTo>
                  <a:lnTo>
                    <a:pt x="246" y="1254"/>
                  </a:lnTo>
                  <a:lnTo>
                    <a:pt x="240" y="1254"/>
                  </a:lnTo>
                  <a:lnTo>
                    <a:pt x="240" y="1260"/>
                  </a:lnTo>
                  <a:lnTo>
                    <a:pt x="252" y="1272"/>
                  </a:lnTo>
                  <a:lnTo>
                    <a:pt x="264" y="1278"/>
                  </a:lnTo>
                  <a:lnTo>
                    <a:pt x="270" y="1278"/>
                  </a:lnTo>
                  <a:lnTo>
                    <a:pt x="282" y="1284"/>
                  </a:lnTo>
                  <a:lnTo>
                    <a:pt x="294" y="1296"/>
                  </a:lnTo>
                  <a:lnTo>
                    <a:pt x="300" y="1308"/>
                  </a:lnTo>
                  <a:lnTo>
                    <a:pt x="306" y="1314"/>
                  </a:lnTo>
                  <a:lnTo>
                    <a:pt x="306" y="1320"/>
                  </a:lnTo>
                  <a:lnTo>
                    <a:pt x="324" y="1320"/>
                  </a:lnTo>
                  <a:lnTo>
                    <a:pt x="330" y="1326"/>
                  </a:lnTo>
                  <a:lnTo>
                    <a:pt x="330" y="1338"/>
                  </a:lnTo>
                  <a:lnTo>
                    <a:pt x="318" y="1338"/>
                  </a:lnTo>
                  <a:lnTo>
                    <a:pt x="318" y="1344"/>
                  </a:lnTo>
                  <a:lnTo>
                    <a:pt x="330" y="1356"/>
                  </a:lnTo>
                  <a:lnTo>
                    <a:pt x="330" y="1374"/>
                  </a:lnTo>
                  <a:lnTo>
                    <a:pt x="354" y="1380"/>
                  </a:lnTo>
                  <a:lnTo>
                    <a:pt x="360" y="1386"/>
                  </a:lnTo>
                  <a:lnTo>
                    <a:pt x="372" y="1392"/>
                  </a:lnTo>
                  <a:lnTo>
                    <a:pt x="378" y="1398"/>
                  </a:lnTo>
                  <a:lnTo>
                    <a:pt x="384" y="1410"/>
                  </a:lnTo>
                  <a:lnTo>
                    <a:pt x="384" y="1434"/>
                  </a:lnTo>
                  <a:lnTo>
                    <a:pt x="390" y="1446"/>
                  </a:lnTo>
                  <a:lnTo>
                    <a:pt x="420" y="1470"/>
                  </a:lnTo>
                  <a:lnTo>
                    <a:pt x="420" y="1494"/>
                  </a:lnTo>
                  <a:lnTo>
                    <a:pt x="468" y="1518"/>
                  </a:lnTo>
                  <a:lnTo>
                    <a:pt x="474" y="1512"/>
                  </a:lnTo>
                  <a:lnTo>
                    <a:pt x="480" y="1500"/>
                  </a:lnTo>
                  <a:lnTo>
                    <a:pt x="486" y="1494"/>
                  </a:lnTo>
                  <a:lnTo>
                    <a:pt x="498" y="1494"/>
                  </a:lnTo>
                  <a:lnTo>
                    <a:pt x="510" y="1500"/>
                  </a:lnTo>
                  <a:lnTo>
                    <a:pt x="510" y="1506"/>
                  </a:lnTo>
                  <a:lnTo>
                    <a:pt x="522" y="1512"/>
                  </a:lnTo>
                  <a:lnTo>
                    <a:pt x="528" y="1512"/>
                  </a:lnTo>
                  <a:lnTo>
                    <a:pt x="540" y="1500"/>
                  </a:lnTo>
                  <a:lnTo>
                    <a:pt x="540" y="1494"/>
                  </a:lnTo>
                  <a:lnTo>
                    <a:pt x="552" y="1482"/>
                  </a:lnTo>
                  <a:lnTo>
                    <a:pt x="558" y="1488"/>
                  </a:lnTo>
                  <a:lnTo>
                    <a:pt x="570" y="1494"/>
                  </a:lnTo>
                  <a:lnTo>
                    <a:pt x="576" y="1512"/>
                  </a:lnTo>
                  <a:lnTo>
                    <a:pt x="582" y="1524"/>
                  </a:lnTo>
                  <a:lnTo>
                    <a:pt x="594" y="1536"/>
                  </a:lnTo>
                  <a:lnTo>
                    <a:pt x="606" y="1542"/>
                  </a:lnTo>
                  <a:lnTo>
                    <a:pt x="612" y="1548"/>
                  </a:lnTo>
                  <a:lnTo>
                    <a:pt x="618" y="1548"/>
                  </a:lnTo>
                  <a:lnTo>
                    <a:pt x="624" y="1572"/>
                  </a:lnTo>
                  <a:lnTo>
                    <a:pt x="642" y="1572"/>
                  </a:lnTo>
                  <a:lnTo>
                    <a:pt x="660" y="1554"/>
                  </a:lnTo>
                  <a:lnTo>
                    <a:pt x="672" y="1554"/>
                  </a:lnTo>
                  <a:lnTo>
                    <a:pt x="678" y="1560"/>
                  </a:lnTo>
                  <a:lnTo>
                    <a:pt x="690" y="1566"/>
                  </a:lnTo>
                  <a:lnTo>
                    <a:pt x="702" y="1566"/>
                  </a:lnTo>
                  <a:lnTo>
                    <a:pt x="702" y="1560"/>
                  </a:lnTo>
                  <a:lnTo>
                    <a:pt x="708" y="1554"/>
                  </a:lnTo>
                  <a:lnTo>
                    <a:pt x="714" y="1554"/>
                  </a:lnTo>
                  <a:lnTo>
                    <a:pt x="738" y="1584"/>
                  </a:lnTo>
                  <a:lnTo>
                    <a:pt x="756" y="1560"/>
                  </a:lnTo>
                  <a:lnTo>
                    <a:pt x="780" y="1560"/>
                  </a:lnTo>
                  <a:lnTo>
                    <a:pt x="792" y="1548"/>
                  </a:lnTo>
                  <a:lnTo>
                    <a:pt x="804" y="1548"/>
                  </a:lnTo>
                  <a:lnTo>
                    <a:pt x="804" y="1554"/>
                  </a:lnTo>
                  <a:lnTo>
                    <a:pt x="810" y="1560"/>
                  </a:lnTo>
                  <a:lnTo>
                    <a:pt x="834" y="1560"/>
                  </a:lnTo>
                  <a:lnTo>
                    <a:pt x="852" y="1542"/>
                  </a:lnTo>
                  <a:lnTo>
                    <a:pt x="852" y="1536"/>
                  </a:lnTo>
                  <a:lnTo>
                    <a:pt x="858" y="1530"/>
                  </a:lnTo>
                  <a:lnTo>
                    <a:pt x="858" y="1524"/>
                  </a:lnTo>
                  <a:lnTo>
                    <a:pt x="870" y="1524"/>
                  </a:lnTo>
                  <a:lnTo>
                    <a:pt x="888" y="1494"/>
                  </a:lnTo>
                  <a:lnTo>
                    <a:pt x="978" y="1494"/>
                  </a:lnTo>
                  <a:lnTo>
                    <a:pt x="1002" y="1482"/>
                  </a:lnTo>
                  <a:lnTo>
                    <a:pt x="996" y="1464"/>
                  </a:lnTo>
                  <a:lnTo>
                    <a:pt x="996" y="1446"/>
                  </a:lnTo>
                  <a:lnTo>
                    <a:pt x="990" y="1434"/>
                  </a:lnTo>
                  <a:lnTo>
                    <a:pt x="984" y="1428"/>
                  </a:lnTo>
                  <a:lnTo>
                    <a:pt x="966" y="1428"/>
                  </a:lnTo>
                  <a:lnTo>
                    <a:pt x="954" y="1422"/>
                  </a:lnTo>
                  <a:lnTo>
                    <a:pt x="936" y="1386"/>
                  </a:lnTo>
                  <a:lnTo>
                    <a:pt x="936" y="1368"/>
                  </a:lnTo>
                  <a:lnTo>
                    <a:pt x="924" y="1362"/>
                  </a:lnTo>
                  <a:lnTo>
                    <a:pt x="924" y="1326"/>
                  </a:lnTo>
                  <a:lnTo>
                    <a:pt x="912" y="1326"/>
                  </a:lnTo>
                  <a:lnTo>
                    <a:pt x="906" y="1302"/>
                  </a:lnTo>
                  <a:lnTo>
                    <a:pt x="882" y="1302"/>
                  </a:lnTo>
                  <a:lnTo>
                    <a:pt x="876" y="1290"/>
                  </a:lnTo>
                  <a:lnTo>
                    <a:pt x="876" y="1272"/>
                  </a:lnTo>
                  <a:lnTo>
                    <a:pt x="864" y="1266"/>
                  </a:lnTo>
                  <a:lnTo>
                    <a:pt x="858" y="1254"/>
                  </a:lnTo>
                  <a:lnTo>
                    <a:pt x="846" y="1248"/>
                  </a:lnTo>
                  <a:lnTo>
                    <a:pt x="840" y="1242"/>
                  </a:lnTo>
                  <a:lnTo>
                    <a:pt x="816" y="1242"/>
                  </a:lnTo>
                  <a:lnTo>
                    <a:pt x="804" y="1236"/>
                  </a:lnTo>
                  <a:lnTo>
                    <a:pt x="798" y="1236"/>
                  </a:lnTo>
                  <a:lnTo>
                    <a:pt x="798" y="1224"/>
                  </a:lnTo>
                  <a:lnTo>
                    <a:pt x="804" y="1212"/>
                  </a:lnTo>
                  <a:lnTo>
                    <a:pt x="810" y="1206"/>
                  </a:lnTo>
                  <a:lnTo>
                    <a:pt x="804" y="1182"/>
                  </a:lnTo>
                  <a:lnTo>
                    <a:pt x="840" y="1182"/>
                  </a:lnTo>
                  <a:lnTo>
                    <a:pt x="846" y="1188"/>
                  </a:lnTo>
                  <a:lnTo>
                    <a:pt x="852" y="1182"/>
                  </a:lnTo>
                  <a:lnTo>
                    <a:pt x="864" y="1182"/>
                  </a:lnTo>
                  <a:lnTo>
                    <a:pt x="870" y="1176"/>
                  </a:lnTo>
                  <a:lnTo>
                    <a:pt x="870" y="1164"/>
                  </a:lnTo>
                  <a:lnTo>
                    <a:pt x="876" y="1152"/>
                  </a:lnTo>
                  <a:lnTo>
                    <a:pt x="876" y="1116"/>
                  </a:lnTo>
                  <a:lnTo>
                    <a:pt x="870" y="1110"/>
                  </a:lnTo>
                  <a:lnTo>
                    <a:pt x="870" y="1098"/>
                  </a:lnTo>
                  <a:lnTo>
                    <a:pt x="864" y="1086"/>
                  </a:lnTo>
                  <a:lnTo>
                    <a:pt x="864" y="1074"/>
                  </a:lnTo>
                  <a:lnTo>
                    <a:pt x="870" y="1062"/>
                  </a:lnTo>
                  <a:lnTo>
                    <a:pt x="882" y="1056"/>
                  </a:lnTo>
                  <a:lnTo>
                    <a:pt x="888" y="1050"/>
                  </a:lnTo>
                  <a:lnTo>
                    <a:pt x="888" y="1032"/>
                  </a:lnTo>
                  <a:lnTo>
                    <a:pt x="882" y="1020"/>
                  </a:lnTo>
                  <a:lnTo>
                    <a:pt x="882" y="1002"/>
                  </a:lnTo>
                  <a:lnTo>
                    <a:pt x="900" y="984"/>
                  </a:lnTo>
                  <a:lnTo>
                    <a:pt x="906" y="984"/>
                  </a:lnTo>
                  <a:lnTo>
                    <a:pt x="906" y="996"/>
                  </a:lnTo>
                  <a:lnTo>
                    <a:pt x="912" y="1002"/>
                  </a:lnTo>
                  <a:lnTo>
                    <a:pt x="924" y="1002"/>
                  </a:lnTo>
                  <a:lnTo>
                    <a:pt x="930" y="996"/>
                  </a:lnTo>
                  <a:lnTo>
                    <a:pt x="930" y="960"/>
                  </a:lnTo>
                  <a:lnTo>
                    <a:pt x="924" y="954"/>
                  </a:lnTo>
                  <a:lnTo>
                    <a:pt x="924" y="948"/>
                  </a:lnTo>
                  <a:lnTo>
                    <a:pt x="936" y="930"/>
                  </a:lnTo>
                  <a:lnTo>
                    <a:pt x="936" y="906"/>
                  </a:lnTo>
                  <a:lnTo>
                    <a:pt x="942" y="900"/>
                  </a:lnTo>
                  <a:lnTo>
                    <a:pt x="954" y="900"/>
                  </a:lnTo>
                  <a:lnTo>
                    <a:pt x="960" y="894"/>
                  </a:lnTo>
                  <a:lnTo>
                    <a:pt x="960" y="858"/>
                  </a:lnTo>
                  <a:lnTo>
                    <a:pt x="966" y="852"/>
                  </a:lnTo>
                  <a:lnTo>
                    <a:pt x="972" y="840"/>
                  </a:lnTo>
                  <a:lnTo>
                    <a:pt x="978" y="834"/>
                  </a:lnTo>
                  <a:lnTo>
                    <a:pt x="1008" y="834"/>
                  </a:lnTo>
                  <a:lnTo>
                    <a:pt x="1008" y="786"/>
                  </a:lnTo>
                  <a:lnTo>
                    <a:pt x="1014" y="774"/>
                  </a:lnTo>
                  <a:lnTo>
                    <a:pt x="1020" y="768"/>
                  </a:lnTo>
                  <a:lnTo>
                    <a:pt x="1026" y="756"/>
                  </a:lnTo>
                  <a:lnTo>
                    <a:pt x="1032" y="750"/>
                  </a:lnTo>
                  <a:lnTo>
                    <a:pt x="1032" y="708"/>
                  </a:lnTo>
                  <a:lnTo>
                    <a:pt x="1026" y="660"/>
                  </a:lnTo>
                  <a:lnTo>
                    <a:pt x="1020" y="654"/>
                  </a:lnTo>
                  <a:lnTo>
                    <a:pt x="1020" y="636"/>
                  </a:lnTo>
                  <a:lnTo>
                    <a:pt x="1032" y="630"/>
                  </a:lnTo>
                  <a:lnTo>
                    <a:pt x="1038" y="630"/>
                  </a:lnTo>
                  <a:lnTo>
                    <a:pt x="1038" y="594"/>
                  </a:lnTo>
                  <a:lnTo>
                    <a:pt x="1044" y="594"/>
                  </a:lnTo>
                  <a:lnTo>
                    <a:pt x="1050" y="588"/>
                  </a:lnTo>
                  <a:lnTo>
                    <a:pt x="1056" y="576"/>
                  </a:lnTo>
                  <a:lnTo>
                    <a:pt x="1056" y="534"/>
                  </a:lnTo>
                  <a:lnTo>
                    <a:pt x="1050" y="528"/>
                  </a:lnTo>
                  <a:lnTo>
                    <a:pt x="1050" y="516"/>
                  </a:lnTo>
                  <a:lnTo>
                    <a:pt x="1062" y="516"/>
                  </a:lnTo>
                  <a:lnTo>
                    <a:pt x="1068" y="510"/>
                  </a:lnTo>
                  <a:lnTo>
                    <a:pt x="1068" y="492"/>
                  </a:lnTo>
                  <a:lnTo>
                    <a:pt x="1086" y="492"/>
                  </a:lnTo>
                  <a:lnTo>
                    <a:pt x="1092" y="486"/>
                  </a:lnTo>
                  <a:lnTo>
                    <a:pt x="1092" y="480"/>
                  </a:lnTo>
                  <a:lnTo>
                    <a:pt x="1098" y="474"/>
                  </a:lnTo>
                  <a:lnTo>
                    <a:pt x="1098" y="462"/>
                  </a:lnTo>
                  <a:lnTo>
                    <a:pt x="1110" y="462"/>
                  </a:lnTo>
                  <a:lnTo>
                    <a:pt x="1128" y="456"/>
                  </a:lnTo>
                  <a:lnTo>
                    <a:pt x="1152" y="444"/>
                  </a:lnTo>
                  <a:lnTo>
                    <a:pt x="1164" y="420"/>
                  </a:lnTo>
                  <a:lnTo>
                    <a:pt x="1164" y="408"/>
                  </a:lnTo>
                  <a:lnTo>
                    <a:pt x="1128" y="384"/>
                  </a:lnTo>
                  <a:lnTo>
                    <a:pt x="1128" y="378"/>
                  </a:lnTo>
                  <a:lnTo>
                    <a:pt x="1122" y="372"/>
                  </a:lnTo>
                  <a:lnTo>
                    <a:pt x="1122" y="360"/>
                  </a:lnTo>
                  <a:lnTo>
                    <a:pt x="1116" y="354"/>
                  </a:lnTo>
                  <a:lnTo>
                    <a:pt x="1092" y="354"/>
                  </a:lnTo>
                  <a:lnTo>
                    <a:pt x="1080" y="342"/>
                  </a:lnTo>
                  <a:lnTo>
                    <a:pt x="1080" y="330"/>
                  </a:lnTo>
                  <a:lnTo>
                    <a:pt x="1074" y="312"/>
                  </a:lnTo>
                  <a:lnTo>
                    <a:pt x="1074" y="294"/>
                  </a:lnTo>
                  <a:lnTo>
                    <a:pt x="1068" y="282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40"/>
                  </a:lnTo>
                  <a:lnTo>
                    <a:pt x="1056" y="222"/>
                  </a:lnTo>
                  <a:lnTo>
                    <a:pt x="1056" y="180"/>
                  </a:lnTo>
                  <a:lnTo>
                    <a:pt x="1050" y="168"/>
                  </a:lnTo>
                  <a:lnTo>
                    <a:pt x="1068" y="162"/>
                  </a:lnTo>
                  <a:lnTo>
                    <a:pt x="1038" y="132"/>
                  </a:lnTo>
                  <a:lnTo>
                    <a:pt x="1038" y="90"/>
                  </a:lnTo>
                  <a:lnTo>
                    <a:pt x="1032" y="78"/>
                  </a:lnTo>
                  <a:lnTo>
                    <a:pt x="1026" y="72"/>
                  </a:lnTo>
                  <a:lnTo>
                    <a:pt x="1014" y="66"/>
                  </a:lnTo>
                  <a:lnTo>
                    <a:pt x="984" y="36"/>
                  </a:lnTo>
                  <a:lnTo>
                    <a:pt x="972" y="36"/>
                  </a:lnTo>
                  <a:lnTo>
                    <a:pt x="954" y="18"/>
                  </a:lnTo>
                  <a:lnTo>
                    <a:pt x="948" y="0"/>
                  </a:lnTo>
                  <a:lnTo>
                    <a:pt x="924" y="24"/>
                  </a:lnTo>
                  <a:lnTo>
                    <a:pt x="894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3" name="Sri Lanka"/>
            <p:cNvSpPr>
              <a:spLocks/>
            </p:cNvSpPr>
            <p:nvPr/>
          </p:nvSpPr>
          <p:spPr bwMode="gray">
            <a:xfrm>
              <a:off x="6540545" y="4079540"/>
              <a:ext cx="61435" cy="109978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4" name="Spain"/>
            <p:cNvSpPr>
              <a:spLocks noEditPoints="1"/>
            </p:cNvSpPr>
            <p:nvPr/>
          </p:nvSpPr>
          <p:spPr bwMode="gray">
            <a:xfrm>
              <a:off x="4296023" y="3084027"/>
              <a:ext cx="317176" cy="222812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5" name="South Africa"/>
            <p:cNvSpPr>
              <a:spLocks noEditPoints="1"/>
            </p:cNvSpPr>
            <p:nvPr/>
          </p:nvSpPr>
          <p:spPr bwMode="gray">
            <a:xfrm>
              <a:off x="4908945" y="5006497"/>
              <a:ext cx="411472" cy="369925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pattFill prst="lgCheck">
              <a:fgClr>
                <a:srgbClr val="FF9900"/>
              </a:fgClr>
              <a:bgClr>
                <a:srgbClr val="99CC00"/>
              </a:bgClr>
            </a:patt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6" name="Somalia"/>
            <p:cNvSpPr>
              <a:spLocks/>
            </p:cNvSpPr>
            <p:nvPr/>
          </p:nvSpPr>
          <p:spPr bwMode="gray">
            <a:xfrm>
              <a:off x="5549013" y="4008126"/>
              <a:ext cx="258598" cy="401348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7" name="Solomon Islands"/>
            <p:cNvSpPr>
              <a:spLocks noEditPoints="1"/>
            </p:cNvSpPr>
            <p:nvPr/>
          </p:nvSpPr>
          <p:spPr bwMode="gray">
            <a:xfrm>
              <a:off x="8522181" y="4555159"/>
              <a:ext cx="134300" cy="125689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8" name="Slovenia"/>
            <p:cNvSpPr>
              <a:spLocks/>
            </p:cNvSpPr>
            <p:nvPr/>
          </p:nvSpPr>
          <p:spPr bwMode="gray">
            <a:xfrm>
              <a:off x="4824650" y="2991188"/>
              <a:ext cx="75723" cy="44277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89" name="Slovakia"/>
            <p:cNvSpPr>
              <a:spLocks/>
            </p:cNvSpPr>
            <p:nvPr/>
          </p:nvSpPr>
          <p:spPr bwMode="gray">
            <a:xfrm>
              <a:off x="4901801" y="2918346"/>
              <a:ext cx="130014" cy="52846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0" name="Sierra Leone"/>
            <p:cNvSpPr>
              <a:spLocks/>
            </p:cNvSpPr>
            <p:nvPr/>
          </p:nvSpPr>
          <p:spPr bwMode="gray">
            <a:xfrm>
              <a:off x="4151723" y="4065258"/>
              <a:ext cx="75722" cy="97123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1" name="Serbia"/>
            <p:cNvSpPr>
              <a:spLocks/>
            </p:cNvSpPr>
            <p:nvPr/>
          </p:nvSpPr>
          <p:spPr bwMode="gray">
            <a:xfrm>
              <a:off x="4950378" y="3015470"/>
              <a:ext cx="100010" cy="109977"/>
            </a:xfrm>
            <a:custGeom>
              <a:avLst/>
              <a:gdLst>
                <a:gd name="T0" fmla="*/ 2147483647 w 496"/>
                <a:gd name="T1" fmla="*/ 2147483647 h 542"/>
                <a:gd name="T2" fmla="*/ 2147483647 w 496"/>
                <a:gd name="T3" fmla="*/ 2147483647 h 542"/>
                <a:gd name="T4" fmla="*/ 2147483647 w 496"/>
                <a:gd name="T5" fmla="*/ 2147483647 h 542"/>
                <a:gd name="T6" fmla="*/ 2147483647 w 496"/>
                <a:gd name="T7" fmla="*/ 2147483647 h 542"/>
                <a:gd name="T8" fmla="*/ 2147483647 w 496"/>
                <a:gd name="T9" fmla="*/ 2147483647 h 542"/>
                <a:gd name="T10" fmla="*/ 2147483647 w 496"/>
                <a:gd name="T11" fmla="*/ 2147483647 h 542"/>
                <a:gd name="T12" fmla="*/ 2147483647 w 496"/>
                <a:gd name="T13" fmla="*/ 2147483647 h 542"/>
                <a:gd name="T14" fmla="*/ 2147483647 w 496"/>
                <a:gd name="T15" fmla="*/ 2147483647 h 542"/>
                <a:gd name="T16" fmla="*/ 2147483647 w 496"/>
                <a:gd name="T17" fmla="*/ 0 h 542"/>
                <a:gd name="T18" fmla="*/ 0 w 496"/>
                <a:gd name="T19" fmla="*/ 2147483647 h 542"/>
                <a:gd name="T20" fmla="*/ 2147483647 w 496"/>
                <a:gd name="T21" fmla="*/ 2147483647 h 542"/>
                <a:gd name="T22" fmla="*/ 2147483647 w 496"/>
                <a:gd name="T23" fmla="*/ 2147483647 h 542"/>
                <a:gd name="T24" fmla="*/ 2147483647 w 496"/>
                <a:gd name="T25" fmla="*/ 2147483647 h 542"/>
                <a:gd name="T26" fmla="*/ 2147483647 w 496"/>
                <a:gd name="T27" fmla="*/ 2147483647 h 542"/>
                <a:gd name="T28" fmla="*/ 2147483647 w 496"/>
                <a:gd name="T29" fmla="*/ 2147483647 h 542"/>
                <a:gd name="T30" fmla="*/ 2147483647 w 496"/>
                <a:gd name="T31" fmla="*/ 2147483647 h 542"/>
                <a:gd name="T32" fmla="*/ 2147483647 w 496"/>
                <a:gd name="T33" fmla="*/ 2147483647 h 542"/>
                <a:gd name="T34" fmla="*/ 2147483647 w 496"/>
                <a:gd name="T35" fmla="*/ 2147483647 h 542"/>
                <a:gd name="T36" fmla="*/ 2147483647 w 496"/>
                <a:gd name="T37" fmla="*/ 2147483647 h 542"/>
                <a:gd name="T38" fmla="*/ 2147483647 w 496"/>
                <a:gd name="T39" fmla="*/ 2147483647 h 542"/>
                <a:gd name="T40" fmla="*/ 2147483647 w 496"/>
                <a:gd name="T41" fmla="*/ 2147483647 h 542"/>
                <a:gd name="T42" fmla="*/ 2147483647 w 496"/>
                <a:gd name="T43" fmla="*/ 2147483647 h 542"/>
                <a:gd name="T44" fmla="*/ 2147483647 w 496"/>
                <a:gd name="T45" fmla="*/ 2147483647 h 542"/>
                <a:gd name="T46" fmla="*/ 2147483647 w 496"/>
                <a:gd name="T47" fmla="*/ 2147483647 h 542"/>
                <a:gd name="T48" fmla="*/ 2147483647 w 496"/>
                <a:gd name="T49" fmla="*/ 2147483647 h 542"/>
                <a:gd name="T50" fmla="*/ 2147483647 w 496"/>
                <a:gd name="T51" fmla="*/ 2147483647 h 542"/>
                <a:gd name="T52" fmla="*/ 2147483647 w 496"/>
                <a:gd name="T53" fmla="*/ 2147483647 h 542"/>
                <a:gd name="T54" fmla="*/ 2147483647 w 496"/>
                <a:gd name="T55" fmla="*/ 2147483647 h 542"/>
                <a:gd name="T56" fmla="*/ 2147483647 w 496"/>
                <a:gd name="T57" fmla="*/ 2147483647 h 542"/>
                <a:gd name="T58" fmla="*/ 2147483647 w 496"/>
                <a:gd name="T59" fmla="*/ 2147483647 h 542"/>
                <a:gd name="T60" fmla="*/ 2147483647 w 496"/>
                <a:gd name="T61" fmla="*/ 2147483647 h 542"/>
                <a:gd name="T62" fmla="*/ 2147483647 w 496"/>
                <a:gd name="T63" fmla="*/ 2147483647 h 542"/>
                <a:gd name="T64" fmla="*/ 2147483647 w 496"/>
                <a:gd name="T65" fmla="*/ 2147483647 h 542"/>
                <a:gd name="T66" fmla="*/ 2147483647 w 496"/>
                <a:gd name="T67" fmla="*/ 2147483647 h 542"/>
                <a:gd name="T68" fmla="*/ 2147483647 w 496"/>
                <a:gd name="T69" fmla="*/ 2147483647 h 542"/>
                <a:gd name="T70" fmla="*/ 2147483647 w 496"/>
                <a:gd name="T71" fmla="*/ 2147483647 h 542"/>
                <a:gd name="T72" fmla="*/ 2147483647 w 496"/>
                <a:gd name="T73" fmla="*/ 2147483647 h 542"/>
                <a:gd name="T74" fmla="*/ 2147483647 w 496"/>
                <a:gd name="T75" fmla="*/ 2147483647 h 542"/>
                <a:gd name="T76" fmla="*/ 2147483647 w 496"/>
                <a:gd name="T77" fmla="*/ 2147483647 h 542"/>
                <a:gd name="T78" fmla="*/ 2147483647 w 496"/>
                <a:gd name="T79" fmla="*/ 2147483647 h 542"/>
                <a:gd name="T80" fmla="*/ 2147483647 w 496"/>
                <a:gd name="T81" fmla="*/ 2147483647 h 542"/>
                <a:gd name="T82" fmla="*/ 2147483647 w 496"/>
                <a:gd name="T83" fmla="*/ 2147483647 h 542"/>
                <a:gd name="T84" fmla="*/ 2147483647 w 496"/>
                <a:gd name="T85" fmla="*/ 2147483647 h 542"/>
                <a:gd name="T86" fmla="*/ 2147483647 w 496"/>
                <a:gd name="T87" fmla="*/ 2147483647 h 542"/>
                <a:gd name="T88" fmla="*/ 2147483647 w 496"/>
                <a:gd name="T89" fmla="*/ 2147483647 h 542"/>
                <a:gd name="T90" fmla="*/ 2147483647 w 496"/>
                <a:gd name="T91" fmla="*/ 2147483647 h 542"/>
                <a:gd name="T92" fmla="*/ 2147483647 w 496"/>
                <a:gd name="T93" fmla="*/ 2147483647 h 542"/>
                <a:gd name="T94" fmla="*/ 2147483647 w 496"/>
                <a:gd name="T95" fmla="*/ 2147483647 h 542"/>
                <a:gd name="T96" fmla="*/ 2147483647 w 496"/>
                <a:gd name="T97" fmla="*/ 2147483647 h 542"/>
                <a:gd name="T98" fmla="*/ 2147483647 w 496"/>
                <a:gd name="T99" fmla="*/ 2147483647 h 542"/>
                <a:gd name="T100" fmla="*/ 2147483647 w 496"/>
                <a:gd name="T101" fmla="*/ 2147483647 h 542"/>
                <a:gd name="T102" fmla="*/ 2147483647 w 496"/>
                <a:gd name="T103" fmla="*/ 2147483647 h 542"/>
                <a:gd name="T104" fmla="*/ 2147483647 w 496"/>
                <a:gd name="T105" fmla="*/ 2147483647 h 542"/>
                <a:gd name="T106" fmla="*/ 2147483647 w 496"/>
                <a:gd name="T107" fmla="*/ 2147483647 h 542"/>
                <a:gd name="T108" fmla="*/ 2147483647 w 496"/>
                <a:gd name="T109" fmla="*/ 2147483647 h 5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96"/>
                <a:gd name="T166" fmla="*/ 0 h 542"/>
                <a:gd name="T167" fmla="*/ 496 w 496"/>
                <a:gd name="T168" fmla="*/ 542 h 5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2" name="Senegal"/>
            <p:cNvSpPr>
              <a:spLocks/>
            </p:cNvSpPr>
            <p:nvPr/>
          </p:nvSpPr>
          <p:spPr bwMode="gray">
            <a:xfrm>
              <a:off x="4076000" y="3868155"/>
              <a:ext cx="151444" cy="132831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3" name="Switzerland"/>
            <p:cNvSpPr>
              <a:spLocks/>
            </p:cNvSpPr>
            <p:nvPr/>
          </p:nvSpPr>
          <p:spPr bwMode="gray">
            <a:xfrm>
              <a:off x="4657490" y="2966908"/>
              <a:ext cx="104296" cy="57131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4" name="Sweden"/>
            <p:cNvSpPr>
              <a:spLocks noEditPoints="1"/>
            </p:cNvSpPr>
            <p:nvPr/>
          </p:nvSpPr>
          <p:spPr bwMode="gray">
            <a:xfrm>
              <a:off x="4776074" y="2397022"/>
              <a:ext cx="251455" cy="358500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5" name="Saudi Arabia"/>
            <p:cNvSpPr>
              <a:spLocks/>
            </p:cNvSpPr>
            <p:nvPr/>
          </p:nvSpPr>
          <p:spPr bwMode="gray">
            <a:xfrm>
              <a:off x="5364707" y="3421102"/>
              <a:ext cx="537199" cy="461335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6" name="Romania"/>
            <p:cNvSpPr>
              <a:spLocks/>
            </p:cNvSpPr>
            <p:nvPr/>
          </p:nvSpPr>
          <p:spPr bwMode="gray">
            <a:xfrm>
              <a:off x="4983239" y="2955482"/>
              <a:ext cx="222881" cy="132830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7" name="Ruanda"/>
            <p:cNvSpPr>
              <a:spLocks/>
            </p:cNvSpPr>
            <p:nvPr/>
          </p:nvSpPr>
          <p:spPr bwMode="gray">
            <a:xfrm>
              <a:off x="5233265" y="4389478"/>
              <a:ext cx="54291" cy="5284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8" name="Russia (Urup,Simushir)"/>
            <p:cNvSpPr>
              <a:spLocks noEditPoints="1"/>
            </p:cNvSpPr>
            <p:nvPr/>
          </p:nvSpPr>
          <p:spPr bwMode="gray">
            <a:xfrm>
              <a:off x="7902116" y="2649829"/>
              <a:ext cx="110012" cy="43419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299" name="Russia"/>
            <p:cNvSpPr>
              <a:spLocks noEditPoints="1"/>
            </p:cNvSpPr>
            <p:nvPr/>
          </p:nvSpPr>
          <p:spPr bwMode="gray">
            <a:xfrm>
              <a:off x="4961808" y="2114222"/>
              <a:ext cx="3277487" cy="1042647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0" name="Republic Congo"/>
            <p:cNvSpPr>
              <a:spLocks/>
            </p:cNvSpPr>
            <p:nvPr/>
          </p:nvSpPr>
          <p:spPr bwMode="gray">
            <a:xfrm>
              <a:off x="4807506" y="4202373"/>
              <a:ext cx="488623" cy="549890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1" name="Puerto Rico"/>
            <p:cNvSpPr>
              <a:spLocks/>
            </p:cNvSpPr>
            <p:nvPr/>
          </p:nvSpPr>
          <p:spPr bwMode="gray">
            <a:xfrm>
              <a:off x="2788723" y="3822449"/>
              <a:ext cx="50005" cy="21425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2" name="Portugal"/>
            <p:cNvSpPr>
              <a:spLocks/>
            </p:cNvSpPr>
            <p:nvPr/>
          </p:nvSpPr>
          <p:spPr bwMode="gray">
            <a:xfrm>
              <a:off x="4283165" y="3132589"/>
              <a:ext cx="82866" cy="148541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3" name="Poland"/>
            <p:cNvSpPr>
              <a:spLocks/>
            </p:cNvSpPr>
            <p:nvPr/>
          </p:nvSpPr>
          <p:spPr bwMode="gray">
            <a:xfrm>
              <a:off x="4840367" y="2771233"/>
              <a:ext cx="225738" cy="162824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4" name="Philippines"/>
            <p:cNvSpPr>
              <a:spLocks noEditPoints="1"/>
            </p:cNvSpPr>
            <p:nvPr/>
          </p:nvSpPr>
          <p:spPr bwMode="gray">
            <a:xfrm>
              <a:off x="7504932" y="3812452"/>
              <a:ext cx="258599" cy="43562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5" name="Peru"/>
            <p:cNvSpPr>
              <a:spLocks/>
            </p:cNvSpPr>
            <p:nvPr/>
          </p:nvSpPr>
          <p:spPr bwMode="gray">
            <a:xfrm>
              <a:off x="2395824" y="4358056"/>
              <a:ext cx="340036" cy="539891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6" name="Paraguay"/>
            <p:cNvSpPr>
              <a:spLocks/>
            </p:cNvSpPr>
            <p:nvPr/>
          </p:nvSpPr>
          <p:spPr bwMode="gray">
            <a:xfrm>
              <a:off x="2915879" y="4920800"/>
              <a:ext cx="217166" cy="245665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7" name="Papua New Guinea"/>
            <p:cNvSpPr>
              <a:spLocks noEditPoints="1"/>
            </p:cNvSpPr>
            <p:nvPr/>
          </p:nvSpPr>
          <p:spPr bwMode="gray">
            <a:xfrm>
              <a:off x="8110710" y="4413759"/>
              <a:ext cx="394327" cy="262804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8" name="Panama"/>
            <p:cNvSpPr>
              <a:spLocks/>
            </p:cNvSpPr>
            <p:nvPr/>
          </p:nvSpPr>
          <p:spPr bwMode="gray">
            <a:xfrm>
              <a:off x="2358677" y="4079540"/>
              <a:ext cx="147159" cy="69986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09" name="Pakistan"/>
            <p:cNvSpPr>
              <a:spLocks/>
            </p:cNvSpPr>
            <p:nvPr/>
          </p:nvSpPr>
          <p:spPr bwMode="gray">
            <a:xfrm>
              <a:off x="6011918" y="3279702"/>
              <a:ext cx="380040" cy="38135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0" name="Parcel Islands"/>
            <p:cNvSpPr>
              <a:spLocks noEditPoints="1"/>
            </p:cNvSpPr>
            <p:nvPr/>
          </p:nvSpPr>
          <p:spPr bwMode="gray">
            <a:xfrm>
              <a:off x="7329199" y="3855300"/>
              <a:ext cx="34289" cy="22853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1" name="Oman"/>
            <p:cNvSpPr>
              <a:spLocks/>
            </p:cNvSpPr>
            <p:nvPr/>
          </p:nvSpPr>
          <p:spPr bwMode="gray">
            <a:xfrm>
              <a:off x="5816183" y="3628203"/>
              <a:ext cx="195735" cy="244237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2" name="Norway"/>
            <p:cNvSpPr>
              <a:spLocks noEditPoints="1"/>
            </p:cNvSpPr>
            <p:nvPr/>
          </p:nvSpPr>
          <p:spPr bwMode="gray">
            <a:xfrm>
              <a:off x="4648918" y="2141360"/>
              <a:ext cx="492908" cy="541319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3" name="Nigeria"/>
            <p:cNvSpPr>
              <a:spLocks/>
            </p:cNvSpPr>
            <p:nvPr/>
          </p:nvSpPr>
          <p:spPr bwMode="gray">
            <a:xfrm>
              <a:off x="4563195" y="3953852"/>
              <a:ext cx="302889" cy="279944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4" name="Niger"/>
            <p:cNvSpPr>
              <a:spLocks/>
            </p:cNvSpPr>
            <p:nvPr/>
          </p:nvSpPr>
          <p:spPr bwMode="gray">
            <a:xfrm>
              <a:off x="4498902" y="3673908"/>
              <a:ext cx="401471" cy="341360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5" name="Netherlands"/>
            <p:cNvSpPr>
              <a:spLocks/>
            </p:cNvSpPr>
            <p:nvPr/>
          </p:nvSpPr>
          <p:spPr bwMode="gray">
            <a:xfrm>
              <a:off x="4591769" y="2809797"/>
              <a:ext cx="98581" cy="75699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6" name="Nicaragua"/>
            <p:cNvSpPr>
              <a:spLocks/>
            </p:cNvSpPr>
            <p:nvPr/>
          </p:nvSpPr>
          <p:spPr bwMode="gray">
            <a:xfrm>
              <a:off x="2248666" y="3926715"/>
              <a:ext cx="118583" cy="11997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7" name="New Zeeland"/>
            <p:cNvSpPr>
              <a:spLocks noEditPoints="1"/>
            </p:cNvSpPr>
            <p:nvPr/>
          </p:nvSpPr>
          <p:spPr bwMode="gray">
            <a:xfrm>
              <a:off x="8337877" y="5360711"/>
              <a:ext cx="460048" cy="355642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8" name="Newfoundland"/>
            <p:cNvSpPr>
              <a:spLocks/>
            </p:cNvSpPr>
            <p:nvPr/>
          </p:nvSpPr>
          <p:spPr bwMode="gray">
            <a:xfrm>
              <a:off x="3173048" y="2864072"/>
              <a:ext cx="154302" cy="138543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19" name="Nepal"/>
            <p:cNvSpPr>
              <a:spLocks/>
            </p:cNvSpPr>
            <p:nvPr/>
          </p:nvSpPr>
          <p:spPr bwMode="gray">
            <a:xfrm>
              <a:off x="6490540" y="3469664"/>
              <a:ext cx="212880" cy="11997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0" name="Namibia"/>
            <p:cNvSpPr>
              <a:spLocks/>
            </p:cNvSpPr>
            <p:nvPr/>
          </p:nvSpPr>
          <p:spPr bwMode="gray">
            <a:xfrm>
              <a:off x="4790361" y="4853670"/>
              <a:ext cx="345751" cy="352787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1" name="Myanmar"/>
            <p:cNvSpPr>
              <a:spLocks/>
            </p:cNvSpPr>
            <p:nvPr/>
          </p:nvSpPr>
          <p:spPr bwMode="gray">
            <a:xfrm>
              <a:off x="6824860" y="3526795"/>
              <a:ext cx="230025" cy="542748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2" name="Mozambique"/>
            <p:cNvSpPr>
              <a:spLocks/>
            </p:cNvSpPr>
            <p:nvPr/>
          </p:nvSpPr>
          <p:spPr bwMode="gray">
            <a:xfrm>
              <a:off x="5261839" y="4665137"/>
              <a:ext cx="277172" cy="484189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3" name="Morokko"/>
            <p:cNvSpPr>
              <a:spLocks/>
            </p:cNvSpPr>
            <p:nvPr/>
          </p:nvSpPr>
          <p:spPr bwMode="gray">
            <a:xfrm>
              <a:off x="4170296" y="3312553"/>
              <a:ext cx="307176" cy="239952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4" name="Montenegro"/>
            <p:cNvSpPr>
              <a:spLocks/>
            </p:cNvSpPr>
            <p:nvPr/>
          </p:nvSpPr>
          <p:spPr bwMode="gray">
            <a:xfrm>
              <a:off x="4944663" y="3088312"/>
              <a:ext cx="41433" cy="48562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5" name="Mongolia"/>
            <p:cNvSpPr>
              <a:spLocks/>
            </p:cNvSpPr>
            <p:nvPr/>
          </p:nvSpPr>
          <p:spPr bwMode="gray">
            <a:xfrm>
              <a:off x="6503398" y="2844076"/>
              <a:ext cx="760080" cy="301367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6" name="Moldova"/>
            <p:cNvSpPr>
              <a:spLocks/>
            </p:cNvSpPr>
            <p:nvPr/>
          </p:nvSpPr>
          <p:spPr bwMode="gray">
            <a:xfrm>
              <a:off x="5127539" y="2949769"/>
              <a:ext cx="78580" cy="85697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7" name="Macedonia"/>
            <p:cNvSpPr>
              <a:spLocks/>
            </p:cNvSpPr>
            <p:nvPr/>
          </p:nvSpPr>
          <p:spPr bwMode="gray">
            <a:xfrm>
              <a:off x="4996097" y="3122590"/>
              <a:ext cx="60006" cy="45705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8" name="Mexico"/>
            <p:cNvSpPr>
              <a:spLocks/>
            </p:cNvSpPr>
            <p:nvPr/>
          </p:nvSpPr>
          <p:spPr bwMode="gray">
            <a:xfrm>
              <a:off x="1627172" y="3406819"/>
              <a:ext cx="674356" cy="528465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29" name="Malta"/>
            <p:cNvSpPr>
              <a:spLocks/>
            </p:cNvSpPr>
            <p:nvPr/>
          </p:nvSpPr>
          <p:spPr bwMode="gray">
            <a:xfrm>
              <a:off x="4848939" y="3302554"/>
              <a:ext cx="11430" cy="999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0" name="Mauritania"/>
            <p:cNvSpPr>
              <a:spLocks/>
            </p:cNvSpPr>
            <p:nvPr/>
          </p:nvSpPr>
          <p:spPr bwMode="gray">
            <a:xfrm>
              <a:off x="4066000" y="3565358"/>
              <a:ext cx="311461" cy="364213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1" name="Mali"/>
            <p:cNvSpPr>
              <a:spLocks/>
            </p:cNvSpPr>
            <p:nvPr/>
          </p:nvSpPr>
          <p:spPr bwMode="gray">
            <a:xfrm>
              <a:off x="4180298" y="3628203"/>
              <a:ext cx="420044" cy="435627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2" name="Malaysia"/>
            <p:cNvSpPr>
              <a:spLocks/>
            </p:cNvSpPr>
            <p:nvPr/>
          </p:nvSpPr>
          <p:spPr bwMode="gray">
            <a:xfrm>
              <a:off x="7064886" y="4162381"/>
              <a:ext cx="111440" cy="158540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3" name="Malaysia"/>
            <p:cNvSpPr>
              <a:spLocks/>
            </p:cNvSpPr>
            <p:nvPr/>
          </p:nvSpPr>
          <p:spPr bwMode="gray">
            <a:xfrm>
              <a:off x="7324913" y="4143814"/>
              <a:ext cx="248598" cy="191390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4" name="Malawi"/>
            <p:cNvSpPr>
              <a:spLocks/>
            </p:cNvSpPr>
            <p:nvPr/>
          </p:nvSpPr>
          <p:spPr bwMode="gray">
            <a:xfrm>
              <a:off x="5328990" y="4633715"/>
              <a:ext cx="84294" cy="227098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5" name="Madagascar"/>
            <p:cNvSpPr>
              <a:spLocks/>
            </p:cNvSpPr>
            <p:nvPr/>
          </p:nvSpPr>
          <p:spPr bwMode="gray">
            <a:xfrm>
              <a:off x="5576158" y="4717984"/>
              <a:ext cx="215737" cy="394206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6" name="Luxembourg"/>
            <p:cNvSpPr>
              <a:spLocks/>
            </p:cNvSpPr>
            <p:nvPr/>
          </p:nvSpPr>
          <p:spPr bwMode="gray">
            <a:xfrm>
              <a:off x="4651776" y="2902635"/>
              <a:ext cx="18573" cy="15712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7" name="Lithaunia"/>
            <p:cNvSpPr>
              <a:spLocks/>
            </p:cNvSpPr>
            <p:nvPr/>
          </p:nvSpPr>
          <p:spPr bwMode="gray">
            <a:xfrm>
              <a:off x="4986096" y="2725528"/>
              <a:ext cx="122870" cy="71414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8" name="Liechtenstein"/>
            <p:cNvSpPr>
              <a:spLocks/>
            </p:cNvSpPr>
            <p:nvPr/>
          </p:nvSpPr>
          <p:spPr bwMode="gray">
            <a:xfrm>
              <a:off x="4733212" y="2981191"/>
              <a:ext cx="5715" cy="8570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39" name="Libya"/>
            <p:cNvSpPr>
              <a:spLocks/>
            </p:cNvSpPr>
            <p:nvPr/>
          </p:nvSpPr>
          <p:spPr bwMode="gray">
            <a:xfrm>
              <a:off x="4730355" y="3389680"/>
              <a:ext cx="398614" cy="401347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0" name="Liberia"/>
            <p:cNvSpPr>
              <a:spLocks/>
            </p:cNvSpPr>
            <p:nvPr/>
          </p:nvSpPr>
          <p:spPr bwMode="gray">
            <a:xfrm>
              <a:off x="4188870" y="4108106"/>
              <a:ext cx="111440" cy="125689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1" name="Lebanon"/>
            <p:cNvSpPr>
              <a:spLocks/>
            </p:cNvSpPr>
            <p:nvPr/>
          </p:nvSpPr>
          <p:spPr bwMode="gray">
            <a:xfrm>
              <a:off x="5357564" y="3348259"/>
              <a:ext cx="38575" cy="57131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2" name="Lesotho"/>
            <p:cNvSpPr>
              <a:spLocks/>
            </p:cNvSpPr>
            <p:nvPr/>
          </p:nvSpPr>
          <p:spPr bwMode="gray">
            <a:xfrm>
              <a:off x="5170401" y="5195030"/>
              <a:ext cx="60006" cy="58559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3" name="Latvia"/>
            <p:cNvSpPr>
              <a:spLocks/>
            </p:cNvSpPr>
            <p:nvPr/>
          </p:nvSpPr>
          <p:spPr bwMode="gray">
            <a:xfrm>
              <a:off x="4983239" y="2681251"/>
              <a:ext cx="154302" cy="6570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4" name="Laos"/>
            <p:cNvSpPr>
              <a:spLocks/>
            </p:cNvSpPr>
            <p:nvPr/>
          </p:nvSpPr>
          <p:spPr bwMode="gray">
            <a:xfrm>
              <a:off x="7029168" y="3702474"/>
              <a:ext cx="217166" cy="251378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5" name="Kyrgyzstan"/>
            <p:cNvSpPr>
              <a:spLocks/>
            </p:cNvSpPr>
            <p:nvPr/>
          </p:nvSpPr>
          <p:spPr bwMode="gray">
            <a:xfrm>
              <a:off x="6159076" y="3101167"/>
              <a:ext cx="242883" cy="112834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6" name="Kuwait"/>
            <p:cNvSpPr>
              <a:spLocks/>
            </p:cNvSpPr>
            <p:nvPr/>
          </p:nvSpPr>
          <p:spPr bwMode="gray">
            <a:xfrm>
              <a:off x="5657595" y="3482518"/>
              <a:ext cx="50005" cy="44277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7" name="Cuba"/>
            <p:cNvSpPr>
              <a:spLocks noEditPoints="1"/>
            </p:cNvSpPr>
            <p:nvPr/>
          </p:nvSpPr>
          <p:spPr bwMode="gray">
            <a:xfrm>
              <a:off x="2351534" y="3681050"/>
              <a:ext cx="267170" cy="98551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8" name="Croatien"/>
            <p:cNvSpPr>
              <a:spLocks/>
            </p:cNvSpPr>
            <p:nvPr/>
          </p:nvSpPr>
          <p:spPr bwMode="gray">
            <a:xfrm>
              <a:off x="4833223" y="3005471"/>
              <a:ext cx="132872" cy="99980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49" name="Kosovo"/>
            <p:cNvSpPr>
              <a:spLocks noEditPoints="1"/>
            </p:cNvSpPr>
            <p:nvPr/>
          </p:nvSpPr>
          <p:spPr bwMode="gray">
            <a:xfrm>
              <a:off x="4983239" y="3091168"/>
              <a:ext cx="47147" cy="47134"/>
            </a:xfrm>
            <a:custGeom>
              <a:avLst/>
              <a:gdLst>
                <a:gd name="T0" fmla="*/ 2147483647 w 232"/>
                <a:gd name="T1" fmla="*/ 2147483647 h 237"/>
                <a:gd name="T2" fmla="*/ 0 w 232"/>
                <a:gd name="T3" fmla="*/ 2147483647 h 237"/>
                <a:gd name="T4" fmla="*/ 2147483647 w 232"/>
                <a:gd name="T5" fmla="*/ 2147483647 h 237"/>
                <a:gd name="T6" fmla="*/ 2147483647 w 232"/>
                <a:gd name="T7" fmla="*/ 2147483647 h 237"/>
                <a:gd name="T8" fmla="*/ 2147483647 w 232"/>
                <a:gd name="T9" fmla="*/ 2147483647 h 237"/>
                <a:gd name="T10" fmla="*/ 2147483647 w 232"/>
                <a:gd name="T11" fmla="*/ 2147483647 h 237"/>
                <a:gd name="T12" fmla="*/ 2147483647 w 232"/>
                <a:gd name="T13" fmla="*/ 2147483647 h 237"/>
                <a:gd name="T14" fmla="*/ 2147483647 w 232"/>
                <a:gd name="T15" fmla="*/ 2147483647 h 237"/>
                <a:gd name="T16" fmla="*/ 2147483647 w 232"/>
                <a:gd name="T17" fmla="*/ 2147483647 h 237"/>
                <a:gd name="T18" fmla="*/ 2147483647 w 232"/>
                <a:gd name="T19" fmla="*/ 2147483647 h 237"/>
                <a:gd name="T20" fmla="*/ 2147483647 w 232"/>
                <a:gd name="T21" fmla="*/ 2147483647 h 237"/>
                <a:gd name="T22" fmla="*/ 2147483647 w 232"/>
                <a:gd name="T23" fmla="*/ 2147483647 h 237"/>
                <a:gd name="T24" fmla="*/ 2147483647 w 232"/>
                <a:gd name="T25" fmla="*/ 2147483647 h 237"/>
                <a:gd name="T26" fmla="*/ 2147483647 w 232"/>
                <a:gd name="T27" fmla="*/ 2147483647 h 237"/>
                <a:gd name="T28" fmla="*/ 2147483647 w 232"/>
                <a:gd name="T29" fmla="*/ 2147483647 h 237"/>
                <a:gd name="T30" fmla="*/ 2147483647 w 232"/>
                <a:gd name="T31" fmla="*/ 2147483647 h 237"/>
                <a:gd name="T32" fmla="*/ 2147483647 w 232"/>
                <a:gd name="T33" fmla="*/ 2147483647 h 237"/>
                <a:gd name="T34" fmla="*/ 2147483647 w 232"/>
                <a:gd name="T35" fmla="*/ 2147483647 h 237"/>
                <a:gd name="T36" fmla="*/ 2147483647 w 232"/>
                <a:gd name="T37" fmla="*/ 2147483647 h 237"/>
                <a:gd name="T38" fmla="*/ 2147483647 w 232"/>
                <a:gd name="T39" fmla="*/ 2147483647 h 237"/>
                <a:gd name="T40" fmla="*/ 2147483647 w 232"/>
                <a:gd name="T41" fmla="*/ 2147483647 h 237"/>
                <a:gd name="T42" fmla="*/ 2147483647 w 232"/>
                <a:gd name="T43" fmla="*/ 2147483647 h 237"/>
                <a:gd name="T44" fmla="*/ 2147483647 w 232"/>
                <a:gd name="T45" fmla="*/ 2147483647 h 237"/>
                <a:gd name="T46" fmla="*/ 2147483647 w 232"/>
                <a:gd name="T47" fmla="*/ 2147483647 h 237"/>
                <a:gd name="T48" fmla="*/ 2147483647 w 232"/>
                <a:gd name="T49" fmla="*/ 2147483647 h 237"/>
                <a:gd name="T50" fmla="*/ 2147483647 w 232"/>
                <a:gd name="T51" fmla="*/ 0 h 237"/>
                <a:gd name="T52" fmla="*/ 2147483647 w 232"/>
                <a:gd name="T53" fmla="*/ 2147483647 h 237"/>
                <a:gd name="T54" fmla="*/ 2147483647 w 232"/>
                <a:gd name="T55" fmla="*/ 2147483647 h 237"/>
                <a:gd name="T56" fmla="*/ 2147483647 w 232"/>
                <a:gd name="T57" fmla="*/ 2147483647 h 237"/>
                <a:gd name="T58" fmla="*/ 2147483647 w 232"/>
                <a:gd name="T59" fmla="*/ 2147483647 h 237"/>
                <a:gd name="T60" fmla="*/ 2147483647 w 232"/>
                <a:gd name="T61" fmla="*/ 2147483647 h 237"/>
                <a:gd name="T62" fmla="*/ 2147483647 w 232"/>
                <a:gd name="T63" fmla="*/ 2147483647 h 237"/>
                <a:gd name="T64" fmla="*/ 2147483647 w 232"/>
                <a:gd name="T65" fmla="*/ 2147483647 h 237"/>
                <a:gd name="T66" fmla="*/ 2147483647 w 232"/>
                <a:gd name="T67" fmla="*/ 2147483647 h 237"/>
                <a:gd name="T68" fmla="*/ 2147483647 w 232"/>
                <a:gd name="T69" fmla="*/ 2147483647 h 237"/>
                <a:gd name="T70" fmla="*/ 2147483647 w 232"/>
                <a:gd name="T71" fmla="*/ 2147483647 h 237"/>
                <a:gd name="T72" fmla="*/ 2147483647 w 232"/>
                <a:gd name="T73" fmla="*/ 2147483647 h 237"/>
                <a:gd name="T74" fmla="*/ 2147483647 w 232"/>
                <a:gd name="T75" fmla="*/ 2147483647 h 237"/>
                <a:gd name="T76" fmla="*/ 2147483647 w 232"/>
                <a:gd name="T77" fmla="*/ 2147483647 h 237"/>
                <a:gd name="T78" fmla="*/ 2147483647 w 232"/>
                <a:gd name="T79" fmla="*/ 2147483647 h 237"/>
                <a:gd name="T80" fmla="*/ 2147483647 w 232"/>
                <a:gd name="T81" fmla="*/ 2147483647 h 237"/>
                <a:gd name="T82" fmla="*/ 2147483647 w 232"/>
                <a:gd name="T83" fmla="*/ 2147483647 h 237"/>
                <a:gd name="T84" fmla="*/ 2147483647 w 232"/>
                <a:gd name="T85" fmla="*/ 2147483647 h 237"/>
                <a:gd name="T86" fmla="*/ 2147483647 w 232"/>
                <a:gd name="T87" fmla="*/ 2147483647 h 237"/>
                <a:gd name="T88" fmla="*/ 2147483647 w 232"/>
                <a:gd name="T89" fmla="*/ 2147483647 h 237"/>
                <a:gd name="T90" fmla="*/ 2147483647 w 232"/>
                <a:gd name="T91" fmla="*/ 2147483647 h 237"/>
                <a:gd name="T92" fmla="*/ 2147483647 w 232"/>
                <a:gd name="T93" fmla="*/ 2147483647 h 237"/>
                <a:gd name="T94" fmla="*/ 2147483647 w 232"/>
                <a:gd name="T95" fmla="*/ 2147483647 h 237"/>
                <a:gd name="T96" fmla="*/ 2147483647 w 232"/>
                <a:gd name="T97" fmla="*/ 2147483647 h 237"/>
                <a:gd name="T98" fmla="*/ 2147483647 w 232"/>
                <a:gd name="T99" fmla="*/ 2147483647 h 237"/>
                <a:gd name="T100" fmla="*/ 2147483647 w 232"/>
                <a:gd name="T101" fmla="*/ 2147483647 h 237"/>
                <a:gd name="T102" fmla="*/ 2147483647 w 232"/>
                <a:gd name="T103" fmla="*/ 2147483647 h 237"/>
                <a:gd name="T104" fmla="*/ 2147483647 w 232"/>
                <a:gd name="T105" fmla="*/ 2147483647 h 237"/>
                <a:gd name="T106" fmla="*/ 2147483647 w 232"/>
                <a:gd name="T107" fmla="*/ 2147483647 h 237"/>
                <a:gd name="T108" fmla="*/ 2147483647 w 232"/>
                <a:gd name="T109" fmla="*/ 2147483647 h 237"/>
                <a:gd name="T110" fmla="*/ 2147483647 w 232"/>
                <a:gd name="T111" fmla="*/ 2147483647 h 237"/>
                <a:gd name="T112" fmla="*/ 2147483647 w 232"/>
                <a:gd name="T113" fmla="*/ 2147483647 h 23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2"/>
                <a:gd name="T172" fmla="*/ 0 h 237"/>
                <a:gd name="T173" fmla="*/ 232 w 232"/>
                <a:gd name="T174" fmla="*/ 237 h 23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0" name="Korea, South"/>
            <p:cNvSpPr>
              <a:spLocks noEditPoints="1"/>
            </p:cNvSpPr>
            <p:nvPr/>
          </p:nvSpPr>
          <p:spPr bwMode="gray">
            <a:xfrm>
              <a:off x="7549223" y="3235425"/>
              <a:ext cx="98581" cy="154255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1" name="Korea, North"/>
            <p:cNvSpPr>
              <a:spLocks/>
            </p:cNvSpPr>
            <p:nvPr/>
          </p:nvSpPr>
          <p:spPr bwMode="gray">
            <a:xfrm>
              <a:off x="7466357" y="3108308"/>
              <a:ext cx="118583" cy="151398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2" name="Yemen"/>
            <p:cNvSpPr>
              <a:spLocks/>
            </p:cNvSpPr>
            <p:nvPr/>
          </p:nvSpPr>
          <p:spPr bwMode="gray">
            <a:xfrm>
              <a:off x="5580444" y="3803882"/>
              <a:ext cx="265742" cy="181392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3" name="Kenya"/>
            <p:cNvSpPr>
              <a:spLocks/>
            </p:cNvSpPr>
            <p:nvPr/>
          </p:nvSpPr>
          <p:spPr bwMode="gray">
            <a:xfrm>
              <a:off x="5368994" y="4222369"/>
              <a:ext cx="202878" cy="275659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4" name="Kazakhstan"/>
            <p:cNvSpPr>
              <a:spLocks noEditPoints="1"/>
            </p:cNvSpPr>
            <p:nvPr/>
          </p:nvSpPr>
          <p:spPr bwMode="gray">
            <a:xfrm>
              <a:off x="5576158" y="2755522"/>
              <a:ext cx="911524" cy="421343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5" name="Katar"/>
            <p:cNvSpPr>
              <a:spLocks/>
            </p:cNvSpPr>
            <p:nvPr/>
          </p:nvSpPr>
          <p:spPr bwMode="gray">
            <a:xfrm>
              <a:off x="5776179" y="3593924"/>
              <a:ext cx="24289" cy="5141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6" name="Jordan"/>
            <p:cNvSpPr>
              <a:spLocks/>
            </p:cNvSpPr>
            <p:nvPr/>
          </p:nvSpPr>
          <p:spPr bwMode="gray">
            <a:xfrm>
              <a:off x="5368994" y="3388251"/>
              <a:ext cx="101439" cy="12140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7" name="Japan"/>
            <p:cNvSpPr>
              <a:spLocks noEditPoints="1"/>
            </p:cNvSpPr>
            <p:nvPr/>
          </p:nvSpPr>
          <p:spPr bwMode="gray">
            <a:xfrm>
              <a:off x="7604942" y="3034037"/>
              <a:ext cx="317176" cy="618447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8" name="Jamaica"/>
            <p:cNvSpPr>
              <a:spLocks/>
            </p:cNvSpPr>
            <p:nvPr/>
          </p:nvSpPr>
          <p:spPr bwMode="gray">
            <a:xfrm>
              <a:off x="2498692" y="3822449"/>
              <a:ext cx="57149" cy="18568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59" name="Italy"/>
            <p:cNvSpPr>
              <a:spLocks noEditPoints="1"/>
            </p:cNvSpPr>
            <p:nvPr/>
          </p:nvSpPr>
          <p:spPr bwMode="gray">
            <a:xfrm>
              <a:off x="4668920" y="2986904"/>
              <a:ext cx="281458" cy="301367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0" name="Israel"/>
            <p:cNvSpPr>
              <a:spLocks/>
            </p:cNvSpPr>
            <p:nvPr/>
          </p:nvSpPr>
          <p:spPr bwMode="gray">
            <a:xfrm>
              <a:off x="5347562" y="3383967"/>
              <a:ext cx="37147" cy="115691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1" name="Iceland"/>
            <p:cNvSpPr>
              <a:spLocks/>
            </p:cNvSpPr>
            <p:nvPr/>
          </p:nvSpPr>
          <p:spPr bwMode="gray">
            <a:xfrm>
              <a:off x="4080287" y="2459867"/>
              <a:ext cx="207164" cy="7998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2" name="Ireland"/>
            <p:cNvSpPr>
              <a:spLocks/>
            </p:cNvSpPr>
            <p:nvPr/>
          </p:nvSpPr>
          <p:spPr bwMode="gray">
            <a:xfrm>
              <a:off x="4298881" y="2758379"/>
              <a:ext cx="101440" cy="10712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3" name="Iran"/>
            <p:cNvSpPr>
              <a:spLocks/>
            </p:cNvSpPr>
            <p:nvPr/>
          </p:nvSpPr>
          <p:spPr bwMode="gray">
            <a:xfrm>
              <a:off x="5559013" y="3198290"/>
              <a:ext cx="521484" cy="427056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4" name="Iraq"/>
            <p:cNvSpPr>
              <a:spLocks/>
            </p:cNvSpPr>
            <p:nvPr/>
          </p:nvSpPr>
          <p:spPr bwMode="gray">
            <a:xfrm>
              <a:off x="5453288" y="3271132"/>
              <a:ext cx="248598" cy="238524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5" name="Indonesia"/>
            <p:cNvSpPr>
              <a:spLocks noEditPoints="1"/>
            </p:cNvSpPr>
            <p:nvPr/>
          </p:nvSpPr>
          <p:spPr bwMode="gray">
            <a:xfrm>
              <a:off x="6943445" y="4193803"/>
              <a:ext cx="1182981" cy="471334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6" name="India"/>
            <p:cNvSpPr>
              <a:spLocks noEditPoints="1"/>
            </p:cNvSpPr>
            <p:nvPr/>
          </p:nvSpPr>
          <p:spPr bwMode="gray">
            <a:xfrm>
              <a:off x="6219082" y="3308267"/>
              <a:ext cx="707218" cy="854114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7" name="Hungary"/>
            <p:cNvSpPr>
              <a:spLocks/>
            </p:cNvSpPr>
            <p:nvPr/>
          </p:nvSpPr>
          <p:spPr bwMode="gray">
            <a:xfrm>
              <a:off x="4890372" y="2946912"/>
              <a:ext cx="154302" cy="7998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8" name="Honduras"/>
            <p:cNvSpPr>
              <a:spLocks/>
            </p:cNvSpPr>
            <p:nvPr/>
          </p:nvSpPr>
          <p:spPr bwMode="gray">
            <a:xfrm>
              <a:off x="2210090" y="3892436"/>
              <a:ext cx="161446" cy="88554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69" name="Haiti"/>
            <p:cNvSpPr>
              <a:spLocks/>
            </p:cNvSpPr>
            <p:nvPr/>
          </p:nvSpPr>
          <p:spPr bwMode="gray">
            <a:xfrm>
              <a:off x="2605847" y="3779601"/>
              <a:ext cx="71436" cy="55704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0" name="Guyane (French Guiana)"/>
            <p:cNvSpPr>
              <a:spLocks/>
            </p:cNvSpPr>
            <p:nvPr/>
          </p:nvSpPr>
          <p:spPr bwMode="gray">
            <a:xfrm>
              <a:off x="3081610" y="4190947"/>
              <a:ext cx="74294" cy="107122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1" name="Guyana"/>
            <p:cNvSpPr>
              <a:spLocks/>
            </p:cNvSpPr>
            <p:nvPr/>
          </p:nvSpPr>
          <p:spPr bwMode="gray">
            <a:xfrm>
              <a:off x="2908735" y="4112391"/>
              <a:ext cx="118583" cy="211386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2" name="Guinea-Bissau"/>
            <p:cNvSpPr>
              <a:spLocks/>
            </p:cNvSpPr>
            <p:nvPr/>
          </p:nvSpPr>
          <p:spPr bwMode="gray">
            <a:xfrm>
              <a:off x="4074572" y="3986703"/>
              <a:ext cx="67149" cy="57131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3" name="Colombia"/>
            <p:cNvSpPr>
              <a:spLocks/>
            </p:cNvSpPr>
            <p:nvPr/>
          </p:nvSpPr>
          <p:spPr bwMode="gray">
            <a:xfrm>
              <a:off x="2451545" y="3995272"/>
              <a:ext cx="314319" cy="487044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4" name="Guinea, Equatorial"/>
            <p:cNvSpPr>
              <a:spLocks/>
            </p:cNvSpPr>
            <p:nvPr/>
          </p:nvSpPr>
          <p:spPr bwMode="gray">
            <a:xfrm>
              <a:off x="4730355" y="4290926"/>
              <a:ext cx="52863" cy="39992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5" name="Guinea"/>
            <p:cNvSpPr>
              <a:spLocks/>
            </p:cNvSpPr>
            <p:nvPr/>
          </p:nvSpPr>
          <p:spPr bwMode="gray">
            <a:xfrm>
              <a:off x="4107432" y="3989559"/>
              <a:ext cx="188591" cy="159968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6" name="Guatemala"/>
            <p:cNvSpPr>
              <a:spLocks/>
            </p:cNvSpPr>
            <p:nvPr/>
          </p:nvSpPr>
          <p:spPr bwMode="gray">
            <a:xfrm>
              <a:off x="2134369" y="3836732"/>
              <a:ext cx="107154" cy="12140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7" name="Greenland"/>
            <p:cNvSpPr>
              <a:spLocks noEditPoints="1"/>
            </p:cNvSpPr>
            <p:nvPr/>
          </p:nvSpPr>
          <p:spPr bwMode="gray">
            <a:xfrm>
              <a:off x="3384499" y="2082800"/>
              <a:ext cx="1014392" cy="552746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8" name="Great Britain"/>
            <p:cNvSpPr>
              <a:spLocks noEditPoints="1"/>
            </p:cNvSpPr>
            <p:nvPr/>
          </p:nvSpPr>
          <p:spPr bwMode="gray">
            <a:xfrm>
              <a:off x="4357459" y="2609837"/>
              <a:ext cx="208593" cy="298511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79" name="Greece"/>
            <p:cNvSpPr>
              <a:spLocks noEditPoints="1"/>
            </p:cNvSpPr>
            <p:nvPr/>
          </p:nvSpPr>
          <p:spPr bwMode="gray">
            <a:xfrm>
              <a:off x="4994669" y="3141159"/>
              <a:ext cx="192877" cy="19996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0" name="Ghana"/>
            <p:cNvSpPr>
              <a:spLocks/>
            </p:cNvSpPr>
            <p:nvPr/>
          </p:nvSpPr>
          <p:spPr bwMode="gray">
            <a:xfrm>
              <a:off x="4404606" y="4035264"/>
              <a:ext cx="118584" cy="187105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1" name="Germany"/>
            <p:cNvSpPr>
              <a:spLocks/>
            </p:cNvSpPr>
            <p:nvPr/>
          </p:nvSpPr>
          <p:spPr bwMode="gray">
            <a:xfrm>
              <a:off x="4657490" y="2768376"/>
              <a:ext cx="204307" cy="212815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2" name="Georgia"/>
            <p:cNvSpPr>
              <a:spLocks/>
            </p:cNvSpPr>
            <p:nvPr/>
          </p:nvSpPr>
          <p:spPr bwMode="gray">
            <a:xfrm>
              <a:off x="5449002" y="3088312"/>
              <a:ext cx="167160" cy="75699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3" name="Gambia, The"/>
            <p:cNvSpPr>
              <a:spLocks/>
            </p:cNvSpPr>
            <p:nvPr/>
          </p:nvSpPr>
          <p:spPr bwMode="gray">
            <a:xfrm>
              <a:off x="4063142" y="3956708"/>
              <a:ext cx="77151" cy="18568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4" name="Gabon"/>
            <p:cNvSpPr>
              <a:spLocks/>
            </p:cNvSpPr>
            <p:nvPr/>
          </p:nvSpPr>
          <p:spPr bwMode="gray">
            <a:xfrm>
              <a:off x="4714639" y="4288070"/>
              <a:ext cx="151444" cy="185677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5" name="France"/>
            <p:cNvSpPr>
              <a:spLocks noEditPoints="1"/>
            </p:cNvSpPr>
            <p:nvPr/>
          </p:nvSpPr>
          <p:spPr bwMode="gray">
            <a:xfrm>
              <a:off x="4408893" y="2871213"/>
              <a:ext cx="330034" cy="284229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6" name="Finland"/>
            <p:cNvSpPr>
              <a:spLocks/>
            </p:cNvSpPr>
            <p:nvPr/>
          </p:nvSpPr>
          <p:spPr bwMode="gray">
            <a:xfrm>
              <a:off x="4950378" y="2372742"/>
              <a:ext cx="228595" cy="259948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7" name="Ethiopia"/>
            <p:cNvSpPr>
              <a:spLocks/>
            </p:cNvSpPr>
            <p:nvPr/>
          </p:nvSpPr>
          <p:spPr bwMode="gray">
            <a:xfrm>
              <a:off x="5341848" y="3925286"/>
              <a:ext cx="382897" cy="334218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8" name="Estonia"/>
            <p:cNvSpPr>
              <a:spLocks noEditPoints="1"/>
            </p:cNvSpPr>
            <p:nvPr/>
          </p:nvSpPr>
          <p:spPr bwMode="gray">
            <a:xfrm>
              <a:off x="4996097" y="2641259"/>
              <a:ext cx="125727" cy="55703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89" name="Eritrea"/>
            <p:cNvSpPr>
              <a:spLocks/>
            </p:cNvSpPr>
            <p:nvPr/>
          </p:nvSpPr>
          <p:spPr bwMode="gray">
            <a:xfrm>
              <a:off x="5421856" y="3832448"/>
              <a:ext cx="174304" cy="165681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0" name="El Salvador"/>
            <p:cNvSpPr>
              <a:spLocks/>
            </p:cNvSpPr>
            <p:nvPr/>
          </p:nvSpPr>
          <p:spPr bwMode="gray">
            <a:xfrm>
              <a:off x="2184373" y="3938141"/>
              <a:ext cx="61435" cy="39992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1" name="Egypt"/>
            <p:cNvSpPr>
              <a:spLocks/>
            </p:cNvSpPr>
            <p:nvPr/>
          </p:nvSpPr>
          <p:spPr bwMode="gray">
            <a:xfrm>
              <a:off x="5111824" y="3435385"/>
              <a:ext cx="285744" cy="29137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2" name="East Timor"/>
            <p:cNvSpPr>
              <a:spLocks noEditPoints="1"/>
            </p:cNvSpPr>
            <p:nvPr/>
          </p:nvSpPr>
          <p:spPr bwMode="gray">
            <a:xfrm>
              <a:off x="7679236" y="4599436"/>
              <a:ext cx="90010" cy="42849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3" name="Ecuador"/>
            <p:cNvSpPr>
              <a:spLocks noEditPoints="1"/>
            </p:cNvSpPr>
            <p:nvPr/>
          </p:nvSpPr>
          <p:spPr bwMode="gray">
            <a:xfrm>
              <a:off x="2400111" y="4312351"/>
              <a:ext cx="150015" cy="191390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4" name="Dominikan Republic"/>
            <p:cNvSpPr>
              <a:spLocks/>
            </p:cNvSpPr>
            <p:nvPr/>
          </p:nvSpPr>
          <p:spPr bwMode="gray">
            <a:xfrm>
              <a:off x="2667281" y="3779601"/>
              <a:ext cx="90010" cy="59988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5" name="Djibouti"/>
            <p:cNvSpPr>
              <a:spLocks/>
            </p:cNvSpPr>
            <p:nvPr/>
          </p:nvSpPr>
          <p:spPr bwMode="gray">
            <a:xfrm>
              <a:off x="5560442" y="3989559"/>
              <a:ext cx="42862" cy="4998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6" name="Democratic Republic Congo"/>
            <p:cNvSpPr>
              <a:spLocks/>
            </p:cNvSpPr>
            <p:nvPr/>
          </p:nvSpPr>
          <p:spPr bwMode="gray">
            <a:xfrm>
              <a:off x="4776074" y="4250935"/>
              <a:ext cx="194306" cy="25280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7" name="Denmark"/>
            <p:cNvSpPr>
              <a:spLocks noEditPoints="1"/>
            </p:cNvSpPr>
            <p:nvPr/>
          </p:nvSpPr>
          <p:spPr bwMode="gray">
            <a:xfrm>
              <a:off x="4707495" y="2694105"/>
              <a:ext cx="100010" cy="8569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8" name="Cote d'Ivoire"/>
            <p:cNvSpPr>
              <a:spLocks/>
            </p:cNvSpPr>
            <p:nvPr/>
          </p:nvSpPr>
          <p:spPr bwMode="gray">
            <a:xfrm>
              <a:off x="4267449" y="4046690"/>
              <a:ext cx="158589" cy="187105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399" name="Costa Rica"/>
            <p:cNvSpPr>
              <a:spLocks/>
            </p:cNvSpPr>
            <p:nvPr/>
          </p:nvSpPr>
          <p:spPr bwMode="gray">
            <a:xfrm>
              <a:off x="2284384" y="4032408"/>
              <a:ext cx="87152" cy="82840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0" name="China"/>
            <p:cNvSpPr>
              <a:spLocks noEditPoints="1"/>
            </p:cNvSpPr>
            <p:nvPr/>
          </p:nvSpPr>
          <p:spPr bwMode="gray">
            <a:xfrm>
              <a:off x="6267659" y="2804084"/>
              <a:ext cx="1325853" cy="1022651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96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1" name="Chile"/>
            <p:cNvSpPr>
              <a:spLocks noEditPoints="1"/>
            </p:cNvSpPr>
            <p:nvPr/>
          </p:nvSpPr>
          <p:spPr bwMode="gray">
            <a:xfrm>
              <a:off x="2705857" y="4873666"/>
              <a:ext cx="418615" cy="1096922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2" name="Chad"/>
            <p:cNvSpPr>
              <a:spLocks/>
            </p:cNvSpPr>
            <p:nvPr/>
          </p:nvSpPr>
          <p:spPr bwMode="gray">
            <a:xfrm>
              <a:off x="4836080" y="3673908"/>
              <a:ext cx="268600" cy="467049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3" name="Canada"/>
            <p:cNvSpPr>
              <a:spLocks noEditPoints="1"/>
            </p:cNvSpPr>
            <p:nvPr/>
          </p:nvSpPr>
          <p:spPr bwMode="gray">
            <a:xfrm>
              <a:off x="1630029" y="2091370"/>
              <a:ext cx="2018784" cy="1044076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4" name="Cameroon"/>
            <p:cNvSpPr>
              <a:spLocks/>
            </p:cNvSpPr>
            <p:nvPr/>
          </p:nvSpPr>
          <p:spPr bwMode="gray">
            <a:xfrm>
              <a:off x="4711782" y="3975276"/>
              <a:ext cx="197164" cy="33564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5" name="Cambodia"/>
            <p:cNvSpPr>
              <a:spLocks/>
            </p:cNvSpPr>
            <p:nvPr/>
          </p:nvSpPr>
          <p:spPr bwMode="gray">
            <a:xfrm>
              <a:off x="7113462" y="3935284"/>
              <a:ext cx="137157" cy="121404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6" name="Burundi"/>
            <p:cNvSpPr>
              <a:spLocks/>
            </p:cNvSpPr>
            <p:nvPr/>
          </p:nvSpPr>
          <p:spPr bwMode="gray">
            <a:xfrm>
              <a:off x="5237551" y="4430898"/>
              <a:ext cx="48577" cy="59988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7" name="Burkina Faso"/>
            <p:cNvSpPr>
              <a:spLocks/>
            </p:cNvSpPr>
            <p:nvPr/>
          </p:nvSpPr>
          <p:spPr bwMode="gray">
            <a:xfrm>
              <a:off x="4348887" y="3921001"/>
              <a:ext cx="207164" cy="162824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8" name="Bulgaria"/>
            <p:cNvSpPr>
              <a:spLocks/>
            </p:cNvSpPr>
            <p:nvPr/>
          </p:nvSpPr>
          <p:spPr bwMode="gray">
            <a:xfrm>
              <a:off x="5036101" y="3072601"/>
              <a:ext cx="142872" cy="81412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09" name="Botswana"/>
            <p:cNvSpPr>
              <a:spLocks/>
            </p:cNvSpPr>
            <p:nvPr/>
          </p:nvSpPr>
          <p:spPr bwMode="gray">
            <a:xfrm>
              <a:off x="4998954" y="4877951"/>
              <a:ext cx="234310" cy="264232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0" name="Bosnia and Herzegowina"/>
            <p:cNvSpPr>
              <a:spLocks/>
            </p:cNvSpPr>
            <p:nvPr/>
          </p:nvSpPr>
          <p:spPr bwMode="gray">
            <a:xfrm>
              <a:off x="4877514" y="3039750"/>
              <a:ext cx="95724" cy="85697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1" name="Bolivia"/>
            <p:cNvSpPr>
              <a:spLocks/>
            </p:cNvSpPr>
            <p:nvPr/>
          </p:nvSpPr>
          <p:spPr bwMode="gray">
            <a:xfrm>
              <a:off x="2708715" y="4642284"/>
              <a:ext cx="322891" cy="384209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2" name="Bhutan"/>
            <p:cNvSpPr>
              <a:spLocks/>
            </p:cNvSpPr>
            <p:nvPr/>
          </p:nvSpPr>
          <p:spPr bwMode="gray">
            <a:xfrm>
              <a:off x="6716278" y="3532508"/>
              <a:ext cx="84295" cy="48562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3" name="Benin"/>
            <p:cNvSpPr>
              <a:spLocks/>
            </p:cNvSpPr>
            <p:nvPr/>
          </p:nvSpPr>
          <p:spPr bwMode="gray">
            <a:xfrm>
              <a:off x="4511761" y="3998129"/>
              <a:ext cx="80008" cy="179964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4" name="Belize"/>
            <p:cNvSpPr>
              <a:spLocks/>
            </p:cNvSpPr>
            <p:nvPr/>
          </p:nvSpPr>
          <p:spPr bwMode="gray">
            <a:xfrm>
              <a:off x="2217234" y="3819593"/>
              <a:ext cx="38575" cy="77127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5" name="Belgium"/>
            <p:cNvSpPr>
              <a:spLocks/>
            </p:cNvSpPr>
            <p:nvPr/>
          </p:nvSpPr>
          <p:spPr bwMode="gray">
            <a:xfrm>
              <a:off x="4587483" y="2865499"/>
              <a:ext cx="81438" cy="5570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6" name="Belarus"/>
            <p:cNvSpPr>
              <a:spLocks/>
            </p:cNvSpPr>
            <p:nvPr/>
          </p:nvSpPr>
          <p:spPr bwMode="gray">
            <a:xfrm>
              <a:off x="5040388" y="2734097"/>
              <a:ext cx="205736" cy="134259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7" name="Bangladesh"/>
            <p:cNvSpPr>
              <a:spLocks/>
            </p:cNvSpPr>
            <p:nvPr/>
          </p:nvSpPr>
          <p:spPr bwMode="gray">
            <a:xfrm>
              <a:off x="6704848" y="3585354"/>
              <a:ext cx="135729" cy="154255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8" name="Bahrain"/>
            <p:cNvSpPr>
              <a:spLocks/>
            </p:cNvSpPr>
            <p:nvPr/>
          </p:nvSpPr>
          <p:spPr bwMode="gray">
            <a:xfrm>
              <a:off x="5764749" y="3586783"/>
              <a:ext cx="10001" cy="19996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147483647 w 15"/>
                <a:gd name="T7" fmla="*/ 2147483647 h 28"/>
                <a:gd name="T8" fmla="*/ 2147483647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2B2B2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19" name="Azerbaijan"/>
            <p:cNvSpPr>
              <a:spLocks noEditPoints="1"/>
            </p:cNvSpPr>
            <p:nvPr/>
          </p:nvSpPr>
          <p:spPr bwMode="gray">
            <a:xfrm>
              <a:off x="5576158" y="3136873"/>
              <a:ext cx="131442" cy="10569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0" name="Austria"/>
            <p:cNvSpPr>
              <a:spLocks/>
            </p:cNvSpPr>
            <p:nvPr/>
          </p:nvSpPr>
          <p:spPr bwMode="gray">
            <a:xfrm>
              <a:off x="4738927" y="2934057"/>
              <a:ext cx="165732" cy="72843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1" name="Australia"/>
            <p:cNvSpPr>
              <a:spLocks noEditPoints="1"/>
            </p:cNvSpPr>
            <p:nvPr/>
          </p:nvSpPr>
          <p:spPr bwMode="gray">
            <a:xfrm>
              <a:off x="7296338" y="4669422"/>
              <a:ext cx="1028679" cy="964091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2" name="Armenia"/>
            <p:cNvSpPr>
              <a:spLocks/>
            </p:cNvSpPr>
            <p:nvPr/>
          </p:nvSpPr>
          <p:spPr bwMode="gray">
            <a:xfrm>
              <a:off x="5540440" y="3152585"/>
              <a:ext cx="80008" cy="77127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3" name="Argentina"/>
            <p:cNvSpPr>
              <a:spLocks noEditPoints="1"/>
            </p:cNvSpPr>
            <p:nvPr/>
          </p:nvSpPr>
          <p:spPr bwMode="gray">
            <a:xfrm>
              <a:off x="2760148" y="4997927"/>
              <a:ext cx="395755" cy="884107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4" name="Angola"/>
            <p:cNvSpPr>
              <a:spLocks noEditPoints="1"/>
            </p:cNvSpPr>
            <p:nvPr/>
          </p:nvSpPr>
          <p:spPr bwMode="gray">
            <a:xfrm>
              <a:off x="4790361" y="4483745"/>
              <a:ext cx="321463" cy="401347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5" name="Andorra"/>
            <p:cNvSpPr>
              <a:spLocks/>
            </p:cNvSpPr>
            <p:nvPr/>
          </p:nvSpPr>
          <p:spPr bwMode="gray">
            <a:xfrm>
              <a:off x="4547478" y="3116877"/>
              <a:ext cx="11430" cy="5713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6" name="Algeria"/>
            <p:cNvSpPr>
              <a:spLocks/>
            </p:cNvSpPr>
            <p:nvPr/>
          </p:nvSpPr>
          <p:spPr bwMode="gray">
            <a:xfrm>
              <a:off x="4263163" y="3275417"/>
              <a:ext cx="535770" cy="528465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7" name="Albania"/>
            <p:cNvSpPr>
              <a:spLocks/>
            </p:cNvSpPr>
            <p:nvPr/>
          </p:nvSpPr>
          <p:spPr bwMode="gray">
            <a:xfrm>
              <a:off x="4958950" y="3132589"/>
              <a:ext cx="52863" cy="88554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8" name="Alaska"/>
            <p:cNvSpPr>
              <a:spLocks noEditPoints="1"/>
            </p:cNvSpPr>
            <p:nvPr/>
          </p:nvSpPr>
          <p:spPr bwMode="gray">
            <a:xfrm>
              <a:off x="827088" y="2342748"/>
              <a:ext cx="1112974" cy="481332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  <p:sp>
          <p:nvSpPr>
            <p:cNvPr id="10429" name="Afghanistan"/>
            <p:cNvSpPr>
              <a:spLocks/>
            </p:cNvSpPr>
            <p:nvPr/>
          </p:nvSpPr>
          <p:spPr bwMode="gray">
            <a:xfrm>
              <a:off x="5979057" y="3235425"/>
              <a:ext cx="328606" cy="267089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endParaRPr lang="ru-RU" altLang="en-US"/>
            </a:p>
          </p:txBody>
        </p:sp>
      </p:grpSp>
      <p:sp>
        <p:nvSpPr>
          <p:cNvPr id="10250" name="Rectangle 196"/>
          <p:cNvSpPr>
            <a:spLocks noChangeArrowheads="1"/>
          </p:cNvSpPr>
          <p:nvPr/>
        </p:nvSpPr>
        <p:spPr bwMode="auto">
          <a:xfrm>
            <a:off x="0" y="1738313"/>
            <a:ext cx="4456113" cy="9985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10251" name="Picture 8" descr="http://www.thegef.org/gef/sites/all/themes/tendu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465263"/>
            <a:ext cx="395446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2" name="Group 19"/>
          <p:cNvGrpSpPr>
            <a:grpSpLocks/>
          </p:cNvGrpSpPr>
          <p:nvPr/>
        </p:nvGrpSpPr>
        <p:grpSpPr bwMode="auto">
          <a:xfrm>
            <a:off x="-63500" y="2543175"/>
            <a:ext cx="4271963" cy="917575"/>
            <a:chOff x="381722" y="2143263"/>
            <a:chExt cx="3925730" cy="1555117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571371" y="2143263"/>
              <a:ext cx="3572692" cy="1555117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solidFill>
                <a:schemeClr val="tx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254" name="Content Placeholder 5"/>
            <p:cNvSpPr>
              <a:spLocks/>
            </p:cNvSpPr>
            <p:nvPr/>
          </p:nvSpPr>
          <p:spPr bwMode="auto">
            <a:xfrm>
              <a:off x="381722" y="2271798"/>
              <a:ext cx="3925730" cy="115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ts val="6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endParaRPr lang="en-US" altLang="en-US" sz="600" dirty="0"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850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600" dirty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Впровадження проектів  у </a:t>
              </a:r>
              <a:r>
                <a:rPr lang="en-US" altLang="en-US" sz="1600" dirty="0" smtClean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</a:t>
              </a:r>
              <a:r>
                <a:rPr lang="uk-UA" altLang="en-US" sz="1600" dirty="0" smtClean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8</a:t>
              </a:r>
              <a:r>
                <a:rPr lang="en-US" altLang="en-US" sz="1600" dirty="0" smtClean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en-US" sz="1600" dirty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країнах</a:t>
              </a:r>
              <a:endParaRPr lang="en-US" altLang="en-US" sz="1600" dirty="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ts val="6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uk-UA" altLang="en-US" sz="1600" dirty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Підготовка проектів </a:t>
              </a:r>
              <a:r>
                <a:rPr lang="uk-UA" altLang="en-US" sz="160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у </a:t>
              </a:r>
              <a:r>
                <a:rPr lang="uk-UA" altLang="en-US" sz="1600" smtClean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10</a:t>
              </a:r>
              <a:r>
                <a:rPr lang="en-US" altLang="en-US" sz="1600" smtClean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en-US" sz="1600" dirty="0">
                  <a:solidFill>
                    <a:srgbClr val="183111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країнах</a:t>
              </a:r>
              <a:endParaRPr lang="en-US" altLang="en-US" sz="1600" dirty="0">
                <a:solidFill>
                  <a:srgbClr val="183111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38150" y="2052638"/>
            <a:ext cx="87058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ru-RU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Головна </a:t>
            </a:r>
            <a:r>
              <a:rPr lang="uk-UA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Мета Проекту:</a:t>
            </a:r>
            <a:r>
              <a:rPr lang="uk-UA" altLang="en-US" sz="1000">
                <a:solidFill>
                  <a:srgbClr val="28374A"/>
                </a:solidFill>
                <a:latin typeface="Calibri" panose="020F0502020204030204" pitchFamily="34" charset="0"/>
              </a:rPr>
              <a:t/>
            </a:r>
            <a:br>
              <a:rPr lang="uk-UA" altLang="en-US" sz="1000">
                <a:solidFill>
                  <a:srgbClr val="28374A"/>
                </a:solidFill>
                <a:latin typeface="Calibri" panose="020F0502020204030204" pitchFamily="34" charset="0"/>
              </a:rPr>
            </a:b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Підвищення енергоефективності промисловості України шляхом заохочення широкого впровадження систем енергетичного менеджменту відповідно до вимог міжнародного стандарту ISO 50001 «Системи Енергоменеджменту»</a:t>
            </a:r>
          </a:p>
          <a:p>
            <a:endParaRPr lang="uk-UA" altLang="en-US" sz="2000" b="0">
              <a:solidFill>
                <a:srgbClr val="28374A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uk-UA" altLang="en-US">
                <a:solidFill>
                  <a:srgbClr val="FF0000"/>
                </a:solidFill>
                <a:latin typeface="Calibri" panose="020F0502020204030204" pitchFamily="34" charset="0"/>
              </a:rPr>
              <a:t>Основні Цілі Проекту:</a:t>
            </a:r>
          </a:p>
          <a:p>
            <a:pPr lvl="1" eaLnBrk="1" hangingPunct="1">
              <a:buFontTx/>
              <a:buChar char="•"/>
            </a:pP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Підвищення енергоефективності економіки України;</a:t>
            </a:r>
          </a:p>
          <a:p>
            <a:pPr lvl="1" eaLnBrk="1" hangingPunct="1">
              <a:buFontTx/>
              <a:buChar char="•"/>
            </a:pP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Створення </a:t>
            </a: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нормативно-правового </a:t>
            </a: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та регуляторного рамкового середовища для інвестицій у енергоефективність промисловості;</a:t>
            </a:r>
          </a:p>
          <a:p>
            <a:pPr lvl="1" eaLnBrk="1" hangingPunct="1">
              <a:buFontTx/>
              <a:buChar char="•"/>
            </a:pP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Створення практикуючого експертного середовища з питань енергоменеджменту в Україні;</a:t>
            </a:r>
          </a:p>
          <a:p>
            <a:pPr lvl="1" eaLnBrk="1" hangingPunct="1">
              <a:buFontTx/>
              <a:buChar char="•"/>
            </a:pPr>
            <a:r>
              <a:rPr lang="uk-UA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Скорочення викидів Парникових Газів</a:t>
            </a:r>
            <a:r>
              <a:rPr lang="ru-RU" altLang="en-US" sz="2000">
                <a:solidFill>
                  <a:srgbClr val="28374A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8613" y="974725"/>
            <a:ext cx="8666162" cy="1077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</a:rPr>
              <a:t>Проект ЮНІДО-ГЕФ: Впровадження стандарту систем енергоменеджменту в промисловості України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7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2622550" indent="-825500" algn="l" eaLnBrk="1" hangingPunct="1"/>
            <a:r>
              <a:rPr lang="en-GB" altLang="en-US" sz="3600" smtClean="0"/>
              <a:t/>
            </a:r>
            <a:br>
              <a:rPr lang="en-GB" altLang="en-US" sz="3600" smtClean="0"/>
            </a:br>
            <a:endParaRPr lang="en-IE" altLang="en-US" sz="3600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20688" y="1089025"/>
            <a:ext cx="8231187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altLang="en-US" sz="2800" dirty="0" smtClean="0">
                <a:solidFill>
                  <a:srgbClr val="2F93D1"/>
                </a:solidFill>
                <a:latin typeface="Calibri" panose="020F0502020204030204" pitchFamily="34" charset="0"/>
              </a:rPr>
              <a:t>Загальна інформація про Проект:</a:t>
            </a:r>
            <a:r>
              <a:rPr lang="en-US" altLang="en-US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uk-UA" altLang="en-US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514350" y="1685925"/>
            <a:ext cx="8329613" cy="47005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Донор Проекту</a:t>
            </a:r>
            <a:r>
              <a:rPr lang="de-DE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28374A"/>
                </a:solidFill>
                <a:latin typeface="Calibri" panose="020F0502020204030204" pitchFamily="34" charset="0"/>
              </a:rPr>
              <a:t> «</a:t>
            </a:r>
            <a:r>
              <a:rPr lang="ru-RU" sz="2400" dirty="0">
                <a:solidFill>
                  <a:srgbClr val="28374A"/>
                </a:solidFill>
                <a:latin typeface="Calibri" panose="020F0502020204030204" pitchFamily="34" charset="0"/>
              </a:rPr>
              <a:t>Глобальна </a:t>
            </a:r>
            <a:r>
              <a:rPr lang="ru-RU" sz="2400" dirty="0" err="1">
                <a:solidFill>
                  <a:srgbClr val="28374A"/>
                </a:solidFill>
                <a:latin typeface="Calibri" panose="020F0502020204030204" pitchFamily="34" charset="0"/>
              </a:rPr>
              <a:t>Екологічна</a:t>
            </a:r>
            <a:r>
              <a:rPr lang="ru-RU" sz="2400" dirty="0">
                <a:solidFill>
                  <a:srgbClr val="28374A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28374A"/>
                </a:solidFill>
                <a:latin typeface="Calibri" panose="020F0502020204030204" pitchFamily="34" charset="0"/>
              </a:rPr>
              <a:t>Фундація</a:t>
            </a:r>
            <a:r>
              <a:rPr lang="ru-RU" sz="2400" dirty="0">
                <a:solidFill>
                  <a:srgbClr val="28374A"/>
                </a:solidFill>
                <a:latin typeface="Calibri" panose="020F0502020204030204" pitchFamily="34" charset="0"/>
              </a:rPr>
              <a:t>» </a:t>
            </a:r>
            <a:r>
              <a:rPr lang="de-DE" sz="2400" dirty="0">
                <a:solidFill>
                  <a:srgbClr val="28374A"/>
                </a:solidFill>
                <a:latin typeface="Calibri" panose="020F0502020204030204" pitchFamily="34" charset="0"/>
              </a:rPr>
              <a:t>(</a:t>
            </a:r>
            <a:r>
              <a:rPr lang="uk-UA" sz="2400" dirty="0">
                <a:solidFill>
                  <a:srgbClr val="28374A"/>
                </a:solidFill>
                <a:latin typeface="Calibri" panose="020F0502020204030204" pitchFamily="34" charset="0"/>
              </a:rPr>
              <a:t>ГЕФ</a:t>
            </a:r>
            <a:r>
              <a:rPr lang="de-DE" sz="2400" b="0" kern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400" b="0" kern="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Виконавець: (</a:t>
            </a:r>
            <a:r>
              <a:rPr lang="ru-RU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Імплементуюча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Агенція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28374A"/>
                </a:solidFill>
                <a:latin typeface="Calibri" panose="020F0502020204030204" pitchFamily="34" charset="0"/>
              </a:rPr>
              <a:t>ЮНІДО</a:t>
            </a:r>
            <a:r>
              <a:rPr lang="en-US" sz="2400" dirty="0" smtClean="0">
                <a:solidFill>
                  <a:srgbClr val="28374A"/>
                </a:solidFill>
                <a:latin typeface="Calibri" panose="020F0502020204030204" pitchFamily="34" charset="0"/>
              </a:rPr>
              <a:t> </a:t>
            </a:r>
            <a:r>
              <a:rPr lang="uk-UA" sz="2400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2400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Організація Об'єднаних Націй з промислового </a:t>
            </a:r>
            <a:r>
              <a:rPr lang="ru-RU" sz="2400" b="0" kern="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розвитку</a:t>
            </a:r>
            <a:r>
              <a:rPr lang="ru-RU" sz="2400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спеціалізоване агентство ООН)</a:t>
            </a:r>
            <a:endParaRPr lang="uk-UA" sz="2400" b="0" kern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Партнери Проекту: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uk-UA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Міністерство </a:t>
            </a:r>
            <a:r>
              <a:rPr lang="uk-UA" altLang="en-US" sz="2400" b="0" dirty="0">
                <a:solidFill>
                  <a:srgbClr val="28374A"/>
                </a:solidFill>
                <a:latin typeface="Calibri" panose="020F0502020204030204" pitchFamily="34" charset="0"/>
              </a:rPr>
              <a:t>економічного розвитку і </a:t>
            </a:r>
            <a:r>
              <a:rPr lang="uk-UA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торгівлі України; 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uk-UA" altLang="en-US" sz="2400" b="0" dirty="0">
                <a:solidFill>
                  <a:srgbClr val="28374A"/>
                </a:solidFill>
                <a:latin typeface="Calibri" panose="020F0502020204030204" pitchFamily="34" charset="0"/>
              </a:rPr>
              <a:t>Державне агентство з енергоефективності та енергозбереження України; </a:t>
            </a:r>
          </a:p>
          <a:p>
            <a:pPr lvl="1">
              <a:lnSpc>
                <a:spcPct val="80000"/>
              </a:lnSpc>
              <a:buClr>
                <a:schemeClr val="bg2"/>
              </a:buClr>
              <a:buFont typeface="Wingdings" panose="05000000000000000000" pitchFamily="2" charset="2"/>
              <a:buChar char="Ø"/>
              <a:defRPr/>
            </a:pPr>
            <a:r>
              <a:rPr lang="uk-UA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Центр </a:t>
            </a:r>
            <a:r>
              <a:rPr lang="uk-UA" altLang="en-US" sz="2400" b="0" dirty="0" err="1" smtClean="0">
                <a:solidFill>
                  <a:srgbClr val="28374A"/>
                </a:solidFill>
                <a:latin typeface="Calibri" panose="020F0502020204030204" pitchFamily="34" charset="0"/>
              </a:rPr>
              <a:t>ресурсоефективного</a:t>
            </a:r>
            <a:r>
              <a:rPr lang="uk-UA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 та більш чистого виробництва –</a:t>
            </a:r>
            <a:r>
              <a:rPr lang="en-US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 </a:t>
            </a:r>
            <a:r>
              <a:rPr lang="uk-UA" altLang="en-US" sz="2400" b="0" dirty="0" smtClean="0">
                <a:solidFill>
                  <a:srgbClr val="28374A"/>
                </a:solidFill>
                <a:latin typeface="Calibri" panose="020F0502020204030204" pitchFamily="34" charset="0"/>
              </a:rPr>
              <a:t>Україна. </a:t>
            </a:r>
            <a:endParaRPr lang="uk-UA" altLang="en-US" sz="2400" dirty="0">
              <a:solidFill>
                <a:srgbClr val="28374A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Термін Проекту: </a:t>
            </a:r>
            <a:r>
              <a:rPr lang="en-US" sz="2400" b="0" kern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uk-UA" sz="2400" dirty="0" smtClean="0">
                <a:solidFill>
                  <a:srgbClr val="28374A"/>
                </a:solidFill>
                <a:latin typeface="Calibri" panose="020F0502020204030204" pitchFamily="34" charset="0"/>
              </a:rPr>
              <a:t>5 років</a:t>
            </a:r>
          </a:p>
          <a:p>
            <a:pPr>
              <a:defRPr/>
            </a:pPr>
            <a:r>
              <a:rPr lang="uk-UA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Бюджет проекту: </a:t>
            </a:r>
            <a:r>
              <a:rPr lang="uk-UA" sz="2400" dirty="0" smtClean="0">
                <a:solidFill>
                  <a:srgbClr val="28374A"/>
                </a:solidFill>
                <a:latin typeface="Calibri" panose="020F0502020204030204" pitchFamily="34" charset="0"/>
              </a:rPr>
              <a:t>	5,5 млн. долларів США</a:t>
            </a:r>
            <a:endParaRPr lang="en-US" sz="2400" dirty="0" smtClean="0">
              <a:solidFill>
                <a:srgbClr val="28374A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2400" b="0" kern="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BZ" sz="2400" b="0" kern="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8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/>
          </p:cNvSpPr>
          <p:nvPr/>
        </p:nvSpPr>
        <p:spPr bwMode="auto">
          <a:xfrm>
            <a:off x="323850" y="765175"/>
            <a:ext cx="8423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uk-UA" altLang="en-US" sz="2800">
                <a:solidFill>
                  <a:srgbClr val="2F93D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Компоненти Проекту:</a:t>
            </a:r>
            <a:endParaRPr lang="en-US" altLang="en-US" sz="2800">
              <a:solidFill>
                <a:srgbClr val="2F93D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/>
          </p:cNvSpPr>
          <p:nvPr/>
        </p:nvSpPr>
        <p:spPr bwMode="auto">
          <a:xfrm>
            <a:off x="323850" y="1989138"/>
            <a:ext cx="84232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b="0">
              <a:cs typeface="Arial" panose="020B0604020202020204" pitchFamily="34" charset="0"/>
            </a:endParaRPr>
          </a:p>
        </p:txBody>
      </p:sp>
      <p:grpSp>
        <p:nvGrpSpPr>
          <p:cNvPr id="13316" name="Группа 28"/>
          <p:cNvGrpSpPr>
            <a:grpSpLocks/>
          </p:cNvGrpSpPr>
          <p:nvPr/>
        </p:nvGrpSpPr>
        <p:grpSpPr bwMode="auto">
          <a:xfrm>
            <a:off x="922338" y="3335338"/>
            <a:ext cx="6080125" cy="1374775"/>
            <a:chOff x="1989949" y="1789082"/>
            <a:chExt cx="5208874" cy="812801"/>
          </a:xfrm>
        </p:grpSpPr>
        <p:sp>
          <p:nvSpPr>
            <p:cNvPr id="5" name="Auf der gleichen Seite des Rechtecks liegende Ecken abrunden 14"/>
            <p:cNvSpPr/>
            <p:nvPr/>
          </p:nvSpPr>
          <p:spPr bwMode="auto">
            <a:xfrm rot="16200000">
              <a:off x="2226886" y="1552145"/>
              <a:ext cx="809985" cy="1283858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 rot="5400000">
              <a:off x="4898595" y="301656"/>
              <a:ext cx="812801" cy="3787654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grpSp>
        <p:nvGrpSpPr>
          <p:cNvPr id="13317" name="Группа 28"/>
          <p:cNvGrpSpPr>
            <a:grpSpLocks/>
          </p:cNvGrpSpPr>
          <p:nvPr/>
        </p:nvGrpSpPr>
        <p:grpSpPr bwMode="auto">
          <a:xfrm>
            <a:off x="922338" y="1719263"/>
            <a:ext cx="6078537" cy="1420812"/>
            <a:chOff x="1989949" y="1789082"/>
            <a:chExt cx="5208874" cy="812801"/>
          </a:xfrm>
        </p:grpSpPr>
        <p:sp>
          <p:nvSpPr>
            <p:cNvPr id="8" name="Auf der gleichen Seite des Rechtecks liegende Ecken abrunden 14"/>
            <p:cNvSpPr/>
            <p:nvPr/>
          </p:nvSpPr>
          <p:spPr bwMode="auto">
            <a:xfrm rot="16200000">
              <a:off x="2227462" y="1551569"/>
              <a:ext cx="809168" cy="1284194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 rot="5400000">
              <a:off x="4898781" y="301841"/>
              <a:ext cx="812801" cy="3787283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grpSp>
        <p:nvGrpSpPr>
          <p:cNvPr id="13318" name="Группа 28"/>
          <p:cNvGrpSpPr>
            <a:grpSpLocks/>
          </p:cNvGrpSpPr>
          <p:nvPr/>
        </p:nvGrpSpPr>
        <p:grpSpPr bwMode="auto">
          <a:xfrm>
            <a:off x="923925" y="4954588"/>
            <a:ext cx="6078538" cy="1327150"/>
            <a:chOff x="1989949" y="1789082"/>
            <a:chExt cx="5208874" cy="812801"/>
          </a:xfrm>
        </p:grpSpPr>
        <p:sp>
          <p:nvSpPr>
            <p:cNvPr id="11" name="Auf der gleichen Seite des Rechtecks liegende Ecken abrunden 14"/>
            <p:cNvSpPr/>
            <p:nvPr/>
          </p:nvSpPr>
          <p:spPr bwMode="auto">
            <a:xfrm rot="16200000">
              <a:off x="2227590" y="1551441"/>
              <a:ext cx="808912" cy="1284193"/>
            </a:xfrm>
            <a:prstGeom prst="round2SameRect">
              <a:avLst>
                <a:gd name="adj1" fmla="val 115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rgbClr val="333399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5400000">
              <a:off x="4898781" y="301841"/>
              <a:ext cx="812801" cy="3787282"/>
            </a:xfrm>
            <a:prstGeom prst="round2SameRect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vert="vert270"/>
            <a:lstStyle/>
            <a:p>
              <a:pPr marL="628650" lvl="1" indent="-447675" eaLnBrk="1" hangingPunct="1">
                <a:spcBef>
                  <a:spcPts val="0"/>
                </a:spcBef>
                <a:spcAft>
                  <a:spcPts val="0"/>
                </a:spcAft>
                <a:buClr>
                  <a:srgbClr val="C80F0F"/>
                </a:buClr>
                <a:buFont typeface="+mj-lt"/>
                <a:buAutoNum type="arabicPeriod"/>
                <a:defRPr/>
              </a:pPr>
              <a:endParaRPr lang="de-DE" sz="1400" b="0" dirty="0">
                <a:solidFill>
                  <a:srgbClr val="3E3E40"/>
                </a:solidFill>
                <a:cs typeface="Lucida Sans Unicode" pitchFamily="34" charset="0"/>
                <a:sym typeface="Wingdings" pitchFamily="2" charset="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82863" y="1782763"/>
            <a:ext cx="4572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Нормативно-правова та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регуляторна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підтримка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адаптації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державного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законодавства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для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uk-UA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впровадження національного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стандарту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uk-UA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відповідно до 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ISO 50001 </a:t>
            </a:r>
            <a:r>
              <a:rPr lang="uk-UA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«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Системи</a:t>
            </a:r>
            <a:r>
              <a:rPr 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</a:t>
            </a:r>
            <a:r>
              <a:rPr 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енергоменеджменту</a:t>
            </a:r>
            <a:r>
              <a:rPr lang="uk-UA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»</a:t>
            </a: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3543300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Підвищення національного потенціалу для впровадження стандартів систем енергоменеджменту</a:t>
            </a:r>
            <a:r>
              <a:rPr lang="ru-RU" alt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в </a:t>
            </a:r>
            <a:r>
              <a:rPr lang="ru-RU" alt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промисловості</a:t>
            </a:r>
            <a:r>
              <a:rPr lang="ru-RU" alt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, </a:t>
            </a:r>
            <a:r>
              <a:rPr lang="uk-UA" altLang="en-US" sz="1600" dirty="0">
                <a:solidFill>
                  <a:srgbClr val="28374A"/>
                </a:solidFill>
                <a:latin typeface="Calibri" panose="020F0502020204030204" pitchFamily="34" charset="0"/>
              </a:rPr>
              <a:t> сертифікація створених систем</a:t>
            </a: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5057775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Розповсюдження та поширення ЕЕ технологій та ринкових інструментів для стимулювання використання систем </a:t>
            </a:r>
            <a:r>
              <a:rPr lang="uk-UA" altLang="en-US" sz="1600" dirty="0" err="1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енергоменеджменту</a:t>
            </a:r>
            <a:r>
              <a:rPr lang="uk-UA" altLang="en-US" sz="1600" dirty="0">
                <a:solidFill>
                  <a:srgbClr val="28374A"/>
                </a:solidFill>
                <a:latin typeface="Calibri" panose="020F0502020204030204" pitchFamily="34" charset="0"/>
                <a:cs typeface="+mn-cs"/>
              </a:rPr>
              <a:t> у вибраних секторах промисловості</a:t>
            </a:r>
            <a:endParaRPr lang="en-US" sz="1600" dirty="0">
              <a:solidFill>
                <a:srgbClr val="28374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322" name="Прямоугольник 33"/>
          <p:cNvSpPr>
            <a:spLocks noChangeArrowheads="1"/>
          </p:cNvSpPr>
          <p:nvPr/>
        </p:nvSpPr>
        <p:spPr bwMode="auto">
          <a:xfrm>
            <a:off x="1503363" y="2230438"/>
            <a:ext cx="530225" cy="523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323" name="Прямоугольник 33"/>
          <p:cNvSpPr>
            <a:spLocks noChangeArrowheads="1"/>
          </p:cNvSpPr>
          <p:nvPr/>
        </p:nvSpPr>
        <p:spPr bwMode="auto">
          <a:xfrm>
            <a:off x="1493838" y="3776663"/>
            <a:ext cx="530225" cy="523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324" name="Прямоугольник 33"/>
          <p:cNvSpPr>
            <a:spLocks noChangeArrowheads="1"/>
          </p:cNvSpPr>
          <p:nvPr/>
        </p:nvSpPr>
        <p:spPr bwMode="auto">
          <a:xfrm>
            <a:off x="1501775" y="5362575"/>
            <a:ext cx="530225" cy="523875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77025" y="6530975"/>
            <a:ext cx="2232025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32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•"/>
              <a:defRPr sz="28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35373"/>
                </a:solidFill>
                <a:latin typeface="MetaBook-Roman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uk-UA" altLang="en-US" sz="1600" dirty="0" smtClean="0">
                <a:solidFill>
                  <a:schemeClr val="bg1"/>
                </a:solidFill>
                <a:latin typeface="+mn-lt"/>
              </a:rPr>
              <a:t>9</a:t>
            </a:r>
            <a:endParaRPr lang="en-GB" alt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MetaBold-Roman"/>
        <a:ea typeface=""/>
        <a:cs typeface="Arial"/>
      </a:majorFont>
      <a:minorFont>
        <a:latin typeface="MetaBook-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09233E9A-BCAC-4921-8990-37D93A89E7A3}" vid="{BACC4167-6C2E-48BC-9CE9-AF7DD7CAFA0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3897</TotalTime>
  <Pages>0</Pages>
  <Words>1846</Words>
  <Characters>0</Characters>
  <Application>Microsoft Office PowerPoint</Application>
  <DocSecurity>0</DocSecurity>
  <PresentationFormat>Экран (4:3)</PresentationFormat>
  <Lines>0</Lines>
  <Paragraphs>369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MS Mincho</vt:lpstr>
      <vt:lpstr>MS PGothic</vt:lpstr>
      <vt:lpstr>MS PGothic</vt:lpstr>
      <vt:lpstr>SimSun</vt:lpstr>
      <vt:lpstr>Arial</vt:lpstr>
      <vt:lpstr>Calibri</vt:lpstr>
      <vt:lpstr>Calibri Light</vt:lpstr>
      <vt:lpstr>Lucida Sans Unicode</vt:lpstr>
      <vt:lpstr>MetaBold-Roman</vt:lpstr>
      <vt:lpstr>MetaBook-Roman</vt:lpstr>
      <vt:lpstr>Monotype Sorts</vt:lpstr>
      <vt:lpstr>Times New Roman</vt:lpstr>
      <vt:lpstr>Verdana</vt:lpstr>
      <vt:lpstr>Wingdings</vt:lpstr>
      <vt:lpstr>Theme1</vt:lpstr>
      <vt:lpstr>Custom Design</vt:lpstr>
      <vt:lpstr>3-ий ФОРУМ ЕНЕРГОЕФЕКТИВНОГО ПАРТНЕРСТВА «Системи енергетичного менеджменту: Досягнення та перспективи в Україні»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Проміжні результати компоненти 1:  Політична, регуляторна та інституційна підтримка </vt:lpstr>
      <vt:lpstr>Проміжні результати компоненти 1:</vt:lpstr>
      <vt:lpstr>Взаємодія стандартів ІSO стосовно енергетичного менеджменту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</vt:lpstr>
    </vt:vector>
  </TitlesOfParts>
  <Company>UNOV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[Project Name] Post-Mortem</dc:title>
  <dc:creator>paul kern</dc:creator>
  <cp:lastModifiedBy>Alexey V. Paschenko</cp:lastModifiedBy>
  <cp:revision>861</cp:revision>
  <cp:lastPrinted>1601-01-01T00:00:00Z</cp:lastPrinted>
  <dcterms:created xsi:type="dcterms:W3CDTF">2006-03-31T10:51:00Z</dcterms:created>
  <dcterms:modified xsi:type="dcterms:W3CDTF">2017-04-27T13:33:19Z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